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0" r:id="rId1"/>
  </p:sldMasterIdLst>
  <p:sldIdLst>
    <p:sldId id="256" r:id="rId2"/>
    <p:sldId id="257" r:id="rId3"/>
    <p:sldId id="258" r:id="rId4"/>
    <p:sldId id="267" r:id="rId5"/>
    <p:sldId id="259" r:id="rId6"/>
    <p:sldId id="260" r:id="rId7"/>
    <p:sldId id="268" r:id="rId8"/>
    <p:sldId id="261" r:id="rId9"/>
    <p:sldId id="262" r:id="rId10"/>
    <p:sldId id="263" r:id="rId11"/>
    <p:sldId id="264" r:id="rId12"/>
    <p:sldId id="266"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33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74744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478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9116139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8180273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204861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11/4/2017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386464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11/4/2017</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480996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732933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13055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8226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11/4/2017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82789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227365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6416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11/4/2017</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220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11/4/2017</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72170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42A54C80-263E-416B-A8E0-580EDEADCBDC}" type="datetimeFigureOut">
              <a:rPr lang="en-US" smtClean="0"/>
              <a:t>11/4/2017</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109049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11/4/2017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46141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11/4/2017</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7629692"/>
      </p:ext>
    </p:extLst>
  </p:cSld>
  <p:clrMap bg1="dk1" tx1="lt1" bg2="dk2" tx2="lt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92" r:id="rId12"/>
    <p:sldLayoutId id="2147483693" r:id="rId13"/>
    <p:sldLayoutId id="2147483694" r:id="rId14"/>
    <p:sldLayoutId id="2147483695" r:id="rId15"/>
    <p:sldLayoutId id="2147483696" r:id="rId16"/>
    <p:sldLayoutId id="214748369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90194" y="2382128"/>
            <a:ext cx="7766936" cy="1646302"/>
          </a:xfrm>
        </p:spPr>
        <p:txBody>
          <a:bodyPr/>
          <a:lstStyle/>
          <a:p>
            <a:pPr algn="ctr"/>
            <a:r>
              <a:rPr lang="en-US" sz="6900" dirty="0" smtClean="0">
                <a:solidFill>
                  <a:schemeClr val="tx1"/>
                </a:solidFill>
              </a:rPr>
              <a:t>BIRD FLU</a:t>
            </a:r>
            <a:endParaRPr lang="en-US" sz="6900" dirty="0">
              <a:solidFill>
                <a:schemeClr val="tx1"/>
              </a:solidFill>
            </a:endParaRPr>
          </a:p>
        </p:txBody>
      </p:sp>
      <p:sp>
        <p:nvSpPr>
          <p:cNvPr id="3" name="Subtitle 2"/>
          <p:cNvSpPr>
            <a:spLocks noGrp="1"/>
          </p:cNvSpPr>
          <p:nvPr>
            <p:ph type="subTitle" idx="1"/>
          </p:nvPr>
        </p:nvSpPr>
        <p:spPr>
          <a:xfrm>
            <a:off x="1154955" y="4239491"/>
            <a:ext cx="8825658" cy="2505693"/>
          </a:xfrm>
        </p:spPr>
        <p:txBody>
          <a:bodyPr>
            <a:normAutofit lnSpcReduction="10000"/>
          </a:bodyPr>
          <a:lstStyle/>
          <a:p>
            <a:endParaRPr lang="en-US" dirty="0" smtClean="0"/>
          </a:p>
          <a:p>
            <a:pPr algn="ctr"/>
            <a:r>
              <a:rPr lang="en-US" dirty="0" smtClean="0"/>
              <a:t>AHMED ABDULLAHI</a:t>
            </a:r>
          </a:p>
          <a:p>
            <a:pPr algn="ctr"/>
            <a:r>
              <a:rPr lang="en-US" dirty="0" smtClean="0"/>
              <a:t>MICROBIOLOGY</a:t>
            </a:r>
          </a:p>
          <a:p>
            <a:pPr algn="ctr"/>
            <a:r>
              <a:rPr lang="en-US" dirty="0" smtClean="0"/>
              <a:t>15/SCI05/005</a:t>
            </a:r>
          </a:p>
          <a:p>
            <a:pPr algn="ctr"/>
            <a:r>
              <a:rPr lang="en-US" dirty="0" err="1" smtClean="0"/>
              <a:t>Mcb</a:t>
            </a:r>
            <a:r>
              <a:rPr lang="en-US" dirty="0" smtClean="0"/>
              <a:t> 311</a:t>
            </a:r>
          </a:p>
          <a:p>
            <a:pPr algn="ctr"/>
            <a:r>
              <a:rPr lang="en-US" dirty="0" smtClean="0"/>
              <a:t>Introductory virology</a:t>
            </a:r>
          </a:p>
          <a:p>
            <a:endParaRPr lang="en-US" dirty="0" smtClean="0"/>
          </a:p>
          <a:p>
            <a:endParaRPr lang="en-US" dirty="0"/>
          </a:p>
        </p:txBody>
      </p:sp>
    </p:spTree>
    <p:extLst>
      <p:ext uri="{BB962C8B-B14F-4D97-AF65-F5344CB8AC3E}">
        <p14:creationId xmlns:p14="http://schemas.microsoft.com/office/powerpoint/2010/main" val="3086080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WHAT IS THE TREATMENT FOR BIRD          FLU</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Different types of bird flu can cause different symptoms. As a result, treatments may vary.</a:t>
            </a:r>
          </a:p>
          <a:p>
            <a:pPr marL="0" indent="0">
              <a:buNone/>
            </a:pPr>
            <a:r>
              <a:rPr lang="en-US" dirty="0" smtClean="0"/>
              <a:t>In most cases, treatment with antiviral medication such as </a:t>
            </a:r>
            <a:r>
              <a:rPr lang="en-US" dirty="0" err="1" smtClean="0"/>
              <a:t>oseltamivir</a:t>
            </a:r>
            <a:r>
              <a:rPr lang="en-US" dirty="0" smtClean="0"/>
              <a:t> (Tamiflu) or </a:t>
            </a:r>
            <a:r>
              <a:rPr lang="en-US" dirty="0" err="1" smtClean="0"/>
              <a:t>zanamivir</a:t>
            </a:r>
            <a:r>
              <a:rPr lang="en-US" dirty="0" smtClean="0"/>
              <a:t> (Relenza) can help cure disease. The medication must be taken within 48 hours after symptoms first appear.</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1644885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HOW IS BIRD FLU PREVENTED</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smtClean="0"/>
              <a:t>Bird flu can be prevented by getting flu shots in order not to get a human strain of influenza. If a person develops both the avian flu and human flu at the same time, it create a new and possible deadly form of the flu.</a:t>
            </a:r>
          </a:p>
          <a:p>
            <a:pPr marL="0" indent="0">
              <a:buNone/>
            </a:pPr>
            <a:r>
              <a:rPr lang="en-US" dirty="0" smtClean="0"/>
              <a:t>However, risk of getting bird flu can be minimize by avoiding:</a:t>
            </a:r>
          </a:p>
          <a:p>
            <a:r>
              <a:rPr lang="en-US" dirty="0" smtClean="0"/>
              <a:t>Open-air markets</a:t>
            </a:r>
          </a:p>
          <a:p>
            <a:r>
              <a:rPr lang="en-US" dirty="0" smtClean="0"/>
              <a:t>Contact with infected birds</a:t>
            </a:r>
          </a:p>
          <a:p>
            <a:r>
              <a:rPr lang="en-US" dirty="0" smtClean="0"/>
              <a:t>Undercooked poultry</a:t>
            </a:r>
          </a:p>
          <a:p>
            <a:r>
              <a:rPr lang="en-US" dirty="0" smtClean="0"/>
              <a:t>Practicing of good hygiene </a:t>
            </a:r>
          </a:p>
          <a:p>
            <a:pPr marL="0" indent="0">
              <a:buNone/>
            </a:pPr>
            <a:endParaRPr lang="en-US" dirty="0" smtClean="0"/>
          </a:p>
        </p:txBody>
      </p:sp>
    </p:spTree>
    <p:extLst>
      <p:ext uri="{BB962C8B-B14F-4D97-AF65-F5344CB8AC3E}">
        <p14:creationId xmlns:p14="http://schemas.microsoft.com/office/powerpoint/2010/main" val="3532636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9600" b="1" dirty="0" smtClean="0">
                <a:latin typeface="Algerian" panose="04020705040A02060702" pitchFamily="82" charset="0"/>
              </a:rPr>
              <a:t>THANK YOU</a:t>
            </a:r>
            <a:endParaRPr lang="en-US" sz="9600" b="1" dirty="0">
              <a:latin typeface="Algerian" panose="04020705040A02060702" pitchFamily="82" charset="0"/>
            </a:endParaRPr>
          </a:p>
        </p:txBody>
      </p:sp>
      <p:sp>
        <p:nvSpPr>
          <p:cNvPr id="3" name="Text Placeholder 2"/>
          <p:cNvSpPr>
            <a:spLocks noGrp="1"/>
          </p:cNvSpPr>
          <p:nvPr>
            <p:ph type="body" idx="1"/>
          </p:nvPr>
        </p:nvSpPr>
        <p:spPr>
          <a:xfrm flipH="1">
            <a:off x="2099056" y="1905000"/>
            <a:ext cx="2722325" cy="576262"/>
          </a:xfrm>
        </p:spPr>
        <p:txBody>
          <a:bodyPr/>
          <a:lstStyle/>
          <a:p>
            <a:pPr algn="ctr"/>
            <a:r>
              <a:rPr lang="en-US" dirty="0" smtClean="0"/>
              <a:t>THE END</a:t>
            </a:r>
            <a:endParaRPr lang="en-US"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1103313" y="2953786"/>
            <a:ext cx="4395787" cy="2863366"/>
          </a:xfrm>
        </p:spPr>
      </p:pic>
      <p:sp>
        <p:nvSpPr>
          <p:cNvPr id="5" name="Text Placeholder 4"/>
          <p:cNvSpPr>
            <a:spLocks noGrp="1"/>
          </p:cNvSpPr>
          <p:nvPr>
            <p:ph type="body" sz="quarter" idx="3"/>
          </p:nvPr>
        </p:nvSpPr>
        <p:spPr/>
        <p:txBody>
          <a:bodyPr/>
          <a:lstStyle/>
          <a:p>
            <a:pPr algn="ctr"/>
            <a:r>
              <a:rPr lang="en-US" dirty="0" smtClean="0"/>
              <a:t>THE END</a:t>
            </a:r>
            <a:endParaRPr lang="en-US" dirty="0"/>
          </a:p>
        </p:txBody>
      </p:sp>
      <p:pic>
        <p:nvPicPr>
          <p:cNvPr id="8" name="Content Placeholder 7"/>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5654675" y="2953785"/>
            <a:ext cx="4395788" cy="2863367"/>
          </a:xfrm>
        </p:spPr>
      </p:pic>
    </p:spTree>
    <p:extLst>
      <p:ext uri="{BB962C8B-B14F-4D97-AF65-F5344CB8AC3E}">
        <p14:creationId xmlns:p14="http://schemas.microsoft.com/office/powerpoint/2010/main" val="12810957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TABLE OF CONTENT</a:t>
            </a:r>
            <a:endParaRPr lang="en-US" dirty="0"/>
          </a:p>
        </p:txBody>
      </p:sp>
      <p:sp>
        <p:nvSpPr>
          <p:cNvPr id="3" name="Content Placeholder 2"/>
          <p:cNvSpPr>
            <a:spLocks noGrp="1"/>
          </p:cNvSpPr>
          <p:nvPr>
            <p:ph idx="1"/>
          </p:nvPr>
        </p:nvSpPr>
        <p:spPr>
          <a:xfrm>
            <a:off x="1104293" y="2029169"/>
            <a:ext cx="8946541" cy="4347880"/>
          </a:xfrm>
        </p:spPr>
        <p:txBody>
          <a:bodyPr>
            <a:normAutofit/>
          </a:bodyPr>
          <a:lstStyle/>
          <a:p>
            <a:r>
              <a:rPr lang="en-US" dirty="0" smtClean="0"/>
              <a:t>WHAT IS BIRD FLU</a:t>
            </a:r>
          </a:p>
          <a:p>
            <a:r>
              <a:rPr lang="en-US" dirty="0" smtClean="0"/>
              <a:t>TYPES OF THE BIRD FLU</a:t>
            </a:r>
          </a:p>
          <a:p>
            <a:r>
              <a:rPr lang="en-US" dirty="0" smtClean="0"/>
              <a:t>WHAT ARE THE SYMPTOMS OF BIRD FLU</a:t>
            </a:r>
          </a:p>
          <a:p>
            <a:r>
              <a:rPr lang="en-US" dirty="0" smtClean="0"/>
              <a:t>WHAT CAUSES BIRD FLU</a:t>
            </a:r>
          </a:p>
          <a:p>
            <a:r>
              <a:rPr lang="en-US" dirty="0" smtClean="0"/>
              <a:t>PATHOGENICITY OF BIRD FLU</a:t>
            </a:r>
          </a:p>
          <a:p>
            <a:r>
              <a:rPr lang="en-US" dirty="0" smtClean="0"/>
              <a:t>WHAT ARE BIRD FLU RISK FACTORS</a:t>
            </a:r>
          </a:p>
          <a:p>
            <a:r>
              <a:rPr lang="en-US" dirty="0" smtClean="0"/>
              <a:t>HOW IS BIRD FLU DIAGNOSED</a:t>
            </a:r>
          </a:p>
          <a:p>
            <a:r>
              <a:rPr lang="en-US" dirty="0" smtClean="0"/>
              <a:t>WHAT IS THE TREATMENT FOR BIRD FLU</a:t>
            </a:r>
          </a:p>
          <a:p>
            <a:r>
              <a:rPr lang="en-US" dirty="0" smtClean="0"/>
              <a:t>HOW IS BIRD FLU  PREVENTED</a:t>
            </a:r>
            <a:endParaRPr lang="en-US" dirty="0"/>
          </a:p>
        </p:txBody>
      </p:sp>
    </p:spTree>
    <p:extLst>
      <p:ext uri="{BB962C8B-B14F-4D97-AF65-F5344CB8AC3E}">
        <p14:creationId xmlns:p14="http://schemas.microsoft.com/office/powerpoint/2010/main" val="1967622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BIRD FLU</a:t>
            </a:r>
            <a:endParaRPr lang="en-US" dirty="0"/>
          </a:p>
        </p:txBody>
      </p:sp>
      <p:sp>
        <p:nvSpPr>
          <p:cNvPr id="3" name="Content Placeholder 2"/>
          <p:cNvSpPr>
            <a:spLocks noGrp="1"/>
          </p:cNvSpPr>
          <p:nvPr>
            <p:ph idx="1"/>
          </p:nvPr>
        </p:nvSpPr>
        <p:spPr/>
        <p:txBody>
          <a:bodyPr/>
          <a:lstStyle/>
          <a:p>
            <a:pPr marL="0" indent="0">
              <a:buNone/>
            </a:pPr>
            <a:r>
              <a:rPr lang="en-US" dirty="0" smtClean="0"/>
              <a:t>Bird flu, also called avian influenza, is a viral infection that can infect not only birds, but also humans and other animals . Most forms of the virus are restricted to birds.</a:t>
            </a:r>
          </a:p>
          <a:p>
            <a:pPr marL="0" indent="0">
              <a:buNone/>
            </a:pPr>
            <a:r>
              <a:rPr lang="en-US" dirty="0" smtClean="0"/>
              <a:t>H5N1 is the most common form of bird flu. it is deadly to birds and can easily affect humans and other animals that come in contact with a carrier. According to the world Health Organization, H5N1 was first discovered in humans in 1997 and has killed nearly 60 percent of those infected.</a:t>
            </a:r>
          </a:p>
          <a:p>
            <a:pPr marL="0" indent="0">
              <a:buNone/>
            </a:pPr>
            <a:r>
              <a:rPr lang="en-US" dirty="0" smtClean="0"/>
              <a:t>Currently, the virus is not known to spread through human to human contact. Still, some experts worry that H5N1 may pose a risk of becoming a pandemic threat to humans.</a:t>
            </a:r>
          </a:p>
        </p:txBody>
      </p:sp>
    </p:spTree>
    <p:extLst>
      <p:ext uri="{BB962C8B-B14F-4D97-AF65-F5344CB8AC3E}">
        <p14:creationId xmlns:p14="http://schemas.microsoft.com/office/powerpoint/2010/main" val="2045602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TYPES OF BIRD FLU</a:t>
            </a:r>
            <a:endParaRPr lang="en-US" dirty="0"/>
          </a:p>
        </p:txBody>
      </p:sp>
      <p:sp>
        <p:nvSpPr>
          <p:cNvPr id="3" name="Content Placeholder 2"/>
          <p:cNvSpPr>
            <a:spLocks noGrp="1"/>
          </p:cNvSpPr>
          <p:nvPr>
            <p:ph idx="1"/>
          </p:nvPr>
        </p:nvSpPr>
        <p:spPr>
          <a:xfrm>
            <a:off x="534390" y="1853248"/>
            <a:ext cx="10165278" cy="5004752"/>
          </a:xfrm>
        </p:spPr>
        <p:txBody>
          <a:bodyPr/>
          <a:lstStyle/>
          <a:p>
            <a:pPr marL="0" indent="0">
              <a:buNone/>
            </a:pPr>
            <a:r>
              <a:rPr lang="en-US" dirty="0" smtClean="0"/>
              <a:t>They are divided into subtypes on the basis of two proteins on the surface of the virus which are </a:t>
            </a:r>
            <a:r>
              <a:rPr lang="en-US" dirty="0" err="1" smtClean="0"/>
              <a:t>Hemagglutinin</a:t>
            </a:r>
            <a:r>
              <a:rPr lang="en-US" dirty="0" smtClean="0"/>
              <a:t> (HA) and Neuraminidase (NA).</a:t>
            </a:r>
          </a:p>
          <a:p>
            <a:pPr marL="0" indent="0">
              <a:buNone/>
            </a:pPr>
            <a:r>
              <a:rPr lang="en-US" dirty="0" smtClean="0"/>
              <a:t>There are 18 known HA subtypes and 11 known NA subtypes. Many combination of HA and Na proteins are possible. Similarly the ‘H5N1’(avian influenza virus that affects both man and </a:t>
            </a:r>
            <a:r>
              <a:rPr lang="en-US" dirty="0" err="1" smtClean="0"/>
              <a:t>aves</a:t>
            </a:r>
            <a:r>
              <a:rPr lang="en-US" dirty="0" smtClean="0"/>
              <a:t>) virus has an HA5 protein and an NA1 protein</a:t>
            </a:r>
            <a:endParaRPr lang="en-US" dirty="0"/>
          </a:p>
          <a:p>
            <a:pPr marL="0" indent="0">
              <a:buNone/>
            </a:pPr>
            <a:r>
              <a:rPr lang="en-US" dirty="0" smtClean="0"/>
              <a:t>The bird flu virus can classified as highly pathogenic avian influenza(HPAI) and low pathogenicity avian influenza(LPAI) based on molecular characteristics of the virus and the ability of the virus to cause disease and mortality in chicken. Infection of poultry with HPAI virus can cause severe disease with high mortality rates.</a:t>
            </a:r>
          </a:p>
          <a:p>
            <a:pPr marL="0" indent="0">
              <a:buNone/>
            </a:pPr>
            <a:r>
              <a:rPr lang="en-US" dirty="0" smtClean="0"/>
              <a:t>Avian influenza rarely infect people. The most frequently identified subtypes of avian flu that have caused human infections are H5,H7 and H9</a:t>
            </a:r>
            <a:endParaRPr lang="en-US" dirty="0"/>
          </a:p>
        </p:txBody>
      </p:sp>
    </p:spTree>
    <p:extLst>
      <p:ext uri="{BB962C8B-B14F-4D97-AF65-F5344CB8AC3E}">
        <p14:creationId xmlns:p14="http://schemas.microsoft.com/office/powerpoint/2010/main" val="4001836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292955"/>
          </a:xfrm>
        </p:spPr>
        <p:txBody>
          <a:bodyPr/>
          <a:lstStyle/>
          <a:p>
            <a:r>
              <a:rPr lang="en-US" dirty="0" smtClean="0"/>
              <a:t>        SYMPTOMS OF BIRD FLU</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56904" y="1840675"/>
            <a:ext cx="8336477" cy="5017325"/>
          </a:xfrm>
        </p:spPr>
      </p:pic>
    </p:spTree>
    <p:extLst>
      <p:ext uri="{BB962C8B-B14F-4D97-AF65-F5344CB8AC3E}">
        <p14:creationId xmlns:p14="http://schemas.microsoft.com/office/powerpoint/2010/main" val="5879499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CAUSES BIRD FLU</a:t>
            </a:r>
            <a:endParaRPr lang="en-US" dirty="0"/>
          </a:p>
        </p:txBody>
      </p:sp>
      <p:sp>
        <p:nvSpPr>
          <p:cNvPr id="3" name="Content Placeholder 2"/>
          <p:cNvSpPr>
            <a:spLocks noGrp="1"/>
          </p:cNvSpPr>
          <p:nvPr>
            <p:ph idx="1"/>
          </p:nvPr>
        </p:nvSpPr>
        <p:spPr/>
        <p:txBody>
          <a:bodyPr/>
          <a:lstStyle/>
          <a:p>
            <a:pPr marL="0" indent="0">
              <a:buNone/>
            </a:pPr>
            <a:r>
              <a:rPr lang="en-US" dirty="0" smtClean="0"/>
              <a:t>Bird flu is a viral infection which is caused by a virus. It can be transmitted to humans through contact with infected bird feces, nasal secretions or secretions from the mouth or eyes.</a:t>
            </a:r>
            <a:endParaRPr lang="en-US" dirty="0"/>
          </a:p>
        </p:txBody>
      </p:sp>
    </p:spTree>
    <p:extLst>
      <p:ext uri="{BB962C8B-B14F-4D97-AF65-F5344CB8AC3E}">
        <p14:creationId xmlns:p14="http://schemas.microsoft.com/office/powerpoint/2010/main" val="16713983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PATHOGENICITY OF BIRD FLU</a:t>
            </a:r>
            <a:endParaRPr lang="en-US" dirty="0"/>
          </a:p>
        </p:txBody>
      </p:sp>
      <p:sp>
        <p:nvSpPr>
          <p:cNvPr id="3" name="Content Placeholder 2"/>
          <p:cNvSpPr>
            <a:spLocks noGrp="1"/>
          </p:cNvSpPr>
          <p:nvPr>
            <p:ph idx="1"/>
          </p:nvPr>
        </p:nvSpPr>
        <p:spPr>
          <a:xfrm>
            <a:off x="1103312" y="2052918"/>
            <a:ext cx="8946541" cy="4716017"/>
          </a:xfrm>
        </p:spPr>
        <p:txBody>
          <a:bodyPr/>
          <a:lstStyle/>
          <a:p>
            <a:pPr marL="0" indent="0">
              <a:buNone/>
            </a:pPr>
            <a:r>
              <a:rPr lang="en-US" dirty="0" smtClean="0"/>
              <a:t>Various factors are thought to be involved in the pathogenesis of bird flu and a combination of these factors most likely determines the extent of the tissue out come.</a:t>
            </a:r>
          </a:p>
          <a:p>
            <a:pPr marL="0" indent="0">
              <a:buNone/>
            </a:pPr>
            <a:r>
              <a:rPr lang="en-US" dirty="0" smtClean="0"/>
              <a:t>The role of dysregulation of cytokines and </a:t>
            </a:r>
            <a:r>
              <a:rPr lang="en-US" dirty="0" err="1" smtClean="0"/>
              <a:t>chemokines</a:t>
            </a:r>
            <a:r>
              <a:rPr lang="en-US" dirty="0" smtClean="0"/>
              <a:t> has been studied extensively and may be one of the key mechanisms in the pathogenesis of Bird flu, in addition to injury resulting from viral replication. Other factors such as up regulation of tumor necrosis factor related apoptosis inducing ligand(TRAIL) and reduced cytotoxicity of CD8 lymphocytes are also believed to be involved in the pathogenesis, although their exact roles are less clear at present</a:t>
            </a:r>
          </a:p>
          <a:p>
            <a:pPr marL="0" indent="0">
              <a:buNone/>
            </a:pPr>
            <a:endParaRPr lang="en-US" dirty="0"/>
          </a:p>
        </p:txBody>
      </p:sp>
    </p:spTree>
    <p:extLst>
      <p:ext uri="{BB962C8B-B14F-4D97-AF65-F5344CB8AC3E}">
        <p14:creationId xmlns:p14="http://schemas.microsoft.com/office/powerpoint/2010/main" val="36821357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WHAT ARE BIRD FLU RISK FACTOR</a:t>
            </a:r>
            <a:endParaRPr lang="en-US" dirty="0"/>
          </a:p>
        </p:txBody>
      </p:sp>
      <p:sp>
        <p:nvSpPr>
          <p:cNvPr id="3" name="Content Placeholder 2"/>
          <p:cNvSpPr>
            <a:spLocks noGrp="1"/>
          </p:cNvSpPr>
          <p:nvPr>
            <p:ph idx="1"/>
          </p:nvPr>
        </p:nvSpPr>
        <p:spPr/>
        <p:txBody>
          <a:bodyPr/>
          <a:lstStyle/>
          <a:p>
            <a:pPr marL="0" indent="0">
              <a:buNone/>
            </a:pPr>
            <a:r>
              <a:rPr lang="en-US" dirty="0" smtClean="0"/>
              <a:t>You may have a greater risk of contracting Bird flu if you are</a:t>
            </a:r>
          </a:p>
          <a:p>
            <a:r>
              <a:rPr lang="en-US" dirty="0" smtClean="0"/>
              <a:t>A poultry farmer</a:t>
            </a:r>
          </a:p>
          <a:p>
            <a:r>
              <a:rPr lang="en-US" dirty="0" smtClean="0"/>
              <a:t>A traveler visiting affected areas</a:t>
            </a:r>
          </a:p>
          <a:p>
            <a:r>
              <a:rPr lang="en-US" dirty="0" smtClean="0"/>
              <a:t>Exposed to infected birds</a:t>
            </a:r>
          </a:p>
          <a:p>
            <a:r>
              <a:rPr lang="en-US" dirty="0" smtClean="0"/>
              <a:t>Someone who eats undercooked poultry or eggs</a:t>
            </a:r>
          </a:p>
          <a:p>
            <a:r>
              <a:rPr lang="en-US" dirty="0" smtClean="0"/>
              <a:t>A healthcare worker caring for infected patients</a:t>
            </a:r>
          </a:p>
          <a:p>
            <a:r>
              <a:rPr lang="en-US" dirty="0" smtClean="0"/>
              <a:t>A household member o an infected</a:t>
            </a:r>
          </a:p>
          <a:p>
            <a:r>
              <a:rPr lang="en-US" dirty="0" smtClean="0"/>
              <a:t>A household member of an infected person</a:t>
            </a:r>
            <a:endParaRPr lang="en-US" dirty="0"/>
          </a:p>
        </p:txBody>
      </p:sp>
    </p:spTree>
    <p:extLst>
      <p:ext uri="{BB962C8B-B14F-4D97-AF65-F5344CB8AC3E}">
        <p14:creationId xmlns:p14="http://schemas.microsoft.com/office/powerpoint/2010/main" val="1291035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312" y="322088"/>
            <a:ext cx="9404723" cy="1400530"/>
          </a:xfrm>
        </p:spPr>
        <p:txBody>
          <a:bodyPr/>
          <a:lstStyle/>
          <a:p>
            <a:pPr algn="ctr"/>
            <a:r>
              <a:rPr lang="en-US" dirty="0" smtClean="0"/>
              <a:t>HOW IS BIRD FLU DIAGNOSED</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Bird flu can be diagnosed by a test called influenza A/H5 virus real time RT-PCR primer and probe set. It can offer preliminary results in only fours. However, the test isn’t widely available.</a:t>
            </a:r>
          </a:p>
          <a:p>
            <a:pPr marL="0" indent="0">
              <a:buNone/>
            </a:pPr>
            <a:r>
              <a:rPr lang="en-US" dirty="0" smtClean="0"/>
              <a:t>Doctors may also perform the following test to  look for the presence of the virus that causes bird flu:</a:t>
            </a:r>
          </a:p>
          <a:p>
            <a:r>
              <a:rPr lang="en-US" dirty="0" smtClean="0"/>
              <a:t>Auscultation( a test that detects abnormal breath sounds)</a:t>
            </a:r>
          </a:p>
          <a:p>
            <a:r>
              <a:rPr lang="en-US" dirty="0" smtClean="0"/>
              <a:t>White blood cell differential</a:t>
            </a:r>
          </a:p>
          <a:p>
            <a:r>
              <a:rPr lang="en-US" dirty="0" smtClean="0"/>
              <a:t>Nasopharyngeal culture </a:t>
            </a:r>
          </a:p>
          <a:p>
            <a:r>
              <a:rPr lang="en-US" dirty="0" smtClean="0"/>
              <a:t>Chest X ray</a:t>
            </a:r>
          </a:p>
          <a:p>
            <a:pPr marL="0" indent="0">
              <a:buNone/>
            </a:pPr>
            <a:r>
              <a:rPr lang="en-US" dirty="0" smtClean="0"/>
              <a:t>Additional tests can be done to assess the functioning of the heart, kidney and liver.</a:t>
            </a:r>
            <a:endParaRPr lang="en-US" dirty="0"/>
          </a:p>
        </p:txBody>
      </p:sp>
    </p:spTree>
    <p:extLst>
      <p:ext uri="{BB962C8B-B14F-4D97-AF65-F5344CB8AC3E}">
        <p14:creationId xmlns:p14="http://schemas.microsoft.com/office/powerpoint/2010/main" val="39924212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886</TotalTime>
  <Words>804</Words>
  <Application>Microsoft Office PowerPoint</Application>
  <PresentationFormat>Widescreen</PresentationFormat>
  <Paragraphs>62</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Algerian</vt:lpstr>
      <vt:lpstr>Arial</vt:lpstr>
      <vt:lpstr>Century Gothic</vt:lpstr>
      <vt:lpstr>Wingdings 3</vt:lpstr>
      <vt:lpstr>Ion</vt:lpstr>
      <vt:lpstr>BIRD FLU</vt:lpstr>
      <vt:lpstr>TABLE OF CONTENT</vt:lpstr>
      <vt:lpstr>WHAT IS BIRD FLU</vt:lpstr>
      <vt:lpstr>TYPES OF BIRD FLU</vt:lpstr>
      <vt:lpstr>        SYMPTOMS OF BIRD FLU</vt:lpstr>
      <vt:lpstr>WHAT CAUSES BIRD FLU</vt:lpstr>
      <vt:lpstr>PATHOGENICITY OF BIRD FLU</vt:lpstr>
      <vt:lpstr> WHAT ARE BIRD FLU RISK FACTOR</vt:lpstr>
      <vt:lpstr>HOW IS BIRD FLU DIAGNOSED</vt:lpstr>
      <vt:lpstr>    WHAT IS THE TREATMENT FOR BIRD          FLU </vt:lpstr>
      <vt:lpstr>HOW IS BIRD FLU PREVENTED </vt:lpstr>
      <vt:lpstr>THANK YOU</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BIRD FLU</dc:title>
  <dc:creator>AHMED PC</dc:creator>
  <cp:lastModifiedBy>AHMED PC</cp:lastModifiedBy>
  <cp:revision>41</cp:revision>
  <dcterms:created xsi:type="dcterms:W3CDTF">2017-11-04T08:37:41Z</dcterms:created>
  <dcterms:modified xsi:type="dcterms:W3CDTF">2017-11-04T23:23:43Z</dcterms:modified>
</cp:coreProperties>
</file>