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64" r:id="rId7"/>
    <p:sldId id="276" r:id="rId8"/>
    <p:sldId id="272" r:id="rId9"/>
    <p:sldId id="271" r:id="rId10"/>
    <p:sldId id="265" r:id="rId11"/>
    <p:sldId id="266" r:id="rId12"/>
    <p:sldId id="267" r:id="rId13"/>
    <p:sldId id="273" r:id="rId14"/>
    <p:sldId id="274" r:id="rId15"/>
    <p:sldId id="275" r:id="rId16"/>
    <p:sldId id="277" r:id="rId17"/>
    <p:sldId id="278" r:id="rId18"/>
    <p:sldId id="279" r:id="rId19"/>
    <p:sldId id="282" r:id="rId20"/>
    <p:sldId id="280" r:id="rId21"/>
    <p:sldId id="283" r:id="rId22"/>
    <p:sldId id="288" r:id="rId23"/>
    <p:sldId id="286" r:id="rId24"/>
    <p:sldId id="284" r:id="rId25"/>
    <p:sldId id="287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42C53-E303-47C7-8D2F-DEBAA55A074A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DB951-3A34-4819-A322-19B0AF777E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087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EAAD06-F1F1-46F9-974E-9A7D10EC2A42}" type="datetimeFigureOut">
              <a:rPr lang="en-ZA" smtClean="0"/>
              <a:t>2017-11-06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918D82-6F36-43C5-AFAD-E38D04D0D17C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3100" dirty="0" smtClean="0"/>
              <a:t>        </a:t>
            </a:r>
            <a:r>
              <a:rPr lang="en-ZA" sz="3100" dirty="0" smtClean="0"/>
              <a:t>    A </a:t>
            </a:r>
            <a:r>
              <a:rPr lang="en-ZA" sz="3100" dirty="0" smtClean="0"/>
              <a:t>SEMINAR PRESENTATION BY</a:t>
            </a:r>
            <a:br>
              <a:rPr lang="en-ZA" sz="3100" dirty="0" smtClean="0"/>
            </a:br>
            <a:r>
              <a:rPr lang="en-ZA" sz="3100" dirty="0" smtClean="0"/>
              <a:t>              HEZEKIAH DEBORAH</a:t>
            </a:r>
            <a:br>
              <a:rPr lang="en-ZA" sz="3100" dirty="0" smtClean="0"/>
            </a:br>
            <a:r>
              <a:rPr lang="en-ZA" sz="3100" dirty="0" smtClean="0"/>
              <a:t>              MATRIC NO: 15/SCI05/010</a:t>
            </a:r>
            <a:br>
              <a:rPr lang="en-ZA" sz="3100" dirty="0" smtClean="0"/>
            </a:br>
            <a:r>
              <a:rPr lang="en-ZA" sz="3100" dirty="0" smtClean="0"/>
              <a:t>ON THE MEDICAL IMPORTANCE OF VIRUSES USING A </a:t>
            </a:r>
            <a:r>
              <a:rPr lang="en-ZA" sz="3100" dirty="0" smtClean="0"/>
              <a:t>    VIRUS </a:t>
            </a:r>
            <a:r>
              <a:rPr lang="en-ZA" sz="3100" dirty="0" smtClean="0"/>
              <a:t>COMMON IN AFRICA AS A CASE STUDY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VIRAL DISEASE; HEPATITIS 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313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HEPATITIS A VIRUS 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6723"/>
            <a:ext cx="4176464" cy="457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8920"/>
            <a:ext cx="338437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77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VIRUS CLASSIFICATION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Group:       group IV [(+)ssRNA</a:t>
            </a:r>
          </a:p>
          <a:p>
            <a:endParaRPr lang="en-ZA" dirty="0" smtClean="0"/>
          </a:p>
          <a:p>
            <a:r>
              <a:rPr lang="en-ZA" dirty="0" smtClean="0"/>
              <a:t>Order</a:t>
            </a:r>
            <a:r>
              <a:rPr lang="en-ZA" dirty="0" smtClean="0">
                <a:latin typeface="AR BERKLEY" panose="02000000000000000000" pitchFamily="2" charset="0"/>
              </a:rPr>
              <a:t>:       Picornavirales</a:t>
            </a:r>
          </a:p>
          <a:p>
            <a:endParaRPr lang="en-ZA" dirty="0" smtClean="0"/>
          </a:p>
          <a:p>
            <a:r>
              <a:rPr lang="en-ZA" dirty="0" smtClean="0"/>
              <a:t>Family:      </a:t>
            </a:r>
            <a:r>
              <a:rPr lang="en-ZA" dirty="0" smtClean="0">
                <a:latin typeface="AR BERKLEY" panose="02000000000000000000" pitchFamily="2" charset="0"/>
              </a:rPr>
              <a:t>Picornaviridea</a:t>
            </a:r>
          </a:p>
          <a:p>
            <a:endParaRPr lang="en-ZA" dirty="0" smtClean="0"/>
          </a:p>
          <a:p>
            <a:r>
              <a:rPr lang="en-ZA" dirty="0" smtClean="0"/>
              <a:t>Genus:       </a:t>
            </a:r>
            <a:r>
              <a:rPr lang="en-ZA" dirty="0" smtClean="0">
                <a:latin typeface="AR BERKLEY" panose="02000000000000000000" pitchFamily="2" charset="0"/>
              </a:rPr>
              <a:t>Hepatovirus</a:t>
            </a:r>
          </a:p>
          <a:p>
            <a:endParaRPr lang="en-ZA" dirty="0" smtClean="0"/>
          </a:p>
          <a:p>
            <a:r>
              <a:rPr lang="en-ZA" dirty="0" smtClean="0"/>
              <a:t>Species:     Hepatovirus A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9187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 WHAT TYPE OF DISEASE IS IT?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Hepatitis A is a viral liver disease, classified as hepatovirus; which is a small, non enveloped, symmetrical RNA virus.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073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EPIDEMOLOGY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Globally, systematic HAV infections are believed to occur around 1.5 million people in a year.</a:t>
            </a:r>
          </a:p>
          <a:p>
            <a:pPr algn="just"/>
            <a:r>
              <a:rPr lang="en-ZA" dirty="0" smtClean="0"/>
              <a:t>In 2010, acute Hepatitis A resulted in 102,ooo deaths which is slightly up from 99,000 in 1990</a:t>
            </a:r>
          </a:p>
          <a:p>
            <a:pPr algn="just"/>
            <a:r>
              <a:rPr lang="en-ZA" dirty="0" smtClean="0"/>
              <a:t>Hepatitis is much common in countries with undeveloped sanitation systems.</a:t>
            </a:r>
          </a:p>
          <a:p>
            <a:pPr algn="just"/>
            <a:r>
              <a:rPr lang="en-ZA" dirty="0" smtClean="0"/>
              <a:t>HAV is common in developing</a:t>
            </a:r>
          </a:p>
          <a:p>
            <a:pPr marL="109728" indent="0" algn="just">
              <a:buNone/>
            </a:pPr>
            <a:r>
              <a:rPr lang="en-ZA" dirty="0" smtClean="0"/>
              <a:t>Nations of Africa, Asia, and central</a:t>
            </a:r>
          </a:p>
          <a:p>
            <a:pPr marL="109728" indent="0" algn="just">
              <a:buNone/>
            </a:pPr>
            <a:r>
              <a:rPr lang="en-ZA" dirty="0" smtClean="0"/>
              <a:t>And south America. </a:t>
            </a:r>
          </a:p>
          <a:p>
            <a:pPr marL="109728" indent="0">
              <a:buNone/>
            </a:pPr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 marL="109728" indent="0">
              <a:buNone/>
            </a:pPr>
            <a:endParaRPr lang="en-ZA" dirty="0" smtClean="0"/>
          </a:p>
          <a:p>
            <a:endParaRPr lang="en-Z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630" y="4509120"/>
            <a:ext cx="2924370" cy="217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35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Geographic distribution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Areas with high level of infection 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Areas with intermediate level of infection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Areas with low level of infection.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8948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15974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53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PATHOGENESIS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After ingestion, the HAV survives gastric acid, moves to the small intestine and reaches the liver via the portal vein </a:t>
            </a:r>
          </a:p>
          <a:p>
            <a:r>
              <a:rPr lang="en-ZA" dirty="0" smtClean="0"/>
              <a:t>Replicates in hepatocyte cytoplasm</a:t>
            </a:r>
          </a:p>
          <a:p>
            <a:r>
              <a:rPr lang="en-ZA" dirty="0" smtClean="0"/>
              <a:t>Once mature, the HAV travels through sinusoids and enters bile canaliculi, released into the small intestine and systematic circulation, excreted in faeces. </a:t>
            </a:r>
          </a:p>
        </p:txBody>
      </p:sp>
    </p:spTree>
    <p:extLst>
      <p:ext uri="{BB962C8B-B14F-4D97-AF65-F5344CB8AC3E}">
        <p14:creationId xmlns:p14="http://schemas.microsoft.com/office/powerpoint/2010/main" val="255414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SYMPTOMS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Pale stool</a:t>
            </a:r>
          </a:p>
          <a:p>
            <a:r>
              <a:rPr lang="en-ZA" dirty="0" smtClean="0"/>
              <a:t>Jaundice (yellowing of the skin or eyes)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36776"/>
            <a:ext cx="4752528" cy="325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69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Other symptoms include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Nausea </a:t>
            </a:r>
          </a:p>
          <a:p>
            <a:r>
              <a:rPr lang="en-ZA" dirty="0" smtClean="0"/>
              <a:t>Loss of appetite</a:t>
            </a:r>
          </a:p>
          <a:p>
            <a:r>
              <a:rPr lang="en-ZA" dirty="0" smtClean="0"/>
              <a:t>Vomiting </a:t>
            </a:r>
          </a:p>
          <a:p>
            <a:r>
              <a:rPr lang="en-ZA" dirty="0" smtClean="0"/>
              <a:t>Fatigue</a:t>
            </a:r>
          </a:p>
          <a:p>
            <a:r>
              <a:rPr lang="en-ZA" dirty="0" smtClean="0"/>
              <a:t>Fever</a:t>
            </a:r>
          </a:p>
          <a:p>
            <a:r>
              <a:rPr lang="en-ZA" dirty="0" smtClean="0"/>
              <a:t>Dark urine </a:t>
            </a:r>
          </a:p>
          <a:p>
            <a:r>
              <a:rPr lang="en-ZA" dirty="0" smtClean="0"/>
              <a:t>Stomach pain </a:t>
            </a:r>
          </a:p>
          <a:p>
            <a:r>
              <a:rPr lang="en-ZA" dirty="0" smtClean="0"/>
              <a:t>Side pain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2417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features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Asymptomatic (2 years old)</a:t>
            </a:r>
          </a:p>
          <a:p>
            <a:endParaRPr lang="en-ZA" dirty="0" smtClean="0"/>
          </a:p>
          <a:p>
            <a:r>
              <a:rPr lang="en-ZA" dirty="0" smtClean="0"/>
              <a:t>Symptomatic (5 and older to about 8 weeks)</a:t>
            </a:r>
          </a:p>
          <a:p>
            <a:endParaRPr lang="en-ZA" dirty="0" smtClean="0"/>
          </a:p>
          <a:p>
            <a:r>
              <a:rPr lang="en-ZA" dirty="0" smtClean="0"/>
              <a:t>Cholestasis (jaundice last more than 10 weeks )</a:t>
            </a:r>
          </a:p>
          <a:p>
            <a:endParaRPr lang="en-ZA" dirty="0" smtClean="0"/>
          </a:p>
          <a:p>
            <a:r>
              <a:rPr lang="en-ZA" dirty="0" smtClean="0"/>
              <a:t>Acute liver failure (within 4 weeks) </a:t>
            </a:r>
            <a:endParaRPr lang="en-ZA" dirty="0"/>
          </a:p>
        </p:txBody>
      </p:sp>
      <p:sp>
        <p:nvSpPr>
          <p:cNvPr id="4" name="Right Arrow 3"/>
          <p:cNvSpPr/>
          <p:nvPr/>
        </p:nvSpPr>
        <p:spPr>
          <a:xfrm>
            <a:off x="8028384" y="0"/>
            <a:ext cx="3240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57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HEPATITIS?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ZA" dirty="0"/>
              <a:t>Hepatitis refers to an inflammatory condition of the liver. </a:t>
            </a:r>
            <a:r>
              <a:rPr lang="en-ZA" dirty="0" smtClean="0"/>
              <a:t>It</a:t>
            </a:r>
            <a:r>
              <a:rPr lang="en-ZA" baseline="0" dirty="0" smtClean="0"/>
              <a:t> is commonly caused by a viral infection. </a:t>
            </a:r>
            <a:r>
              <a:rPr lang="en-ZA" dirty="0" smtClean="0"/>
              <a:t>There are 5 types of hepatitis; A,B,C,D and E. </a:t>
            </a:r>
            <a:r>
              <a:rPr lang="en-ZA" baseline="0" dirty="0" smtClean="0"/>
              <a:t> </a:t>
            </a:r>
            <a:endParaRPr lang="en-ZA" dirty="0"/>
          </a:p>
          <a:p>
            <a:pPr algn="just"/>
            <a:endParaRPr lang="en-ZA" dirty="0"/>
          </a:p>
          <a:p>
            <a:pPr algn="just"/>
            <a:r>
              <a:rPr lang="en-ZA" dirty="0"/>
              <a:t>Causes of Hepatitis</a:t>
            </a:r>
          </a:p>
          <a:p>
            <a:pPr algn="just"/>
            <a:r>
              <a:rPr lang="en-ZA" dirty="0"/>
              <a:t>Drugs </a:t>
            </a:r>
          </a:p>
          <a:p>
            <a:pPr algn="just"/>
            <a:r>
              <a:rPr lang="en-ZA" dirty="0"/>
              <a:t>Toxins </a:t>
            </a:r>
          </a:p>
          <a:p>
            <a:pPr algn="just"/>
            <a:r>
              <a:rPr lang="en-ZA" dirty="0"/>
              <a:t>Alcohol</a:t>
            </a:r>
          </a:p>
          <a:p>
            <a:pPr algn="just"/>
            <a:r>
              <a:rPr lang="en-ZA" dirty="0"/>
              <a:t>Viral infections </a:t>
            </a:r>
          </a:p>
          <a:p>
            <a:pPr algn="just"/>
            <a:r>
              <a:rPr lang="en-ZA" dirty="0"/>
              <a:t>Other infections (parasites, bacteria)</a:t>
            </a:r>
          </a:p>
          <a:p>
            <a:pPr algn="just"/>
            <a:r>
              <a:rPr lang="en-ZA" dirty="0"/>
              <a:t>Physical damage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75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/>
          <a:lstStyle/>
          <a:p>
            <a:r>
              <a:rPr lang="en-ZA" dirty="0" smtClean="0"/>
              <a:t>HEPATITIS A VIRUS TRANSMISSION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FAECAL ORAL ROUTE</a:t>
            </a:r>
          </a:p>
          <a:p>
            <a:r>
              <a:rPr lang="en-ZA" dirty="0" smtClean="0"/>
              <a:t>Close person contact (e.g., household contact, sex contact, child day care centres).</a:t>
            </a:r>
          </a:p>
          <a:p>
            <a:r>
              <a:rPr lang="en-ZA" dirty="0" smtClean="0"/>
              <a:t>Contaminated food or water (</a:t>
            </a:r>
            <a:r>
              <a:rPr lang="en-ZA" dirty="0" err="1" smtClean="0"/>
              <a:t>eg</a:t>
            </a:r>
            <a:r>
              <a:rPr lang="en-ZA" dirty="0" smtClean="0"/>
              <a:t>. Infected food handlers, raw shellfish)</a:t>
            </a:r>
          </a:p>
          <a:p>
            <a:pPr marL="109728" indent="0">
              <a:buNone/>
            </a:pPr>
            <a:r>
              <a:rPr lang="en-ZA" dirty="0"/>
              <a:t> </a:t>
            </a:r>
            <a:r>
              <a:rPr lang="en-ZA" dirty="0" smtClean="0"/>
              <a:t>         PARENTAL ROUTE</a:t>
            </a:r>
          </a:p>
          <a:p>
            <a:pPr marL="109728" indent="0">
              <a:buNone/>
            </a:pPr>
            <a:r>
              <a:rPr lang="en-ZA" dirty="0" smtClean="0"/>
              <a:t>Stage of viremia</a:t>
            </a:r>
          </a:p>
          <a:p>
            <a:pPr marL="109728" indent="0">
              <a:buNone/>
            </a:pPr>
            <a:r>
              <a:rPr lang="en-ZA" dirty="0" smtClean="0"/>
              <a:t>Mode of minor importance  </a:t>
            </a:r>
          </a:p>
          <a:p>
            <a:r>
              <a:rPr lang="en-ZA" dirty="0"/>
              <a:t>SEXUAL TRANSMISSION </a:t>
            </a:r>
          </a:p>
          <a:p>
            <a:r>
              <a:rPr lang="en-ZA" dirty="0"/>
              <a:t>Occurs in homo sexual men</a:t>
            </a:r>
          </a:p>
          <a:p>
            <a:r>
              <a:rPr lang="en-ZA" dirty="0"/>
              <a:t>Oral anal contact 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46088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Laboratory diagnosis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Acute infection is diagnosed by the detection of HAV-IgM in serum by EIA</a:t>
            </a:r>
          </a:p>
          <a:p>
            <a:pPr algn="just"/>
            <a:r>
              <a:rPr lang="en-ZA" dirty="0" smtClean="0"/>
              <a:t>Past infection </a:t>
            </a:r>
            <a:r>
              <a:rPr lang="en-ZA" dirty="0" smtClean="0"/>
              <a:t>i.e. </a:t>
            </a:r>
            <a:r>
              <a:rPr lang="en-ZA" dirty="0" smtClean="0"/>
              <a:t>immunity is determined by the detection by HAV-IgG by EIA</a:t>
            </a:r>
          </a:p>
          <a:p>
            <a:pPr algn="just"/>
            <a:r>
              <a:rPr lang="en-ZA" dirty="0" smtClean="0"/>
              <a:t>Cell culture- difficult and takes up to 4 weeks, not routinely performed. </a:t>
            </a:r>
          </a:p>
          <a:p>
            <a:pPr algn="just"/>
            <a:r>
              <a:rPr lang="en-ZA" dirty="0" smtClean="0"/>
              <a:t>DIRECT DETECTION – EM, RT-PCR of faeces. Can detect illness earlier than serology but rarely performed.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6715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COMPLICATIONS OF HEPATITIS A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extreme cases, hepatitis a can lead to acute liver failure. This complication is most common in older adults and people who already have chronic liver disease. Very rarely a liver transplant is required.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22896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There is no specific treatment, but supportive therapy </a:t>
            </a:r>
          </a:p>
          <a:p>
            <a:r>
              <a:rPr lang="en-ZA" dirty="0" smtClean="0"/>
              <a:t>This includes; </a:t>
            </a:r>
          </a:p>
          <a:p>
            <a:r>
              <a:rPr lang="en-ZA" dirty="0" smtClean="0"/>
              <a:t>Avoiding alcohol </a:t>
            </a:r>
          </a:p>
          <a:p>
            <a:r>
              <a:rPr lang="en-ZA" dirty="0" smtClean="0"/>
              <a:t>Rest, with time off work</a:t>
            </a:r>
          </a:p>
          <a:p>
            <a:r>
              <a:rPr lang="en-ZA" dirty="0" smtClean="0"/>
              <a:t>Taking over the counter (OTC)</a:t>
            </a:r>
            <a:r>
              <a:rPr lang="en-ZA" dirty="0"/>
              <a:t> </a:t>
            </a:r>
            <a:r>
              <a:rPr lang="en-ZA" dirty="0" smtClean="0"/>
              <a:t>pain relievers if needed 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4172084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PREVENTION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Improved sanitation</a:t>
            </a:r>
          </a:p>
          <a:p>
            <a:r>
              <a:rPr lang="en-ZA" dirty="0" smtClean="0"/>
              <a:t>Food safety </a:t>
            </a:r>
          </a:p>
          <a:p>
            <a:r>
              <a:rPr lang="en-ZA" dirty="0" smtClean="0"/>
              <a:t>Immunization- vaccination  </a:t>
            </a:r>
          </a:p>
          <a:p>
            <a:r>
              <a:rPr lang="en-ZA" dirty="0" smtClean="0"/>
              <a:t>Natural immunity 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733884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CONTROL MEASURES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SPREAD OF HEPATITIS CAN BE REDUCED BY;</a:t>
            </a:r>
          </a:p>
          <a:p>
            <a:r>
              <a:rPr lang="en-ZA" dirty="0" smtClean="0"/>
              <a:t>Adequate </a:t>
            </a:r>
            <a:r>
              <a:rPr lang="en-ZA" dirty="0"/>
              <a:t>supplies of safe drinking water</a:t>
            </a:r>
          </a:p>
          <a:p>
            <a:r>
              <a:rPr lang="en-ZA" dirty="0" smtClean="0"/>
              <a:t>Proper </a:t>
            </a:r>
            <a:r>
              <a:rPr lang="en-ZA" dirty="0"/>
              <a:t>disposal of sewage with communities </a:t>
            </a:r>
          </a:p>
          <a:p>
            <a:r>
              <a:rPr lang="en-ZA" dirty="0" smtClean="0"/>
              <a:t>Personal </a:t>
            </a:r>
            <a:r>
              <a:rPr lang="en-ZA" dirty="0"/>
              <a:t>hygiene practices such as regular hand-washing with safe water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5201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en-ZA" sz="9600" dirty="0" smtClean="0"/>
              <a:t>  THANK YOU FOR LISTENING. </a:t>
            </a:r>
            <a:endParaRPr lang="en-ZA" sz="9600" dirty="0"/>
          </a:p>
        </p:txBody>
      </p:sp>
    </p:spTree>
    <p:extLst>
      <p:ext uri="{BB962C8B-B14F-4D97-AF65-F5344CB8AC3E}">
        <p14:creationId xmlns:p14="http://schemas.microsoft.com/office/powerpoint/2010/main" val="420385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LIVER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ZA" dirty="0"/>
              <a:t>The liver is a large, reddish-brown, glandular organ located in the upper right side </a:t>
            </a:r>
            <a:r>
              <a:rPr lang="en-ZA" dirty="0" smtClean="0"/>
              <a:t>of the </a:t>
            </a:r>
            <a:r>
              <a:rPr lang="en-ZA" dirty="0"/>
              <a:t>abdominal </a:t>
            </a:r>
            <a:r>
              <a:rPr lang="en-ZA" dirty="0" smtClean="0"/>
              <a:t>cavity.</a:t>
            </a:r>
            <a:endParaRPr lang="en-ZA" dirty="0"/>
          </a:p>
          <a:p>
            <a:pPr algn="just"/>
            <a:endParaRPr lang="en-ZA" dirty="0"/>
          </a:p>
          <a:p>
            <a:pPr algn="just"/>
            <a:r>
              <a:rPr lang="en-ZA" dirty="0"/>
              <a:t>Functions</a:t>
            </a:r>
          </a:p>
          <a:p>
            <a:pPr algn="just"/>
            <a:r>
              <a:rPr lang="en-ZA" dirty="0"/>
              <a:t>Stores sugar needed for energy </a:t>
            </a:r>
          </a:p>
          <a:p>
            <a:pPr algn="just"/>
            <a:r>
              <a:rPr lang="en-ZA" dirty="0"/>
              <a:t>Absorbs good nutrients</a:t>
            </a:r>
          </a:p>
          <a:p>
            <a:pPr algn="just"/>
            <a:r>
              <a:rPr lang="en-ZA" dirty="0"/>
              <a:t>Breaks down poisons and drugs</a:t>
            </a:r>
          </a:p>
          <a:p>
            <a:pPr algn="just"/>
            <a:r>
              <a:rPr lang="en-ZA" dirty="0"/>
              <a:t>Makes important protein that builds new tissues' and repair broken tissues</a:t>
            </a:r>
          </a:p>
          <a:p>
            <a:pPr algn="just"/>
            <a:r>
              <a:rPr lang="en-ZA" dirty="0"/>
              <a:t>Produces bile, which helps remove waste from the body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327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" y="404664"/>
            <a:ext cx="756084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5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HEPATITIS TERMS 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ZA" dirty="0" smtClean="0"/>
              <a:t>Acute hepatitis: short term hepatitis. The body’s immune system clears the virus from the body within 6 months. </a:t>
            </a:r>
          </a:p>
          <a:p>
            <a:pPr marL="114300" indent="0" algn="just">
              <a:buNone/>
            </a:pPr>
            <a:endParaRPr lang="en-ZA" dirty="0"/>
          </a:p>
          <a:p>
            <a:pPr marL="114300" indent="0" algn="just">
              <a:buNone/>
            </a:pPr>
            <a:r>
              <a:rPr lang="en-ZA" dirty="0" smtClean="0"/>
              <a:t>Chronic hepatitis: long term hepatitis. The infection lasts longer than 6 months.  </a:t>
            </a:r>
          </a:p>
        </p:txBody>
      </p:sp>
    </p:spTree>
    <p:extLst>
      <p:ext uri="{BB962C8B-B14F-4D97-AF65-F5344CB8AC3E}">
        <p14:creationId xmlns:p14="http://schemas.microsoft.com/office/powerpoint/2010/main" val="242762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HEPATITIS 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what is hepatitis A?</a:t>
            </a:r>
          </a:p>
          <a:p>
            <a:pPr marL="109728" indent="0" algn="just">
              <a:buNone/>
            </a:pPr>
            <a:r>
              <a:rPr lang="en-ZA" dirty="0" smtClean="0"/>
              <a:t>      Hepatitis A is an infection, that causes liver disease and inflammation of the liver. It is caused by hepatitis A virus (HAV).</a:t>
            </a:r>
          </a:p>
          <a:p>
            <a:pPr marL="109728" indent="0" algn="just">
              <a:buNone/>
            </a:pPr>
            <a:endParaRPr lang="en-ZA" dirty="0" smtClean="0"/>
          </a:p>
          <a:p>
            <a:pPr marL="109728" indent="0" algn="just">
              <a:buNone/>
            </a:pPr>
            <a:r>
              <a:rPr lang="en-ZA" dirty="0" smtClean="0"/>
              <a:t>This is an acute type of hepatitis which usually requires no treatment. </a:t>
            </a:r>
          </a:p>
          <a:p>
            <a:pPr algn="just">
              <a:buFont typeface="Arial" charset="0"/>
              <a:buChar char="•"/>
            </a:pPr>
            <a:r>
              <a:rPr lang="en-ZA" dirty="0" smtClean="0"/>
              <a:t>Epidemic jaundice described as Hippocrates.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384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Diagram 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Good and infected liver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ZA" dirty="0" smtClean="0"/>
              <a:t>Infected liver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08920"/>
            <a:ext cx="412740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2924944"/>
            <a:ext cx="404177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81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HISTORY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ZA" dirty="0" smtClean="0"/>
              <a:t>.HAV is referred to as one of the oldest diseases known to mankind by the WHO.</a:t>
            </a:r>
          </a:p>
          <a:p>
            <a:pPr marL="109728" indent="0">
              <a:buNone/>
            </a:pPr>
            <a:endParaRPr lang="en-ZA" dirty="0" smtClean="0"/>
          </a:p>
          <a:p>
            <a:pPr marL="109728" indent="0">
              <a:buNone/>
            </a:pPr>
            <a:r>
              <a:rPr lang="en-ZA" dirty="0" smtClean="0"/>
              <a:t>. It was discovered in 1973 by </a:t>
            </a:r>
            <a:r>
              <a:rPr lang="en-ZA" dirty="0" err="1" smtClean="0"/>
              <a:t>Steven.M.Feinstone</a:t>
            </a:r>
            <a:r>
              <a:rPr lang="en-ZA" dirty="0" smtClean="0"/>
              <a:t> s a non enveloped, spherical, positive stranded RNA virus.</a:t>
            </a:r>
          </a:p>
          <a:p>
            <a:pPr marL="109728" indent="0">
              <a:buNone/>
            </a:pPr>
            <a:endParaRPr lang="en-ZA" dirty="0" smtClean="0"/>
          </a:p>
          <a:p>
            <a:pPr marL="109728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4456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HEPATITIS A VIRUS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Picornavirus (RNA)</a:t>
            </a:r>
          </a:p>
          <a:p>
            <a:r>
              <a:rPr lang="en-ZA" dirty="0" smtClean="0"/>
              <a:t>Humans are the only natural host</a:t>
            </a:r>
          </a:p>
          <a:p>
            <a:r>
              <a:rPr lang="en-ZA" dirty="0" smtClean="0"/>
              <a:t>Stable at low PH</a:t>
            </a:r>
          </a:p>
          <a:p>
            <a:r>
              <a:rPr lang="en-ZA" dirty="0" smtClean="0"/>
              <a:t>Inactive by high temperature, formalin, chlorine.</a:t>
            </a:r>
          </a:p>
          <a:p>
            <a:r>
              <a:rPr lang="en-ZA" dirty="0" smtClean="0"/>
              <a:t>Naked RNA virus </a:t>
            </a:r>
          </a:p>
          <a:p>
            <a:r>
              <a:rPr lang="en-ZA" dirty="0" smtClean="0"/>
              <a:t>Difficult to grow in cell culture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8298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331</TotalTime>
  <Words>792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            A SEMINAR PRESENTATION BY               HEZEKIAH DEBORAH               MATRIC NO: 15/SCI05/010 ON THE MEDICAL IMPORTANCE OF VIRUSES USING A     VIRUS COMMON IN AFRICA AS A CASE STUDY  </vt:lpstr>
      <vt:lpstr>WHAT IS HEPATITIS?</vt:lpstr>
      <vt:lpstr>THE LIVER</vt:lpstr>
      <vt:lpstr>PowerPoint Presentation</vt:lpstr>
      <vt:lpstr>HEPATITIS TERMS </vt:lpstr>
      <vt:lpstr>HEPATITIS A</vt:lpstr>
      <vt:lpstr>Diagram </vt:lpstr>
      <vt:lpstr>HISTORY</vt:lpstr>
      <vt:lpstr>HEPATITIS A VIRUS </vt:lpstr>
      <vt:lpstr>HEPATITIS A VIRUS </vt:lpstr>
      <vt:lpstr>VIRUS CLASSIFICATION </vt:lpstr>
      <vt:lpstr> WHAT TYPE OF DISEASE IS IT? </vt:lpstr>
      <vt:lpstr>EPIDEMOLOGY</vt:lpstr>
      <vt:lpstr>Geographic distribution</vt:lpstr>
      <vt:lpstr>PowerPoint Presentation</vt:lpstr>
      <vt:lpstr>PATHOGENESIS</vt:lpstr>
      <vt:lpstr>SYMPTOMS</vt:lpstr>
      <vt:lpstr>Other symptoms include </vt:lpstr>
      <vt:lpstr>Clinical features </vt:lpstr>
      <vt:lpstr>HEPATITIS A VIRUS TRANSMISSION</vt:lpstr>
      <vt:lpstr>Laboratory diagnosis </vt:lpstr>
      <vt:lpstr>COMPLICATIONS OF HEPATITIS A </vt:lpstr>
      <vt:lpstr>TREATMENT</vt:lpstr>
      <vt:lpstr>PREVENTION</vt:lpstr>
      <vt:lpstr>CONTROL MEASURES </vt:lpstr>
      <vt:lpstr>  THANK YOU FOR LISTENING.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seminar presentation on the importance of viruses by Hezekiah Deborah 15/SCI05/010</dc:title>
  <dc:creator>peter onoja</dc:creator>
  <cp:lastModifiedBy>peter onoja</cp:lastModifiedBy>
  <cp:revision>32</cp:revision>
  <dcterms:created xsi:type="dcterms:W3CDTF">2017-11-04T15:41:04Z</dcterms:created>
  <dcterms:modified xsi:type="dcterms:W3CDTF">2017-11-06T00:47:00Z</dcterms:modified>
</cp:coreProperties>
</file>