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74" r:id="rId3"/>
    <p:sldId id="271" r:id="rId4"/>
    <p:sldId id="257" r:id="rId5"/>
    <p:sldId id="258" r:id="rId6"/>
    <p:sldId id="272"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3" r:id="rId20"/>
  </p:sldIdLst>
  <p:sldSz cx="9144000" cy="5143500" type="screen16x9"/>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18" autoAdjust="0"/>
  </p:normalViewPr>
  <p:slideViewPr>
    <p:cSldViewPr>
      <p:cViewPr varScale="1">
        <p:scale>
          <a:sx n="91" d="100"/>
          <a:sy n="91" d="100"/>
        </p:scale>
        <p:origin x="-564" y="-96"/>
      </p:cViewPr>
      <p:guideLst>
        <p:guide orient="horz" pos="1620"/>
        <p:guide pos="2880"/>
      </p:guideLst>
    </p:cSldViewPr>
  </p:slideViewPr>
  <p:outlineViewPr>
    <p:cViewPr>
      <p:scale>
        <a:sx n="33" d="100"/>
        <a:sy n="33" d="100"/>
      </p:scale>
      <p:origin x="48"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028700"/>
            <a:ext cx="8229600" cy="13716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1F9794E-7604-4FD0-9FA7-3295F90F43CA}" type="datetimeFigureOut">
              <a:rPr lang="en-US" smtClean="0"/>
              <a:pPr/>
              <a:t>11/5/2017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D68F93D-2260-4F6E-9ADF-16E9E70C356E}" type="slidenum">
              <a:rPr lang="en-US" smtClean="0"/>
              <a:pPr/>
              <a:t>‹#›</a:t>
            </a:fld>
            <a:endParaRPr lang="en-US"/>
          </a:p>
        </p:txBody>
      </p:sp>
      <p:sp>
        <p:nvSpPr>
          <p:cNvPr id="9" name="Subtitle 8"/>
          <p:cNvSpPr>
            <a:spLocks noGrp="1"/>
          </p:cNvSpPr>
          <p:nvPr>
            <p:ph type="subTitle" idx="1"/>
          </p:nvPr>
        </p:nvSpPr>
        <p:spPr>
          <a:xfrm>
            <a:off x="1371600" y="2498774"/>
            <a:ext cx="6400800" cy="131445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F9794E-7604-4FD0-9FA7-3295F90F43CA}"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8F93D-2260-4F6E-9ADF-16E9E70C35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F9794E-7604-4FD0-9FA7-3295F90F43CA}"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8F93D-2260-4F6E-9ADF-16E9E70C35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F9794E-7604-4FD0-9FA7-3295F90F43CA}"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8F93D-2260-4F6E-9ADF-16E9E70C35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457200"/>
            <a:ext cx="7086600" cy="13716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1880840"/>
            <a:ext cx="7086600" cy="1132284"/>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1F9794E-7604-4FD0-9FA7-3295F90F43CA}"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4812507"/>
            <a:ext cx="762000" cy="273844"/>
          </a:xfrm>
        </p:spPr>
        <p:txBody>
          <a:bodyPr/>
          <a:lstStyle/>
          <a:p>
            <a:fld id="{DD68F93D-2260-4F6E-9ADF-16E9E70C356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00151"/>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00151"/>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1F9794E-7604-4FD0-9FA7-3295F90F43CA}" type="datetimeFigureOut">
              <a:rPr lang="en-US" smtClean="0"/>
              <a:pPr/>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68F93D-2260-4F6E-9ADF-16E9E70C35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8229600" cy="85725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151335"/>
            <a:ext cx="4040188" cy="563165"/>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151335"/>
            <a:ext cx="4041775" cy="563165"/>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71651"/>
            <a:ext cx="4040188" cy="282297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771651"/>
            <a:ext cx="4041775" cy="282297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1F9794E-7604-4FD0-9FA7-3295F90F43CA}" type="datetimeFigureOut">
              <a:rPr lang="en-US" smtClean="0"/>
              <a:pPr/>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68F93D-2260-4F6E-9ADF-16E9E70C35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1F9794E-7604-4FD0-9FA7-3295F90F43CA}" type="datetimeFigureOut">
              <a:rPr lang="en-US" smtClean="0"/>
              <a:pPr/>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68F93D-2260-4F6E-9ADF-16E9E70C35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F9794E-7604-4FD0-9FA7-3295F90F43CA}" type="datetimeFigureOut">
              <a:rPr lang="en-US" smtClean="0"/>
              <a:pPr/>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68F93D-2260-4F6E-9ADF-16E9E70C35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1" y="1143001"/>
            <a:ext cx="3008313" cy="3451622"/>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04788"/>
            <a:ext cx="5111750" cy="4389835"/>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1F9794E-7604-4FD0-9FA7-3295F90F43CA}" type="datetimeFigureOut">
              <a:rPr lang="en-US" smtClean="0"/>
              <a:pPr/>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68F93D-2260-4F6E-9ADF-16E9E70C35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57200"/>
            <a:ext cx="5486400" cy="391716"/>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373981"/>
            <a:ext cx="5486400" cy="29718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875090"/>
            <a:ext cx="5486400" cy="397764"/>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1F9794E-7604-4FD0-9FA7-3295F90F43CA}" type="datetimeFigureOut">
              <a:rPr lang="en-US" smtClean="0"/>
              <a:pPr/>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68F93D-2260-4F6E-9ADF-16E9E70C356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05979"/>
            <a:ext cx="8229600" cy="85725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00150"/>
            <a:ext cx="8229600" cy="353187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4812507"/>
            <a:ext cx="2133600" cy="273844"/>
          </a:xfrm>
          <a:prstGeom prst="rect">
            <a:avLst/>
          </a:prstGeom>
        </p:spPr>
        <p:txBody>
          <a:bodyPr vert="horz" anchor="b"/>
          <a:lstStyle>
            <a:lvl1pPr algn="l" eaLnBrk="1" latinLnBrk="0" hangingPunct="1">
              <a:defRPr kumimoji="0" sz="1200">
                <a:solidFill>
                  <a:schemeClr val="tx1">
                    <a:shade val="50000"/>
                  </a:schemeClr>
                </a:solidFill>
              </a:defRPr>
            </a:lvl1pPr>
          </a:lstStyle>
          <a:p>
            <a:fld id="{41F9794E-7604-4FD0-9FA7-3295F90F43CA}" type="datetimeFigureOut">
              <a:rPr lang="en-US" smtClean="0"/>
              <a:pPr/>
              <a:t>11/5/2017</a:t>
            </a:fld>
            <a:endParaRPr lang="en-US"/>
          </a:p>
        </p:txBody>
      </p:sp>
      <p:sp>
        <p:nvSpPr>
          <p:cNvPr id="3" name="Footer Placeholder 2"/>
          <p:cNvSpPr>
            <a:spLocks noGrp="1"/>
          </p:cNvSpPr>
          <p:nvPr>
            <p:ph type="ftr" sz="quarter" idx="3"/>
          </p:nvPr>
        </p:nvSpPr>
        <p:spPr>
          <a:xfrm>
            <a:off x="3124200" y="4812507"/>
            <a:ext cx="2895600" cy="273844"/>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4812507"/>
            <a:ext cx="762000" cy="273844"/>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D68F93D-2260-4F6E-9ADF-16E9E70C356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hikungunyavirusnet.com/" TargetMode="External"/><Relationship Id="rId2" Type="http://schemas.openxmlformats.org/officeDocument/2006/relationships/hyperlink" Target="http://www.influenzavirusnet.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denguevirusnet.com/dengue-haemorrhagic-fever.html" TargetMode="External"/><Relationship Id="rId2" Type="http://schemas.openxmlformats.org/officeDocument/2006/relationships/hyperlink" Target="http://www.denguevirusnet.com/dengue-fever.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denguevirusnet.com/mosquito-bites.html" TargetMode="External"/><Relationship Id="rId2" Type="http://schemas.openxmlformats.org/officeDocument/2006/relationships/hyperlink" Target="http://www.denguevirusnet.com/mosquito-control.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85752"/>
            <a:ext cx="7772400" cy="1102519"/>
          </a:xfrm>
        </p:spPr>
        <p:txBody>
          <a:bodyPr/>
          <a:lstStyle/>
          <a:p>
            <a:r>
              <a:rPr lang="en-US" b="1" dirty="0" smtClean="0"/>
              <a:t>DENGUE VIRUS</a:t>
            </a:r>
            <a:endParaRPr lang="en-US" b="1" dirty="0"/>
          </a:p>
        </p:txBody>
      </p:sp>
      <p:sp>
        <p:nvSpPr>
          <p:cNvPr id="3" name="Subtitle 2"/>
          <p:cNvSpPr>
            <a:spLocks noGrp="1"/>
          </p:cNvSpPr>
          <p:nvPr>
            <p:ph type="subTitle" idx="1"/>
          </p:nvPr>
        </p:nvSpPr>
        <p:spPr>
          <a:xfrm>
            <a:off x="914400" y="1371600"/>
            <a:ext cx="6858000" cy="3257550"/>
          </a:xfrm>
        </p:spPr>
        <p:txBody>
          <a:bodyPr>
            <a:normAutofit/>
          </a:bodyPr>
          <a:lstStyle/>
          <a:p>
            <a:pPr>
              <a:lnSpc>
                <a:spcPct val="200000"/>
              </a:lnSpc>
            </a:pPr>
            <a:r>
              <a:rPr lang="en-US" dirty="0" smtClean="0"/>
              <a:t>PRESENTATION BY:</a:t>
            </a:r>
          </a:p>
          <a:p>
            <a:pPr>
              <a:lnSpc>
                <a:spcPct val="200000"/>
              </a:lnSpc>
            </a:pPr>
            <a:r>
              <a:rPr lang="en-US" dirty="0" smtClean="0"/>
              <a:t>IBRAHIM KAULA IBRAHIM JR</a:t>
            </a:r>
          </a:p>
          <a:p>
            <a:pPr>
              <a:lnSpc>
                <a:spcPct val="200000"/>
              </a:lnSpc>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8229600" cy="857250"/>
          </a:xfrm>
        </p:spPr>
        <p:txBody>
          <a:bodyPr/>
          <a:lstStyle/>
          <a:p>
            <a:r>
              <a:rPr lang="en-US" dirty="0" smtClean="0"/>
              <a:t>SIGNS AND SYMPTOMS</a:t>
            </a:r>
            <a:endParaRPr lang="en-US" dirty="0"/>
          </a:p>
        </p:txBody>
      </p:sp>
      <p:sp>
        <p:nvSpPr>
          <p:cNvPr id="3" name="Content Placeholder 2"/>
          <p:cNvSpPr>
            <a:spLocks noGrp="1"/>
          </p:cNvSpPr>
          <p:nvPr>
            <p:ph idx="1"/>
          </p:nvPr>
        </p:nvSpPr>
        <p:spPr>
          <a:xfrm>
            <a:off x="457200" y="1047750"/>
            <a:ext cx="8229600" cy="3886200"/>
          </a:xfrm>
        </p:spPr>
        <p:txBody>
          <a:bodyPr>
            <a:noAutofit/>
          </a:bodyPr>
          <a:lstStyle/>
          <a:p>
            <a:pPr>
              <a:lnSpc>
                <a:spcPct val="120000"/>
              </a:lnSpc>
              <a:buNone/>
            </a:pPr>
            <a:r>
              <a:rPr lang="en-US" sz="2000" dirty="0" smtClean="0"/>
              <a:t>The disease manifests as a sudden onset of severe headache, chills, pain upon moving the eyes, and low backache. Painful aching in the legs and </a:t>
            </a:r>
            <a:r>
              <a:rPr lang="en-US" sz="2000" dirty="0" smtClean="0"/>
              <a:t>joints </a:t>
            </a:r>
            <a:r>
              <a:rPr lang="en-US" sz="2000" dirty="0" smtClean="0"/>
              <a:t>occurs during the first hours of illness. The temperature rises quickly as high as 40° C, with relative low heart rate (bradycardia) and low blood pressure (hypotension). The dengue rash is characteristically bright red petechiae and usually appears first on the lower limbs and the chest </a:t>
            </a:r>
            <a:r>
              <a:rPr lang="en-US" sz="2000" dirty="0" smtClean="0"/>
              <a:t>. </a:t>
            </a:r>
            <a:r>
              <a:rPr lang="en-US" sz="2000" dirty="0" smtClean="0"/>
              <a:t>The glands (lymph nodes) in the neck and groin are often swollen. In some patients, it spreads to cover most of the body.</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 There may also be gastritis with some combination of associated abdominal pain, nausea, vomiting, or diarrhea. Some cases develop much milder symptoms which can be misdiagnosed as </a:t>
            </a:r>
            <a:r>
              <a:rPr lang="en-US" dirty="0" smtClean="0">
                <a:hlinkClick r:id="rId2"/>
              </a:rPr>
              <a:t>influenza</a:t>
            </a:r>
            <a:r>
              <a:rPr lang="en-US" dirty="0" smtClean="0"/>
              <a:t>, </a:t>
            </a:r>
            <a:r>
              <a:rPr lang="en-US" dirty="0" smtClean="0">
                <a:hlinkClick r:id="rId3"/>
              </a:rPr>
              <a:t>chikungunya</a:t>
            </a:r>
            <a:r>
              <a:rPr lang="en-US" dirty="0" smtClean="0"/>
              <a:t>, or other viral infection when no rash is present. The classic dengue fever lasts about six to seven days, with a smaller peak of fever at the trailing end of the </a:t>
            </a:r>
            <a:r>
              <a:rPr lang="en-US" dirty="0" smtClean="0"/>
              <a:t>disease. </a:t>
            </a:r>
            <a:r>
              <a:rPr lang="en-US" dirty="0" smtClean="0"/>
              <a:t>Clinically, the platelet count will drop until the patient's temperature is normal.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RECOGNITION OF THE FEVER</a:t>
            </a:r>
            <a:endParaRPr lang="en-US" dirty="0"/>
          </a:p>
        </p:txBody>
      </p:sp>
      <p:sp>
        <p:nvSpPr>
          <p:cNvPr id="3" name="Content Placeholder 2"/>
          <p:cNvSpPr>
            <a:spLocks noGrp="1"/>
          </p:cNvSpPr>
          <p:nvPr>
            <p:ph idx="1"/>
          </p:nvPr>
        </p:nvSpPr>
        <p:spPr/>
        <p:txBody>
          <a:bodyPr/>
          <a:lstStyle/>
          <a:p>
            <a:pPr>
              <a:buNone/>
            </a:pPr>
            <a:r>
              <a:rPr lang="en-US" dirty="0" smtClean="0"/>
              <a:t> 	- Sudden onset of high fever</a:t>
            </a:r>
            <a:br>
              <a:rPr lang="en-US" dirty="0" smtClean="0"/>
            </a:br>
            <a:r>
              <a:rPr lang="en-US" dirty="0" smtClean="0"/>
              <a:t>- Severe headache (mostly in the forehead)</a:t>
            </a:r>
            <a:br>
              <a:rPr lang="en-US" dirty="0" smtClean="0"/>
            </a:br>
            <a:r>
              <a:rPr lang="en-US" dirty="0" smtClean="0"/>
              <a:t>- Pain behind the eyes which worsens with eye            movement</a:t>
            </a:r>
            <a:br>
              <a:rPr lang="en-US" dirty="0" smtClean="0"/>
            </a:br>
            <a:r>
              <a:rPr lang="en-US" dirty="0" smtClean="0"/>
              <a:t>- Body aches and joint pains</a:t>
            </a:r>
            <a:br>
              <a:rPr lang="en-US" dirty="0" smtClean="0"/>
            </a:br>
            <a:r>
              <a:rPr lang="en-US" dirty="0" smtClean="0"/>
              <a:t>- Nausea or vomiting</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People who suffer from </a:t>
            </a:r>
            <a:r>
              <a:rPr lang="en-US" dirty="0" smtClean="0">
                <a:hlinkClick r:id="rId2"/>
              </a:rPr>
              <a:t>dengue fever</a:t>
            </a:r>
            <a:r>
              <a:rPr lang="en-US" dirty="0" smtClean="0"/>
              <a:t> have no risk of death but some of them develop </a:t>
            </a:r>
            <a:r>
              <a:rPr lang="en-US" dirty="0" smtClean="0">
                <a:hlinkClick r:id="rId3"/>
              </a:rPr>
              <a:t>Dengue Hemorrhagic Fever (DHF)</a:t>
            </a:r>
            <a:r>
              <a:rPr lang="en-US" dirty="0" smtClean="0"/>
              <a:t> or </a:t>
            </a:r>
            <a:r>
              <a:rPr lang="en-US" dirty="0" smtClean="0">
                <a:hlinkClick r:id="rId3"/>
              </a:rPr>
              <a:t>Dengue Shock Syndrome (DSS)</a:t>
            </a:r>
            <a:r>
              <a:rPr lang="en-US" dirty="0" smtClean="0"/>
              <a:t>. In some of these cases death can occur. If a clinical diagnosis is made early, a health care provider can effectively treat DHF using fluid replacement therapy. Adequately management of DHF generally requires hospitalization.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Aspirin, Brufen and non-steroidal anti-inflammatory drugs should be avoided as these drugs may worsen the bleeding tendency associated with some of these infections. Patients may receive paracetamol preparations to deal with these symptoms if dengue is suspected. Doctors should be very careful when prescribing medicines. Any medicines that decrease platelets should be avoided.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US" dirty="0" smtClean="0"/>
              <a:t>Traditional treatment is also used in tackling dengue fever, especially in Asia where the virus is tackled with the use of herbs on patients.</a:t>
            </a:r>
          </a:p>
          <a:p>
            <a:pPr>
              <a:buNone/>
            </a:pPr>
            <a:r>
              <a:rPr lang="en-US" dirty="0" smtClean="0"/>
              <a:t>In Philippines dengue patients use tawa-tawa herbs and sweet potato tops juice to increase the platelets counts and revived the patients. These are traditional treatments and are often not based on scientific medicine research.</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There are no specific medications to treat dengue, and there is no vaccine commercially available against dengue. Therefore, prevention is the most important step to reduce the risk of dengue infection. There are several ways of prevention:</a:t>
            </a:r>
          </a:p>
          <a:p>
            <a:r>
              <a:rPr lang="en-US" dirty="0" smtClean="0"/>
              <a:t/>
            </a:r>
            <a:br>
              <a:rPr lang="en-US" dirty="0" smtClean="0"/>
            </a:br>
            <a:r>
              <a:rPr lang="en-US" dirty="0" smtClean="0"/>
              <a:t> </a:t>
            </a:r>
            <a:r>
              <a:rPr lang="en-US" dirty="0" smtClean="0">
                <a:hlinkClick r:id="rId2"/>
              </a:rPr>
              <a:t>Mosquito control by either larval control and adult mosquito control.</a:t>
            </a:r>
            <a:endParaRPr lang="en-US" dirty="0" smtClean="0"/>
          </a:p>
          <a:p>
            <a:r>
              <a:rPr lang="en-US" dirty="0" smtClean="0"/>
              <a:t> </a:t>
            </a:r>
            <a:r>
              <a:rPr lang="en-US" dirty="0" smtClean="0">
                <a:hlinkClick r:id="rId3"/>
              </a:rPr>
              <a:t>Reduce mosquito bites, especially during daylight hours.</a:t>
            </a:r>
            <a:r>
              <a:rPr lang="en-US" dirty="0" smtClean="0"/>
              <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spayagainstmosquito-1.jpg"/>
          <p:cNvPicPr>
            <a:picLocks noGrp="1" noChangeAspect="1"/>
          </p:cNvPicPr>
          <p:nvPr>
            <p:ph idx="1"/>
          </p:nvPr>
        </p:nvPicPr>
        <p:blipFill>
          <a:blip r:embed="rId2"/>
          <a:stretch>
            <a:fillRect/>
          </a:stretch>
        </p:blipFill>
        <p:spPr>
          <a:xfrm>
            <a:off x="1752600" y="1243716"/>
            <a:ext cx="4953000" cy="2852034"/>
          </a:xfrm>
        </p:spPr>
      </p:pic>
      <p:sp>
        <p:nvSpPr>
          <p:cNvPr id="5" name="Rectangle 4"/>
          <p:cNvSpPr/>
          <p:nvPr/>
        </p:nvSpPr>
        <p:spPr>
          <a:xfrm>
            <a:off x="1828800" y="4400550"/>
            <a:ext cx="4572000" cy="646331"/>
          </a:xfrm>
          <a:prstGeom prst="rect">
            <a:avLst/>
          </a:prstGeom>
        </p:spPr>
        <p:txBody>
          <a:bodyPr>
            <a:spAutoFit/>
          </a:bodyPr>
          <a:lstStyle/>
          <a:p>
            <a:r>
              <a:rPr lang="en-US" i="1" dirty="0" smtClean="0"/>
              <a:t> Dengue prevention through mosquito control and insect repellent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MEASURES</a:t>
            </a:r>
            <a:endParaRPr lang="en-US" dirty="0"/>
          </a:p>
        </p:txBody>
      </p:sp>
      <p:sp>
        <p:nvSpPr>
          <p:cNvPr id="3" name="Content Placeholder 2"/>
          <p:cNvSpPr>
            <a:spLocks noGrp="1"/>
          </p:cNvSpPr>
          <p:nvPr>
            <p:ph idx="1"/>
          </p:nvPr>
        </p:nvSpPr>
        <p:spPr/>
        <p:txBody>
          <a:bodyPr/>
          <a:lstStyle/>
          <a:p>
            <a:pPr>
              <a:buNone/>
            </a:pPr>
            <a:r>
              <a:rPr lang="en-US" dirty="0" smtClean="0"/>
              <a:t>The spread of dengue fever can be prevented by</a:t>
            </a:r>
            <a:r>
              <a:rPr lang="en-US" dirty="0" smtClean="0"/>
              <a:t>:</a:t>
            </a:r>
          </a:p>
          <a:p>
            <a:r>
              <a:rPr lang="en-US" dirty="0" smtClean="0"/>
              <a:t>Personal actions to reduce contact  with mosquitoes; people can reduce the risk of mosquitoes entering their homes by using windows and doors. Also, wearing of long pants and long sleeved shirts can reduce mosquito bites when spending time outdoors.</a:t>
            </a:r>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Chemical control of dengue mosquitoes; use of insecticides is recommended in situations during dengue virus epidemic.</a:t>
            </a:r>
          </a:p>
          <a:p>
            <a:r>
              <a:rPr lang="en-US" dirty="0" smtClean="0"/>
              <a:t>Biological method; fishes are introduced in a water body(ponds, and other large container habitats) to feed on the mosquito larvae.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DENGUE VIRUS (DENV)</a:t>
            </a:r>
            <a:endParaRPr lang="en-US" dirty="0"/>
          </a:p>
        </p:txBody>
      </p:sp>
      <p:sp>
        <p:nvSpPr>
          <p:cNvPr id="3" name="Content Placeholder 2"/>
          <p:cNvSpPr>
            <a:spLocks noGrp="1"/>
          </p:cNvSpPr>
          <p:nvPr>
            <p:ph idx="1"/>
          </p:nvPr>
        </p:nvSpPr>
        <p:spPr/>
        <p:txBody>
          <a:bodyPr/>
          <a:lstStyle/>
          <a:p>
            <a:pPr>
              <a:lnSpc>
                <a:spcPct val="200000"/>
              </a:lnSpc>
              <a:buNone/>
            </a:pPr>
            <a:r>
              <a:rPr lang="en-US" dirty="0" smtClean="0"/>
              <a:t>Dengue virus is the cause of dengue fever. It is a mosquito-borne single positive stranded RNA virus of the family </a:t>
            </a:r>
            <a:r>
              <a:rPr lang="en-US" i="1" dirty="0" smtClean="0"/>
              <a:t>flaviviridae, </a:t>
            </a:r>
            <a:r>
              <a:rPr lang="en-US" dirty="0" smtClean="0"/>
              <a:t>and the genus </a:t>
            </a:r>
            <a:r>
              <a:rPr lang="en-US" i="1" dirty="0" smtClean="0"/>
              <a:t>flavivirus.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G_20171104_111830_197.jpg"/>
          <p:cNvPicPr>
            <a:picLocks noGrp="1" noChangeAspect="1"/>
          </p:cNvPicPr>
          <p:nvPr>
            <p:ph idx="1"/>
          </p:nvPr>
        </p:nvPicPr>
        <p:blipFill>
          <a:blip r:embed="rId2"/>
          <a:stretch>
            <a:fillRect/>
          </a:stretch>
        </p:blipFill>
        <p:spPr>
          <a:xfrm>
            <a:off x="2057400" y="1200150"/>
            <a:ext cx="5638800" cy="37338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DISEASE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Dengue is found in tropical and sub tropical climates worldwide, mostly in urban and semi urban areas.</a:t>
            </a:r>
          </a:p>
          <a:p>
            <a:r>
              <a:rPr lang="en-US" dirty="0" smtClean="0"/>
              <a:t>People of all ages who are exposed to infected mosquitoes can get the dengue fever. The disease occurs most often during the rainy season in areas with high number of infected mosquito</a:t>
            </a:r>
          </a:p>
          <a:p>
            <a:r>
              <a:rPr lang="en-US" dirty="0" smtClean="0"/>
              <a:t>Only infected mosquitoes transmits the virus. The virus is transmitted to human through the bite of an infected female mosquito.</a:t>
            </a:r>
          </a:p>
          <a:p>
            <a:r>
              <a:rPr lang="en-US" dirty="0" smtClean="0"/>
              <a:t>The incubation period is 3-14 days and the period of illness is 3-7 days.</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A person with the virus is not contagious.</a:t>
            </a:r>
          </a:p>
          <a:p>
            <a:pPr>
              <a:buNone/>
            </a:pP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enguelifecycle.jpg"/>
          <p:cNvPicPr>
            <a:picLocks noGrp="1" noChangeAspect="1"/>
          </p:cNvPicPr>
          <p:nvPr>
            <p:ph idx="1"/>
          </p:nvPr>
        </p:nvPicPr>
        <p:blipFill>
          <a:blip r:embed="rId2"/>
          <a:stretch>
            <a:fillRect/>
          </a:stretch>
        </p:blipFill>
        <p:spPr>
          <a:xfrm>
            <a:off x="1600200" y="1123950"/>
            <a:ext cx="6172200" cy="3809999"/>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VIRUS CLASSIFICATION</a:t>
            </a:r>
            <a:endParaRPr lang="en-US" dirty="0"/>
          </a:p>
        </p:txBody>
      </p:sp>
      <p:sp>
        <p:nvSpPr>
          <p:cNvPr id="3" name="Content Placeholder 2"/>
          <p:cNvSpPr>
            <a:spLocks noGrp="1"/>
          </p:cNvSpPr>
          <p:nvPr>
            <p:ph idx="1"/>
          </p:nvPr>
        </p:nvSpPr>
        <p:spPr/>
        <p:txBody>
          <a:bodyPr/>
          <a:lstStyle/>
          <a:p>
            <a:pPr>
              <a:buNone/>
            </a:pPr>
            <a:r>
              <a:rPr lang="en-US" dirty="0" smtClean="0"/>
              <a:t>Dengue virus  is classified under the group IV(+ssRNA).</a:t>
            </a:r>
          </a:p>
          <a:p>
            <a:pPr>
              <a:buNone/>
            </a:pPr>
            <a:r>
              <a:rPr lang="en-US" dirty="0" smtClean="0"/>
              <a:t>Family: </a:t>
            </a:r>
            <a:r>
              <a:rPr lang="en-US" i="1" dirty="0" smtClean="0"/>
              <a:t>flaviviridae</a:t>
            </a:r>
          </a:p>
          <a:p>
            <a:pPr>
              <a:buNone/>
            </a:pPr>
            <a:r>
              <a:rPr lang="en-US" dirty="0" smtClean="0"/>
              <a:t>Genus: </a:t>
            </a:r>
            <a:r>
              <a:rPr lang="en-US" i="1" dirty="0" smtClean="0"/>
              <a:t>flavivirus</a:t>
            </a:r>
          </a:p>
          <a:p>
            <a:pPr>
              <a:buNone/>
            </a:pPr>
            <a:r>
              <a:rPr lang="en-US" dirty="0" smtClean="0"/>
              <a:t>Species: </a:t>
            </a:r>
            <a:r>
              <a:rPr lang="en-US" i="1" dirty="0" smtClean="0"/>
              <a:t>dengue</a:t>
            </a:r>
            <a:r>
              <a:rPr lang="en-US" dirty="0" smtClean="0"/>
              <a:t> virus </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 OF INFECTION</a:t>
            </a:r>
            <a:endParaRPr lang="en-US" dirty="0"/>
          </a:p>
        </p:txBody>
      </p:sp>
      <p:sp>
        <p:nvSpPr>
          <p:cNvPr id="3" name="Content Placeholder 2"/>
          <p:cNvSpPr>
            <a:spLocks noGrp="1"/>
          </p:cNvSpPr>
          <p:nvPr>
            <p:ph idx="1"/>
          </p:nvPr>
        </p:nvSpPr>
        <p:spPr/>
        <p:txBody>
          <a:bodyPr/>
          <a:lstStyle/>
          <a:p>
            <a:r>
              <a:rPr lang="en-US" dirty="0" smtClean="0"/>
              <a:t>Dengue virus envelope protein binds to a cellular receptor.</a:t>
            </a:r>
          </a:p>
          <a:p>
            <a:r>
              <a:rPr lang="en-US" dirty="0" smtClean="0"/>
              <a:t>Dengue virus then undergoes endocytosis.</a:t>
            </a:r>
          </a:p>
          <a:p>
            <a:r>
              <a:rPr lang="en-US" dirty="0" smtClean="0"/>
              <a:t>Uncoating occurs in the cytoplasm.</a:t>
            </a:r>
          </a:p>
          <a:p>
            <a:r>
              <a:rPr lang="en-US" dirty="0" smtClean="0"/>
              <a:t>Host translational machinery(ribosomes) translates the (+)ssRNA into a single polypeptide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Cellular and viral proteinases cleave the polypeptide into 10 proteins (E, M, C and 7 non-structural/enzymatic proteins) while embedded on the ER membrane.</a:t>
            </a:r>
          </a:p>
          <a:p>
            <a:r>
              <a:rPr lang="en-US" dirty="0" smtClean="0"/>
              <a:t>After RNA synthesis, RNA replication then occurs</a:t>
            </a:r>
          </a:p>
          <a:p>
            <a:r>
              <a:rPr lang="en-US" dirty="0" smtClean="0"/>
              <a:t>Assembly occurs on intracellular membranes which bud into the ER therefore giving it room for maturation.</a:t>
            </a:r>
          </a:p>
          <a:p>
            <a:r>
              <a:rPr lang="en-US" dirty="0" smtClean="0"/>
              <a:t>Egress occurs via exocytosis.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260</TotalTime>
  <Words>628</Words>
  <Application>Microsoft Office PowerPoint</Application>
  <PresentationFormat>On-screen Show (16:9)</PresentationFormat>
  <Paragraphs>47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Apex</vt:lpstr>
      <vt:lpstr>DENGUE VIRUS</vt:lpstr>
      <vt:lpstr>DENGUE VIRUS (DENV)</vt:lpstr>
      <vt:lpstr>Slide 3</vt:lpstr>
      <vt:lpstr>THE DISEASE </vt:lpstr>
      <vt:lpstr>Slide 5</vt:lpstr>
      <vt:lpstr>Slide 6</vt:lpstr>
      <vt:lpstr>VIRUS CLASSIFICATION</vt:lpstr>
      <vt:lpstr>MECHANISM OF INFECTION</vt:lpstr>
      <vt:lpstr>Slide 9</vt:lpstr>
      <vt:lpstr>SIGNS AND SYMPTOMS</vt:lpstr>
      <vt:lpstr>Slide 11</vt:lpstr>
      <vt:lpstr>RECOGNITION OF THE FEVER</vt:lpstr>
      <vt:lpstr>TREATMENT</vt:lpstr>
      <vt:lpstr>Slide 14</vt:lpstr>
      <vt:lpstr>Slide 15</vt:lpstr>
      <vt:lpstr>PREVENTION</vt:lpstr>
      <vt:lpstr>Slide 17</vt:lpstr>
      <vt:lpstr>CONTROL MEASURES</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DENGUE VIRUS</dc:title>
  <dc:creator>admin</dc:creator>
  <cp:lastModifiedBy>admin</cp:lastModifiedBy>
  <cp:revision>24</cp:revision>
  <dcterms:created xsi:type="dcterms:W3CDTF">2017-11-04T10:04:37Z</dcterms:created>
  <dcterms:modified xsi:type="dcterms:W3CDTF">2017-11-05T18:52:00Z</dcterms:modified>
</cp:coreProperties>
</file>