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73" r:id="rId16"/>
    <p:sldId id="269" r:id="rId17"/>
    <p:sldId id="279" r:id="rId18"/>
    <p:sldId id="270" r:id="rId19"/>
    <p:sldId id="271" r:id="rId20"/>
    <p:sldId id="272" r:id="rId21"/>
    <p:sldId id="275" r:id="rId22"/>
    <p:sldId id="277" r:id="rId23"/>
    <p:sldId id="278"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81" d="100"/>
          <a:sy n="81" d="100"/>
        </p:scale>
        <p:origin x="-1044" y="-90"/>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D021C-0B42-43FF-9FCA-3E538DF58361}" type="datetimeFigureOut">
              <a:rPr lang="en-US" smtClean="0"/>
              <a:pPr/>
              <a:t>11/6/2017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3F27A-B23A-41BB-8BAF-D79656A0D26B}" type="slidenum">
              <a:rPr lang="en-US" smtClean="0"/>
              <a:pPr/>
              <a:t>‹#›</a:t>
            </a:fld>
            <a:endParaRPr lang="en-US" dirty="0"/>
          </a:p>
        </p:txBody>
      </p:sp>
    </p:spTree>
    <p:extLst>
      <p:ext uri="{BB962C8B-B14F-4D97-AF65-F5344CB8AC3E}">
        <p14:creationId xmlns:p14="http://schemas.microsoft.com/office/powerpoint/2010/main" val="2514666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date, 21 strains of measles virus have been identified</a:t>
            </a:r>
            <a:endParaRPr lang="en-US" dirty="0"/>
          </a:p>
        </p:txBody>
      </p:sp>
      <p:sp>
        <p:nvSpPr>
          <p:cNvPr id="4" name="Slide Number Placeholder 3"/>
          <p:cNvSpPr>
            <a:spLocks noGrp="1"/>
          </p:cNvSpPr>
          <p:nvPr>
            <p:ph type="sldNum" sz="quarter" idx="10"/>
          </p:nvPr>
        </p:nvSpPr>
        <p:spPr/>
        <p:txBody>
          <a:bodyPr/>
          <a:lstStyle/>
          <a:p>
            <a:fld id="{FF23F27A-B23A-41BB-8BAF-D79656A0D26B}"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measles virus can live on surfaces for several</a:t>
            </a:r>
            <a:r>
              <a:rPr lang="en-US" baseline="0" dirty="0" smtClean="0"/>
              <a:t> hours</a:t>
            </a:r>
            <a:endParaRPr lang="en-US" dirty="0"/>
          </a:p>
        </p:txBody>
      </p:sp>
      <p:sp>
        <p:nvSpPr>
          <p:cNvPr id="4" name="Slide Number Placeholder 3"/>
          <p:cNvSpPr>
            <a:spLocks noGrp="1"/>
          </p:cNvSpPr>
          <p:nvPr>
            <p:ph type="sldNum" sz="quarter" idx="10"/>
          </p:nvPr>
        </p:nvSpPr>
        <p:spPr/>
        <p:txBody>
          <a:bodyPr/>
          <a:lstStyle/>
          <a:p>
            <a:fld id="{FF23F27A-B23A-41BB-8BAF-D79656A0D26B}"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6FBB50B-8D29-4C86-AC2F-2D0175F03897}" type="datetimeFigureOut">
              <a:rPr lang="en-US" smtClean="0"/>
              <a:pPr/>
              <a:t>11/6/2017</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BCC93C-F0FA-41DF-A815-31681FF3188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BB50B-8D29-4C86-AC2F-2D0175F0389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CC93C-F0FA-41DF-A815-31681FF3188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BB50B-8D29-4C86-AC2F-2D0175F0389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CC93C-F0FA-41DF-A815-31681FF3188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6FBB50B-8D29-4C86-AC2F-2D0175F03897}" type="datetimeFigureOut">
              <a:rPr lang="en-US" smtClean="0"/>
              <a:pPr/>
              <a:t>11/6/2017</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B6BCC93C-F0FA-41DF-A815-31681FF318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F6FBB50B-8D29-4C86-AC2F-2D0175F03897}" type="datetimeFigureOut">
              <a:rPr lang="en-US" smtClean="0"/>
              <a:pPr/>
              <a:t>11/6/2017</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B6BCC93C-F0FA-41DF-A815-31681FF31885}"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6FBB50B-8D29-4C86-AC2F-2D0175F03897}" type="datetimeFigureOut">
              <a:rPr lang="en-US" smtClean="0"/>
              <a:pPr/>
              <a:t>11/6/2017</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B6BCC93C-F0FA-41DF-A815-31681FF3188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6FBB50B-8D29-4C86-AC2F-2D0175F03897}" type="datetimeFigureOut">
              <a:rPr lang="en-US" smtClean="0"/>
              <a:pPr/>
              <a:t>11/6/2017</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BCC93C-F0FA-41DF-A815-31681FF3188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FBB50B-8D29-4C86-AC2F-2D0175F03897}" type="datetimeFigureOut">
              <a:rPr lang="en-US" smtClean="0"/>
              <a:pPr/>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BCC93C-F0FA-41DF-A815-31681FF3188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6FBB50B-8D29-4C86-AC2F-2D0175F03897}" type="datetimeFigureOut">
              <a:rPr lang="en-US" smtClean="0"/>
              <a:pPr/>
              <a:t>11/6/2017</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B6BCC93C-F0FA-41DF-A815-31681FF3188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6FBB50B-8D29-4C86-AC2F-2D0175F03897}" type="datetimeFigureOut">
              <a:rPr lang="en-US" smtClean="0"/>
              <a:pPr/>
              <a:t>11/6/2017</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BCC93C-F0FA-41DF-A815-31681FF3188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6FBB50B-8D29-4C86-AC2F-2D0175F03897}" type="datetimeFigureOut">
              <a:rPr lang="en-US" smtClean="0"/>
              <a:pPr/>
              <a:t>11/6/2017</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BCC93C-F0FA-41DF-A815-31681FF3188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6FBB50B-8D29-4C86-AC2F-2D0175F03897}" type="datetimeFigureOut">
              <a:rPr lang="en-US" smtClean="0"/>
              <a:pPr/>
              <a:t>11/6/2017</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BCC93C-F0FA-41DF-A815-31681FF3188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effectLst>
                  <a:outerShdw blurRad="38100" dist="38100" dir="2700000" algn="tl">
                    <a:srgbClr val="000000">
                      <a:alpha val="43137"/>
                    </a:srgbClr>
                  </a:outerShdw>
                </a:effectLst>
                <a:latin typeface="Castellar" pitchFamily="18" charset="0"/>
              </a:rPr>
              <a:t>A seminar presentation of the measles virus </a:t>
            </a:r>
            <a:endParaRPr lang="en-US" dirty="0">
              <a:effectLst>
                <a:outerShdw blurRad="38100" dist="38100" dir="2700000" algn="tl">
                  <a:srgbClr val="000000">
                    <a:alpha val="43137"/>
                  </a:srgbClr>
                </a:outerShdw>
              </a:effectLst>
              <a:latin typeface="Castellar" pitchFamily="18" charset="0"/>
            </a:endParaRPr>
          </a:p>
        </p:txBody>
      </p:sp>
      <p:sp>
        <p:nvSpPr>
          <p:cNvPr id="6" name="Subtitle 5"/>
          <p:cNvSpPr>
            <a:spLocks noGrp="1"/>
          </p:cNvSpPr>
          <p:nvPr>
            <p:ph type="subTitle" idx="1"/>
          </p:nvPr>
        </p:nvSpPr>
        <p:spPr/>
        <p:txBody>
          <a:bodyPr/>
          <a:lstStyle/>
          <a:p>
            <a:r>
              <a:rPr lang="en-US" dirty="0" smtClean="0">
                <a:effectLst>
                  <a:outerShdw blurRad="38100" dist="38100" dir="2700000" algn="tl">
                    <a:srgbClr val="000000">
                      <a:alpha val="43137"/>
                    </a:srgbClr>
                  </a:outerShdw>
                </a:effectLst>
              </a:rPr>
              <a:t>MCB 311 VIROLOGY</a:t>
            </a:r>
          </a:p>
          <a:p>
            <a:r>
              <a:rPr lang="en-US" dirty="0" smtClean="0">
                <a:effectLst>
                  <a:outerShdw blurRad="38100" dist="38100" dir="2700000" algn="tl">
                    <a:srgbClr val="000000">
                      <a:alpha val="43137"/>
                    </a:srgbClr>
                  </a:outerShdw>
                </a:effectLst>
              </a:rPr>
              <a:t>15/SCI05/013</a:t>
            </a:r>
          </a:p>
          <a:p>
            <a:r>
              <a:rPr lang="en-US" dirty="0" smtClean="0">
                <a:effectLst>
                  <a:outerShdw blurRad="38100" dist="38100" dir="2700000" algn="tl">
                    <a:srgbClr val="000000">
                      <a:alpha val="43137"/>
                    </a:srgbClr>
                  </a:outerShdw>
                </a:effectLst>
              </a:rPr>
              <a:t>OGBODO BLISS OSIAKEFAN</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1882775"/>
            <a:ext cx="8229600" cy="4572000"/>
          </a:xfrm>
        </p:spPr>
        <p:txBody>
          <a:bodyPr>
            <a:normAutofit fontScale="85000" lnSpcReduction="20000"/>
          </a:bodyPr>
          <a:lstStyle/>
          <a:p>
            <a:endParaRPr lang="en-GB" dirty="0" smtClean="0"/>
          </a:p>
          <a:p>
            <a:endParaRPr lang="en-GB" dirty="0"/>
          </a:p>
          <a:p>
            <a:pPr algn="just"/>
            <a:r>
              <a:rPr lang="en-GB" dirty="0" smtClean="0"/>
              <a:t>A picture of a child infected with measles</a:t>
            </a:r>
          </a:p>
          <a:p>
            <a:endParaRPr lang="en-GB" dirty="0"/>
          </a:p>
          <a:p>
            <a:endParaRPr lang="en-GB" dirty="0" smtClean="0"/>
          </a:p>
          <a:p>
            <a:endParaRPr lang="en-GB" dirty="0"/>
          </a:p>
          <a:p>
            <a:endParaRPr lang="en-GB" dirty="0" smtClean="0"/>
          </a:p>
          <a:p>
            <a:endParaRPr lang="en-GB" dirty="0" smtClean="0"/>
          </a:p>
          <a:p>
            <a:endParaRPr lang="en-GB" dirty="0" smtClean="0"/>
          </a:p>
          <a:p>
            <a:endParaRPr lang="en-GB" dirty="0"/>
          </a:p>
          <a:p>
            <a:pPr algn="just"/>
            <a:r>
              <a:rPr lang="en-GB" dirty="0" smtClean="0"/>
              <a:t>A picture of an adult infected with measles</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52400"/>
            <a:ext cx="7197970" cy="238819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1" y="3352800"/>
            <a:ext cx="7010398" cy="2514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 of infection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Measles is a highly contagious/infectious viral infection of the respiratory system.</a:t>
            </a:r>
          </a:p>
          <a:p>
            <a:pPr marL="64008" indent="0" algn="just">
              <a:buNone/>
            </a:pPr>
            <a:r>
              <a:rPr lang="en-US" dirty="0" smtClean="0"/>
              <a:t>The virus can spread through various means:</a:t>
            </a:r>
          </a:p>
          <a:p>
            <a:pPr marL="578358" indent="-514350" algn="just">
              <a:buFont typeface="+mj-lt"/>
              <a:buAutoNum type="arabicPeriod"/>
            </a:pPr>
            <a:r>
              <a:rPr lang="en-US" dirty="0" smtClean="0"/>
              <a:t>Physical contact with an infected person.</a:t>
            </a:r>
          </a:p>
          <a:p>
            <a:pPr marL="578358" indent="-514350" algn="just">
              <a:buFont typeface="+mj-lt"/>
              <a:buAutoNum type="arabicPeriod"/>
            </a:pPr>
            <a:r>
              <a:rPr lang="en-US" dirty="0" smtClean="0"/>
              <a:t>Being near infected people if they cough or sneeze.</a:t>
            </a:r>
          </a:p>
          <a:p>
            <a:pPr marL="578358" indent="-514350" algn="just">
              <a:buFont typeface="+mj-lt"/>
              <a:buAutoNum type="arabicPeriod"/>
            </a:pPr>
            <a:r>
              <a:rPr lang="en-US" dirty="0" smtClean="0"/>
              <a:t>Touching a surface that has infected droplets of mucus and then putting fingers into the mouth, or rubbing the nose or eyes.</a:t>
            </a:r>
          </a:p>
          <a:p>
            <a:pPr algn="just"/>
            <a:r>
              <a:rPr lang="en-US" dirty="0" smtClean="0"/>
              <a:t>It is airborne(through droplets).</a:t>
            </a:r>
          </a:p>
          <a:p>
            <a:pPr algn="just"/>
            <a:r>
              <a:rPr lang="en-US" dirty="0" smtClean="0"/>
              <a:t>One cannot get measles more than once. After been infected by the virus, he/she is immune for life.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Pathogenicity </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As soon as the virus enters the body, it multiples in the back of the throat, lungs and the lymphatic system. It later infects and replicates in the urinary tract, eyes, blood vessels, and the central nervous system.</a:t>
            </a:r>
          </a:p>
          <a:p>
            <a:pPr marL="64008" indent="0">
              <a:buNone/>
            </a:pPr>
            <a:r>
              <a:rPr lang="en-GB" dirty="0" smtClean="0"/>
              <a:t>The virus has three consecutive periods:</a:t>
            </a:r>
          </a:p>
          <a:p>
            <a:pPr marL="578358" indent="-514350" algn="just">
              <a:buFont typeface="+mj-lt"/>
              <a:buAutoNum type="arabicPeriod"/>
            </a:pPr>
            <a:r>
              <a:rPr lang="en-GB" dirty="0" smtClean="0"/>
              <a:t> Incubation period: 10-15 days is the incubation period of measles. In those days no sign or symptoms, will appear.</a:t>
            </a:r>
          </a:p>
          <a:p>
            <a:pPr marL="64008" indent="0">
              <a:buNone/>
            </a:pPr>
            <a:endParaRPr lang="en-GB" dirty="0" smtClean="0"/>
          </a:p>
        </p:txBody>
      </p:sp>
    </p:spTree>
    <p:extLst>
      <p:ext uri="{BB962C8B-B14F-4D97-AF65-F5344CB8AC3E}">
        <p14:creationId xmlns:p14="http://schemas.microsoft.com/office/powerpoint/2010/main" val="1744258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381000" y="762000"/>
            <a:ext cx="8229600" cy="4572000"/>
          </a:xfrm>
        </p:spPr>
        <p:txBody>
          <a:bodyPr>
            <a:normAutofit fontScale="85000" lnSpcReduction="10000"/>
          </a:bodyPr>
          <a:lstStyle/>
          <a:p>
            <a:pPr marL="578358" indent="-514350" algn="just">
              <a:buFont typeface="+mj-lt"/>
              <a:buAutoNum type="arabicPeriod" startAt="2"/>
            </a:pPr>
            <a:r>
              <a:rPr lang="en-GB" dirty="0" smtClean="0"/>
              <a:t>Exposure period: the measles rash appears 2-4 days after the initial symptoms and lasts for up to 8 days. Measles typically begins with mild to moderate fever, accompanied with cough, runny nose ,sore throat and red eyes. Small red rash first appears to face then after few days spread to the whole body with high temperature.</a:t>
            </a:r>
          </a:p>
          <a:p>
            <a:pPr marL="578358" indent="-514350" algn="just">
              <a:buFont typeface="+mj-lt"/>
              <a:buAutoNum type="arabicPeriod" startAt="2"/>
            </a:pPr>
            <a:r>
              <a:rPr lang="en-GB" dirty="0" smtClean="0"/>
              <a:t>Communicable period: measles are infectious from starting four days before the rash appears and ending when the rash has been present for four days .</a:t>
            </a:r>
            <a:endParaRPr lang="en-GB" dirty="0"/>
          </a:p>
        </p:txBody>
      </p:sp>
    </p:spTree>
    <p:extLst>
      <p:ext uri="{BB962C8B-B14F-4D97-AF65-F5344CB8AC3E}">
        <p14:creationId xmlns:p14="http://schemas.microsoft.com/office/powerpoint/2010/main" val="3922455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symptoms of measles?</a:t>
            </a:r>
            <a:endParaRPr lang="en-GB" dirty="0"/>
          </a:p>
        </p:txBody>
      </p:sp>
      <p:sp>
        <p:nvSpPr>
          <p:cNvPr id="3" name="Content Placeholder 2"/>
          <p:cNvSpPr>
            <a:spLocks noGrp="1"/>
          </p:cNvSpPr>
          <p:nvPr>
            <p:ph idx="1"/>
          </p:nvPr>
        </p:nvSpPr>
        <p:spPr>
          <a:xfrm>
            <a:off x="457200" y="1882808"/>
            <a:ext cx="8229600" cy="4670392"/>
          </a:xfrm>
        </p:spPr>
        <p:txBody>
          <a:bodyPr>
            <a:normAutofit fontScale="70000" lnSpcReduction="20000"/>
          </a:bodyPr>
          <a:lstStyle/>
          <a:p>
            <a:pPr marL="64008" indent="0" algn="just">
              <a:buNone/>
            </a:pPr>
            <a:r>
              <a:rPr lang="en-GB" dirty="0" smtClean="0"/>
              <a:t>Symptoms of measles generally appear within 14 days of exposure to the virus, symptoms include:</a:t>
            </a:r>
          </a:p>
          <a:p>
            <a:r>
              <a:rPr lang="en-GB" dirty="0" smtClean="0"/>
              <a:t>Cough</a:t>
            </a:r>
          </a:p>
          <a:p>
            <a:r>
              <a:rPr lang="en-GB" dirty="0" smtClean="0"/>
              <a:t>Fever </a:t>
            </a:r>
          </a:p>
          <a:p>
            <a:r>
              <a:rPr lang="en-GB" dirty="0" smtClean="0"/>
              <a:t>Red and watery eyes</a:t>
            </a:r>
          </a:p>
          <a:p>
            <a:r>
              <a:rPr lang="en-GB" dirty="0" smtClean="0"/>
              <a:t>Light sensitivity(photophobia)</a:t>
            </a:r>
          </a:p>
          <a:p>
            <a:r>
              <a:rPr lang="en-GB" dirty="0" smtClean="0"/>
              <a:t>Muscle aches</a:t>
            </a:r>
          </a:p>
          <a:p>
            <a:r>
              <a:rPr lang="en-GB" dirty="0" smtClean="0"/>
              <a:t>Runny nose</a:t>
            </a:r>
          </a:p>
          <a:p>
            <a:r>
              <a:rPr lang="en-GB" dirty="0" smtClean="0"/>
              <a:t>Sore throat</a:t>
            </a:r>
          </a:p>
          <a:p>
            <a:pPr algn="just"/>
            <a:r>
              <a:rPr lang="en-GB" dirty="0" smtClean="0"/>
              <a:t>Koplik’s spots, or very small greyish white spots with bluish white centres in the mouth, insides of cheeks, and throat.</a:t>
            </a:r>
          </a:p>
          <a:p>
            <a:pPr algn="just"/>
            <a:r>
              <a:rPr lang="en-GB" dirty="0" smtClean="0"/>
              <a:t>A wide spread skin rash. A measles rash, which appears as red, itchy bumps, commonly develops on the head and slowly spreads to other parts of the body.</a:t>
            </a:r>
          </a:p>
        </p:txBody>
      </p:sp>
    </p:spTree>
    <p:extLst>
      <p:ext uri="{BB962C8B-B14F-4D97-AF65-F5344CB8AC3E}">
        <p14:creationId xmlns:p14="http://schemas.microsoft.com/office/powerpoint/2010/main" val="3095861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 of measles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Complications associated with measles may include:</a:t>
            </a:r>
          </a:p>
          <a:p>
            <a:pPr marL="578358" indent="-514350">
              <a:buFont typeface="+mj-lt"/>
              <a:buAutoNum type="arabicPeriod"/>
            </a:pPr>
            <a:r>
              <a:rPr lang="en-GB" dirty="0" smtClean="0"/>
              <a:t>Ear infection(oititis media)</a:t>
            </a:r>
          </a:p>
          <a:p>
            <a:pPr marL="578358" indent="-514350">
              <a:buFont typeface="+mj-lt"/>
              <a:buAutoNum type="arabicPeriod"/>
            </a:pPr>
            <a:r>
              <a:rPr lang="en-GB" dirty="0" smtClean="0"/>
              <a:t>Respiratory tract infections, such as laryngitis and bronchitis</a:t>
            </a:r>
          </a:p>
          <a:p>
            <a:pPr marL="578358" indent="-514350">
              <a:buFont typeface="+mj-lt"/>
              <a:buAutoNum type="arabicPeriod"/>
            </a:pPr>
            <a:r>
              <a:rPr lang="en-GB" dirty="0" smtClean="0"/>
              <a:t>Miscarriage in pregnant women</a:t>
            </a:r>
          </a:p>
          <a:p>
            <a:pPr marL="578358" indent="-514350">
              <a:buFont typeface="+mj-lt"/>
              <a:buAutoNum type="arabicPeriod"/>
            </a:pPr>
            <a:r>
              <a:rPr lang="en-GB" dirty="0" smtClean="0"/>
              <a:t>Severe diarrheal and vomiting</a:t>
            </a:r>
          </a:p>
          <a:p>
            <a:pPr marL="578358" indent="-514350">
              <a:buFont typeface="+mj-lt"/>
              <a:buAutoNum type="arabicPeriod"/>
            </a:pPr>
            <a:r>
              <a:rPr lang="en-GB" dirty="0" smtClean="0"/>
              <a:t>Hepatitis</a:t>
            </a:r>
          </a:p>
          <a:p>
            <a:pPr marL="578358" indent="-514350">
              <a:buFont typeface="+mj-lt"/>
              <a:buAutoNum type="arabicPeriod"/>
            </a:pPr>
            <a:r>
              <a:rPr lang="en-GB" dirty="0" smtClean="0"/>
              <a:t>Encephalitis</a:t>
            </a:r>
          </a:p>
          <a:p>
            <a:pPr marL="578358" indent="-514350">
              <a:buFont typeface="+mj-lt"/>
              <a:buAutoNum type="arabicPeriod"/>
            </a:pPr>
            <a:r>
              <a:rPr lang="en-GB" dirty="0" smtClean="0"/>
              <a:t>Thrombocytopenia</a:t>
            </a:r>
          </a:p>
          <a:p>
            <a:pPr marL="578358" indent="-514350">
              <a:buFont typeface="+mj-lt"/>
              <a:buAutoNum type="arabicPeriod"/>
            </a:pPr>
            <a:r>
              <a:rPr lang="en-GB" dirty="0" smtClean="0"/>
              <a:t>Squint and neuritis</a:t>
            </a:r>
          </a:p>
          <a:p>
            <a:pPr marL="578358" indent="-514350">
              <a:buFont typeface="+mj-lt"/>
              <a:buAutoNum type="arabicPeriod"/>
            </a:pPr>
            <a:r>
              <a:rPr lang="en-GB" dirty="0" smtClean="0"/>
              <a:t>Heart complications</a:t>
            </a:r>
          </a:p>
          <a:p>
            <a:pPr marL="578358" indent="-514350">
              <a:buFont typeface="+mj-lt"/>
              <a:buAutoNum type="arabicPeriod"/>
            </a:pPr>
            <a:r>
              <a:rPr lang="en-GB" dirty="0" smtClean="0"/>
              <a:t>Subacute sclerosing panencephalitis(SSPE)</a:t>
            </a:r>
          </a:p>
          <a:p>
            <a:pPr marL="578358" indent="-514350">
              <a:buFont typeface="+mj-lt"/>
              <a:buAutoNum type="arabicPeriod"/>
            </a:pPr>
            <a:r>
              <a:rPr lang="en-GB" dirty="0" smtClean="0"/>
              <a:t>pneumonia</a:t>
            </a:r>
          </a:p>
          <a:p>
            <a:pPr marL="578358" indent="-514350">
              <a:buFont typeface="+mj-lt"/>
              <a:buAutoNum type="arabicPeriod"/>
            </a:pPr>
            <a:endParaRPr lang="en-GB" dirty="0" smtClean="0"/>
          </a:p>
          <a:p>
            <a:pPr marL="578358" indent="-514350">
              <a:buFont typeface="+mj-lt"/>
              <a:buAutoNum type="arabicPeriod"/>
            </a:pPr>
            <a:endParaRPr lang="en-GB" dirty="0"/>
          </a:p>
        </p:txBody>
      </p:sp>
    </p:spTree>
    <p:extLst>
      <p:ext uri="{BB962C8B-B14F-4D97-AF65-F5344CB8AC3E}">
        <p14:creationId xmlns:p14="http://schemas.microsoft.com/office/powerpoint/2010/main" val="4184646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8915400" cy="6781800"/>
          </a:xfrm>
          <a:prstGeom prst="rect">
            <a:avLst/>
          </a:prstGeom>
        </p:spPr>
      </p:pic>
    </p:spTree>
    <p:extLst>
      <p:ext uri="{BB962C8B-B14F-4D97-AF65-F5344CB8AC3E}">
        <p14:creationId xmlns:p14="http://schemas.microsoft.com/office/powerpoint/2010/main" val="1331804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0"/>
            <a:ext cx="8915400" cy="6858000"/>
          </a:xfrm>
          <a:prstGeom prst="rect">
            <a:avLst/>
          </a:prstGeom>
        </p:spPr>
      </p:pic>
    </p:spTree>
    <p:extLst>
      <p:ext uri="{BB962C8B-B14F-4D97-AF65-F5344CB8AC3E}">
        <p14:creationId xmlns:p14="http://schemas.microsoft.com/office/powerpoint/2010/main" val="3076583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How measles rash spreads</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28800"/>
            <a:ext cx="8229600" cy="4953000"/>
          </a:xfrm>
        </p:spPr>
      </p:pic>
    </p:spTree>
    <p:extLst>
      <p:ext uri="{BB962C8B-B14F-4D97-AF65-F5344CB8AC3E}">
        <p14:creationId xmlns:p14="http://schemas.microsoft.com/office/powerpoint/2010/main" val="3444829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There is no specific treatment, no prescription medication to treat measles. There are different types of supportive treatment ways for measles:</a:t>
            </a:r>
          </a:p>
          <a:p>
            <a:pPr marL="578358" indent="-514350" algn="just">
              <a:buFont typeface="+mj-lt"/>
              <a:buAutoNum type="arabicPeriod"/>
            </a:pPr>
            <a:r>
              <a:rPr lang="en-GB" dirty="0" smtClean="0"/>
              <a:t>Control fever and relief pain: paracetamol, ibuprofen, acetaminophen or naproxen can help to reduce fever and relief pain and aches.</a:t>
            </a:r>
          </a:p>
          <a:p>
            <a:pPr marL="578358" indent="-514350" algn="just">
              <a:buFont typeface="+mj-lt"/>
              <a:buAutoNum type="arabicPeriod"/>
            </a:pPr>
            <a:r>
              <a:rPr lang="en-GB" dirty="0" smtClean="0"/>
              <a:t>Adequate rest and isolation: infected person should get plenty of rest and stay out of school, workplace, public place at least 4days after the rash first appear.</a:t>
            </a:r>
          </a:p>
          <a:p>
            <a:pPr marL="578358" indent="-514350" algn="just">
              <a:buFont typeface="+mj-lt"/>
              <a:buAutoNum type="arabicPeriod"/>
            </a:pPr>
            <a:r>
              <a:rPr lang="en-GB" dirty="0" smtClean="0"/>
              <a:t>Vitamin A supplements: two dose of vitamin A supplements should be taken 24 hours apart after exposure to measles. Vitamin A helps to nourish children and can help to prevent eye damage and blindness.</a:t>
            </a:r>
            <a:endParaRPr lang="en-GB" dirty="0"/>
          </a:p>
        </p:txBody>
      </p:sp>
    </p:spTree>
    <p:extLst>
      <p:ext uri="{BB962C8B-B14F-4D97-AF65-F5344CB8AC3E}">
        <p14:creationId xmlns:p14="http://schemas.microsoft.com/office/powerpoint/2010/main" val="2922063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INTRODUCTION</a:t>
            </a:r>
            <a:endParaRPr lang="en-US" dirty="0"/>
          </a:p>
        </p:txBody>
      </p:sp>
      <p:sp>
        <p:nvSpPr>
          <p:cNvPr id="3" name="Content Placeholder 2"/>
          <p:cNvSpPr>
            <a:spLocks noGrp="1"/>
          </p:cNvSpPr>
          <p:nvPr>
            <p:ph idx="1"/>
          </p:nvPr>
        </p:nvSpPr>
        <p:spPr>
          <a:xfrm>
            <a:off x="457200" y="1905000"/>
            <a:ext cx="8229600" cy="4549808"/>
          </a:xfrm>
        </p:spPr>
        <p:txBody>
          <a:bodyPr>
            <a:normAutofit fontScale="92500" lnSpcReduction="20000"/>
          </a:bodyPr>
          <a:lstStyle/>
          <a:p>
            <a:pPr algn="just"/>
            <a:r>
              <a:rPr lang="en-US" dirty="0" smtClean="0">
                <a:latin typeface="Century Gothic" pitchFamily="34" charset="0"/>
              </a:rPr>
              <a:t>The measles virus is </a:t>
            </a:r>
            <a:r>
              <a:rPr lang="en-US" dirty="0" smtClean="0">
                <a:latin typeface="Century Gothic" pitchFamily="34" charset="0"/>
              </a:rPr>
              <a:t>also </a:t>
            </a:r>
            <a:r>
              <a:rPr lang="en-US" dirty="0" smtClean="0">
                <a:latin typeface="Century Gothic" pitchFamily="34" charset="0"/>
              </a:rPr>
              <a:t>known as rubeola </a:t>
            </a:r>
            <a:r>
              <a:rPr lang="en-US" dirty="0">
                <a:latin typeface="Century Gothic" pitchFamily="34" charset="0"/>
              </a:rPr>
              <a:t>or </a:t>
            </a:r>
            <a:r>
              <a:rPr lang="en-US" dirty="0" smtClean="0">
                <a:latin typeface="Century Gothic" pitchFamily="34" charset="0"/>
              </a:rPr>
              <a:t>morbilli virus.</a:t>
            </a:r>
            <a:endParaRPr lang="en-US" dirty="0" smtClean="0">
              <a:latin typeface="Century Gothic" pitchFamily="34" charset="0"/>
            </a:endParaRPr>
          </a:p>
          <a:p>
            <a:pPr algn="just"/>
            <a:r>
              <a:rPr lang="en-US" dirty="0" smtClean="0">
                <a:latin typeface="Century Gothic" pitchFamily="34" charset="0"/>
              </a:rPr>
              <a:t>It’s an endemic disease(meaning it is continually present in a community, and many people develop resistance) ,it generally affects children and can occur in other age groups.</a:t>
            </a:r>
          </a:p>
          <a:p>
            <a:pPr algn="just"/>
            <a:r>
              <a:rPr lang="en-US" dirty="0" smtClean="0">
                <a:latin typeface="Century Gothic" pitchFamily="34" charset="0"/>
              </a:rPr>
              <a:t>However, if measles enters an area where the people have never been exposed, the result can be devastating.</a:t>
            </a:r>
          </a:p>
          <a:p>
            <a:pPr algn="just"/>
            <a:r>
              <a:rPr lang="en-US" dirty="0" smtClean="0">
                <a:latin typeface="Century Gothic" pitchFamily="34" charset="0"/>
              </a:rPr>
              <a:t>It’s a spherical , non segmented single stranded RNA virus .</a:t>
            </a: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229600" cy="5638800"/>
          </a:xfrm>
        </p:spPr>
        <p:txBody>
          <a:bodyPr>
            <a:normAutofit fontScale="92500" lnSpcReduction="10000"/>
          </a:bodyPr>
          <a:lstStyle/>
          <a:p>
            <a:pPr marL="578358" indent="-514350" algn="just">
              <a:buFont typeface="+mj-lt"/>
              <a:buAutoNum type="arabicPeriod" startAt="4"/>
            </a:pPr>
            <a:r>
              <a:rPr lang="en-GB" dirty="0" smtClean="0"/>
              <a:t>ORS(oral re-hydration solution): ensure adequate fluid intake(six to eight glasses of water a day) and to treat dehydration causes by diarrheal or vomiting.</a:t>
            </a:r>
          </a:p>
          <a:p>
            <a:pPr marL="578358" indent="-514350" algn="just">
              <a:buFont typeface="+mj-lt"/>
              <a:buAutoNum type="arabicPeriod" startAt="4"/>
            </a:pPr>
            <a:r>
              <a:rPr lang="en-GB" dirty="0" smtClean="0"/>
              <a:t>Antibiotics: antibiotics should be prescribed to treat eye and ear infection and pneumonia.</a:t>
            </a:r>
          </a:p>
          <a:p>
            <a:pPr marL="578358" indent="-514350" algn="just">
              <a:buFont typeface="+mj-lt"/>
              <a:buAutoNum type="arabicPeriod" startAt="4"/>
            </a:pPr>
            <a:r>
              <a:rPr lang="en-GB" dirty="0" smtClean="0"/>
              <a:t>Sunglasses, keeping the lights dim or the room darkened may enhance comfort levels, as measles increases sensitivity to light.</a:t>
            </a:r>
          </a:p>
          <a:p>
            <a:pPr marL="578358" indent="-514350" algn="just">
              <a:buFont typeface="+mj-lt"/>
              <a:buAutoNum type="arabicPeriod" startAt="4"/>
            </a:pPr>
            <a:r>
              <a:rPr lang="en-GB" dirty="0" smtClean="0"/>
              <a:t>If there is crustiness around the eyes, gently clean with a damp cloth.</a:t>
            </a:r>
          </a:p>
          <a:p>
            <a:pPr marL="578358" indent="-514350">
              <a:buFont typeface="+mj-lt"/>
              <a:buAutoNum type="arabicPeriod" startAt="4"/>
            </a:pPr>
            <a:endParaRPr lang="en-GB" dirty="0" smtClean="0"/>
          </a:p>
          <a:p>
            <a:pPr marL="578358" indent="-514350">
              <a:buFont typeface="+mj-lt"/>
              <a:buAutoNum type="arabicPeriod" startAt="4"/>
            </a:pPr>
            <a:endParaRPr lang="en-GB" dirty="0"/>
          </a:p>
        </p:txBody>
      </p:sp>
    </p:spTree>
    <p:extLst>
      <p:ext uri="{BB962C8B-B14F-4D97-AF65-F5344CB8AC3E}">
        <p14:creationId xmlns:p14="http://schemas.microsoft.com/office/powerpoint/2010/main" val="438692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GB" dirty="0" smtClean="0"/>
              <a:t>Prevention</a:t>
            </a:r>
            <a:endParaRPr lang="en-GB" dirty="0"/>
          </a:p>
        </p:txBody>
      </p:sp>
      <p:sp>
        <p:nvSpPr>
          <p:cNvPr id="3" name="Content Placeholder 2"/>
          <p:cNvSpPr>
            <a:spLocks noGrp="1"/>
          </p:cNvSpPr>
          <p:nvPr>
            <p:ph idx="1"/>
          </p:nvPr>
        </p:nvSpPr>
        <p:spPr>
          <a:xfrm>
            <a:off x="381000" y="838200"/>
            <a:ext cx="8534400" cy="6096000"/>
          </a:xfrm>
        </p:spPr>
        <p:txBody>
          <a:bodyPr>
            <a:normAutofit fontScale="62500" lnSpcReduction="20000"/>
          </a:bodyPr>
          <a:lstStyle/>
          <a:p>
            <a:pPr algn="just"/>
            <a:r>
              <a:rPr lang="en-GB" dirty="0" smtClean="0"/>
              <a:t>Immunizations can help prevent a measles </a:t>
            </a:r>
            <a:r>
              <a:rPr lang="en-GB" dirty="0" smtClean="0"/>
              <a:t>outbreak.</a:t>
            </a:r>
            <a:endParaRPr lang="en-GB" dirty="0" smtClean="0"/>
          </a:p>
          <a:p>
            <a:pPr algn="just"/>
            <a:r>
              <a:rPr lang="en-GB" dirty="0" smtClean="0"/>
              <a:t>There were initially two types of vaccines developed against measles. One was developed from a virus that had been killed, and the other was developed using a live measles virus that was weakened and could no longer cause the disease. Unfortunately, the killed measles virus(KMV) vaccine was not effective in preventing people from getting the disease, and its use was discontinued in 1967. the live virus vaccine has been modified a number of times to make it safer and today is extremely effective in preventing the disease. The currently used vaccine is a live vaccine. </a:t>
            </a:r>
            <a:endParaRPr lang="en-GB" dirty="0"/>
          </a:p>
          <a:p>
            <a:pPr algn="just"/>
            <a:r>
              <a:rPr lang="en-GB" dirty="0" smtClean="0"/>
              <a:t>The MMR vaccine is a three in one vaccination that can protect one from measles, mumps, and rubella.</a:t>
            </a:r>
          </a:p>
          <a:p>
            <a:pPr algn="just"/>
            <a:r>
              <a:rPr lang="en-GB" dirty="0" smtClean="0"/>
              <a:t>Children can receive their first MMR vaccination at 12 months and their second dose between the ages of 4 and 6. adults who have never received an immunization can request the vaccine from their doctor.</a:t>
            </a:r>
          </a:p>
          <a:p>
            <a:pPr algn="just"/>
            <a:r>
              <a:rPr lang="en-GB" dirty="0" smtClean="0"/>
              <a:t>MMR vaccine has side effects like fever, rash and gland swelling. Rare reports are deafness, seizure, coma, lowered consciousness and brain damage.</a:t>
            </a:r>
          </a:p>
          <a:p>
            <a:pPr algn="just"/>
            <a:r>
              <a:rPr lang="en-GB" dirty="0" smtClean="0"/>
              <a:t>One can also prevent measles with a dose of immunoglobulin taken within 6 days of contact with an infected </a:t>
            </a:r>
            <a:r>
              <a:rPr lang="en-GB" dirty="0" smtClean="0"/>
              <a:t>person.</a:t>
            </a:r>
            <a:endParaRPr lang="en-GB" dirty="0" smtClean="0"/>
          </a:p>
          <a:p>
            <a:endParaRPr lang="en-GB" dirty="0"/>
          </a:p>
        </p:txBody>
      </p:sp>
    </p:spTree>
    <p:extLst>
      <p:ext uri="{BB962C8B-B14F-4D97-AF65-F5344CB8AC3E}">
        <p14:creationId xmlns:p14="http://schemas.microsoft.com/office/powerpoint/2010/main" val="2098652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Control measures</a:t>
            </a:r>
            <a:endParaRPr lang="en-GB" dirty="0"/>
          </a:p>
        </p:txBody>
      </p:sp>
      <p:sp>
        <p:nvSpPr>
          <p:cNvPr id="3" name="Content Placeholder 2"/>
          <p:cNvSpPr>
            <a:spLocks noGrp="1"/>
          </p:cNvSpPr>
          <p:nvPr>
            <p:ph idx="1"/>
          </p:nvPr>
        </p:nvSpPr>
        <p:spPr/>
        <p:txBody>
          <a:bodyPr/>
          <a:lstStyle/>
          <a:p>
            <a:pPr algn="just"/>
            <a:r>
              <a:rPr lang="en-GB" dirty="0" smtClean="0"/>
              <a:t>People who are not immune should consider the measles vaccine.</a:t>
            </a:r>
          </a:p>
          <a:p>
            <a:pPr algn="just"/>
            <a:r>
              <a:rPr lang="en-GB" dirty="0" smtClean="0"/>
              <a:t>If one contacts the measles virus, limit interaction with others, i.e. isolation.</a:t>
            </a:r>
          </a:p>
          <a:p>
            <a:pPr algn="just"/>
            <a:r>
              <a:rPr lang="en-GB" dirty="0" smtClean="0"/>
              <a:t>A child with measles should not return to school until at least 5 days after the rash appears.</a:t>
            </a:r>
          </a:p>
          <a:p>
            <a:endParaRPr lang="en-GB" dirty="0" smtClean="0"/>
          </a:p>
          <a:p>
            <a:endParaRPr lang="en-GB" dirty="0" smtClean="0"/>
          </a:p>
          <a:p>
            <a:endParaRPr lang="en-GB" dirty="0"/>
          </a:p>
        </p:txBody>
      </p:sp>
    </p:spTree>
    <p:extLst>
      <p:ext uri="{BB962C8B-B14F-4D97-AF65-F5344CB8AC3E}">
        <p14:creationId xmlns:p14="http://schemas.microsoft.com/office/powerpoint/2010/main" val="2954493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
            </a:r>
            <a:r>
              <a:rPr lang="en-GB" dirty="0" smtClean="0"/>
              <a:t>onclusion</a:t>
            </a:r>
            <a:endParaRPr lang="en-GB" dirty="0"/>
          </a:p>
        </p:txBody>
      </p:sp>
      <p:sp>
        <p:nvSpPr>
          <p:cNvPr id="3" name="Content Placeholder 2"/>
          <p:cNvSpPr>
            <a:spLocks noGrp="1"/>
          </p:cNvSpPr>
          <p:nvPr>
            <p:ph idx="1"/>
          </p:nvPr>
        </p:nvSpPr>
        <p:spPr/>
        <p:txBody>
          <a:bodyPr/>
          <a:lstStyle/>
          <a:p>
            <a:pPr algn="just"/>
            <a:r>
              <a:rPr lang="en-GB" dirty="0" smtClean="0"/>
              <a:t>Measles virus is a virus that uses the lytic cycle to reproduce , it destroys the host after producing as many copies possible.</a:t>
            </a:r>
          </a:p>
          <a:p>
            <a:pPr algn="just"/>
            <a:r>
              <a:rPr lang="en-GB" dirty="0" smtClean="0"/>
              <a:t>If measles is not properly treated or maintained it could lead to serious complications and possibly death.</a:t>
            </a:r>
          </a:p>
          <a:p>
            <a:pPr algn="just"/>
            <a:r>
              <a:rPr lang="en-GB" dirty="0" smtClean="0"/>
              <a:t>Measles can be modified or atypical.</a:t>
            </a:r>
          </a:p>
          <a:p>
            <a:pPr algn="just"/>
            <a:endParaRPr lang="en-GB" dirty="0" smtClean="0"/>
          </a:p>
          <a:p>
            <a:endParaRPr lang="en-GB" dirty="0" smtClean="0"/>
          </a:p>
        </p:txBody>
      </p:sp>
    </p:spTree>
    <p:extLst>
      <p:ext uri="{BB962C8B-B14F-4D97-AF65-F5344CB8AC3E}">
        <p14:creationId xmlns:p14="http://schemas.microsoft.com/office/powerpoint/2010/main" val="3317778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905000"/>
            <a:ext cx="8229600" cy="4572000"/>
          </a:xfrm>
        </p:spPr>
        <p:txBody>
          <a:bodyPr>
            <a:normAutofit/>
          </a:bodyPr>
          <a:lstStyle/>
          <a:p>
            <a:pPr marL="64008" indent="0">
              <a:buNone/>
            </a:pPr>
            <a:r>
              <a:rPr lang="en-GB" sz="6600" dirty="0" smtClean="0">
                <a:latin typeface="Lucida Handwriting" pitchFamily="66" charset="0"/>
              </a:rPr>
              <a:t>THANKS FOR LISTENING</a:t>
            </a:r>
            <a:endParaRPr lang="en-GB" sz="6600" dirty="0">
              <a:latin typeface="Lucida Handwriting" pitchFamily="66" charset="0"/>
            </a:endParaRPr>
          </a:p>
        </p:txBody>
      </p:sp>
    </p:spTree>
    <p:extLst>
      <p:ext uri="{BB962C8B-B14F-4D97-AF65-F5344CB8AC3E}">
        <p14:creationId xmlns:p14="http://schemas.microsoft.com/office/powerpoint/2010/main" val="370973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measles?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It’s a viral infection of respiratory system with distinct red spots followed by a rash on the skin. </a:t>
            </a:r>
          </a:p>
          <a:p>
            <a:pPr algn="just"/>
            <a:r>
              <a:rPr lang="en-US" dirty="0" smtClean="0"/>
              <a:t>It’s a very contagious disease that can spread through with infected mucus and saliva. An infected person can release the infection into the air when they cough or sneeze.</a:t>
            </a:r>
          </a:p>
          <a:p>
            <a:pPr algn="just"/>
            <a:r>
              <a:rPr lang="en-US" dirty="0" smtClean="0"/>
              <a:t>Drinking from an infected person’s glass, or sharing eating utensils with an infected person, increases your risk of infection.</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Measles virus classification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Measles virus(rubeola virus) is a  </a:t>
            </a:r>
            <a:r>
              <a:rPr lang="en-US" b="1" i="1" dirty="0" smtClean="0"/>
              <a:t>group v </a:t>
            </a:r>
            <a:r>
              <a:rPr lang="en-US" dirty="0" smtClean="0"/>
              <a:t>virus i.e. a single stranded, negative sense, enveloped( non segmented) RNA virus of the genus</a:t>
            </a:r>
            <a:r>
              <a:rPr lang="en-US" i="1" dirty="0" smtClean="0"/>
              <a:t> </a:t>
            </a:r>
            <a:r>
              <a:rPr lang="en-US" b="1" i="1" dirty="0" smtClean="0"/>
              <a:t>morbillivirus</a:t>
            </a:r>
            <a:r>
              <a:rPr lang="en-US" dirty="0" smtClean="0"/>
              <a:t> within the family </a:t>
            </a:r>
            <a:r>
              <a:rPr lang="en-US" b="1" i="1" dirty="0" smtClean="0"/>
              <a:t>paramyxoviridae</a:t>
            </a:r>
            <a:r>
              <a:rPr lang="en-US" b="1" i="1" dirty="0"/>
              <a:t> </a:t>
            </a:r>
            <a:r>
              <a:rPr lang="en-US" dirty="0" smtClean="0"/>
              <a:t>under the order </a:t>
            </a:r>
            <a:r>
              <a:rPr lang="en-US" b="1" i="1" dirty="0" smtClean="0"/>
              <a:t>mononegavirales.</a:t>
            </a:r>
          </a:p>
          <a:p>
            <a:pPr algn="just"/>
            <a:r>
              <a:rPr lang="en-US" dirty="0" smtClean="0"/>
              <a:t>The negative viral RNA is complementary to the mRNA and must be converted to a positive RNA  by RNA polymerase before translation, therefore, the purified RNA of a negative sense virus is not infectious by itself, as it needs to be converted to a positive sense RNA for replication, it utilizes various complexes of proteins during replication.</a:t>
            </a:r>
          </a:p>
          <a:p>
            <a:pPr marL="64008" indent="0">
              <a:buNone/>
            </a:pPr>
            <a:endParaRPr lang="en-US" dirty="0" smtClean="0"/>
          </a:p>
          <a:p>
            <a:endParaRPr lang="en-US" b="1" i="1" dirty="0" smtClean="0"/>
          </a:p>
          <a:p>
            <a:endParaRPr lang="en-US" b="1" i="1"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1882775"/>
            <a:ext cx="8229600" cy="4572000"/>
          </a:xfrm>
        </p:spPr>
        <p:txBody>
          <a:bodyPr>
            <a:normAutofit fontScale="92500" lnSpcReduction="20000"/>
          </a:bodyPr>
          <a:lstStyle/>
          <a:p>
            <a:endParaRPr lang="en-GB" dirty="0" smtClean="0"/>
          </a:p>
          <a:p>
            <a:endParaRPr lang="en-GB" dirty="0"/>
          </a:p>
          <a:p>
            <a:endParaRPr lang="en-GB" dirty="0" smtClean="0"/>
          </a:p>
          <a:p>
            <a:endParaRPr lang="en-GB" dirty="0" smtClean="0"/>
          </a:p>
          <a:p>
            <a:endParaRPr lang="en-GB" dirty="0" smtClean="0"/>
          </a:p>
          <a:p>
            <a:pPr algn="just"/>
            <a:r>
              <a:rPr lang="en-GB" dirty="0" smtClean="0"/>
              <a:t>This shows the ultra structural appearance of the single virus particle of measles virus, it is 100-200 nm in diameter with a core of single stranded RNA. This was revealed with a thin section transmission electron micrograph(TEM).</a:t>
            </a:r>
            <a:endParaRPr lang="en-GB" dirty="0"/>
          </a:p>
          <a:p>
            <a:endParaRPr lang="en-GB" dirty="0" smtClean="0"/>
          </a:p>
          <a:p>
            <a:pPr marL="64008" indent="0">
              <a:buNone/>
            </a:pPr>
            <a:endParaRPr lang="en-GB" dirty="0" smtClean="0"/>
          </a:p>
          <a:p>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099" y="29308"/>
            <a:ext cx="6544101" cy="370449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468" y="214559"/>
            <a:ext cx="7758332" cy="4586041"/>
          </a:xfrm>
          <a:prstGeom prst="rect">
            <a:avLst/>
          </a:prstGeom>
        </p:spPr>
      </p:pic>
      <p:sp>
        <p:nvSpPr>
          <p:cNvPr id="4" name="Content Placeholder 3"/>
          <p:cNvSpPr>
            <a:spLocks noGrp="1"/>
          </p:cNvSpPr>
          <p:nvPr>
            <p:ph idx="4294967295"/>
          </p:nvPr>
        </p:nvSpPr>
        <p:spPr>
          <a:xfrm>
            <a:off x="166468" y="2507578"/>
            <a:ext cx="8229600" cy="4198021"/>
          </a:xfrm>
        </p:spPr>
        <p:txBody>
          <a:bodyPr>
            <a:normAutofit fontScale="70000" lnSpcReduction="20000"/>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pPr algn="just"/>
            <a:r>
              <a:rPr lang="en-GB" dirty="0" smtClean="0"/>
              <a:t>There are two membrane envelope proteins that are important in measles pathogenesis, they are the f(fusion) protein, which is responsible for fusion of virus to the host cell membranes, viral penetration, and haemolysis, and the H (haemgglutinin) protein which is responsible for adsorption of virus to cells .</a:t>
            </a:r>
            <a:endParaRPr lang="en-GB" dirty="0"/>
          </a:p>
        </p:txBody>
      </p:sp>
    </p:spTree>
    <p:extLst>
      <p:ext uri="{BB962C8B-B14F-4D97-AF65-F5344CB8AC3E}">
        <p14:creationId xmlns:p14="http://schemas.microsoft.com/office/powerpoint/2010/main" val="1652553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DISEASE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Measles is a highly contagious/ infectious viral disease caused by a paramyxovirus.</a:t>
            </a:r>
          </a:p>
          <a:p>
            <a:r>
              <a:rPr lang="en-US" dirty="0" smtClean="0"/>
              <a:t>Its an infection that affects the respiratory system.</a:t>
            </a:r>
          </a:p>
          <a:p>
            <a:r>
              <a:rPr lang="en-US" dirty="0" smtClean="0"/>
              <a:t>It is airborne( through droplets).</a:t>
            </a:r>
          </a:p>
          <a:p>
            <a:r>
              <a:rPr lang="en-US" dirty="0" smtClean="0"/>
              <a:t>There are two types of measles, they are German measles or rubella, which forms rashes on the skin and it lasts about three days and rubeola or regular measles, is the second type that lasts about seven days. Roseola is similar to measles, it forms rashes and comes and goes in 24-48 hours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facts of measles</a:t>
            </a:r>
            <a:endParaRPr lang="en-US" dirty="0"/>
          </a:p>
        </p:txBody>
      </p:sp>
      <p:sp>
        <p:nvSpPr>
          <p:cNvPr id="3" name="Content Placeholder 2"/>
          <p:cNvSpPr>
            <a:spLocks noGrp="1"/>
          </p:cNvSpPr>
          <p:nvPr>
            <p:ph idx="1"/>
          </p:nvPr>
        </p:nvSpPr>
        <p:spPr>
          <a:xfrm>
            <a:off x="457200" y="1524000"/>
            <a:ext cx="8229600" cy="5105400"/>
          </a:xfrm>
        </p:spPr>
        <p:txBody>
          <a:bodyPr>
            <a:normAutofit fontScale="85000" lnSpcReduction="20000"/>
          </a:bodyPr>
          <a:lstStyle/>
          <a:p>
            <a:r>
              <a:rPr lang="en-US" dirty="0" smtClean="0"/>
              <a:t>In the 21</a:t>
            </a:r>
            <a:r>
              <a:rPr lang="en-US" baseline="30000" dirty="0" smtClean="0"/>
              <a:t>st</a:t>
            </a:r>
            <a:r>
              <a:rPr lang="en-US" dirty="0" smtClean="0"/>
              <a:t> century scientists have discovered 21 strains of measles.</a:t>
            </a:r>
          </a:p>
          <a:p>
            <a:pPr algn="just"/>
            <a:r>
              <a:rPr lang="en-US" dirty="0" smtClean="0"/>
              <a:t>The measles virus can survive on surfaces and in the air for several hours(maximum of 2 hours).</a:t>
            </a:r>
          </a:p>
          <a:p>
            <a:pPr algn="just"/>
            <a:r>
              <a:rPr lang="en-US" dirty="0" smtClean="0"/>
              <a:t>Measles is a disease of humans, measles virus is not spread by any other animal species.</a:t>
            </a:r>
          </a:p>
          <a:p>
            <a:pPr algn="just"/>
            <a:r>
              <a:rPr lang="en-US" dirty="0" smtClean="0"/>
              <a:t>Gombe state records 15 deaths and 864 suspected cases from measles in 2017.</a:t>
            </a:r>
          </a:p>
          <a:p>
            <a:pPr algn="just"/>
            <a:r>
              <a:rPr lang="en-US" dirty="0" smtClean="0"/>
              <a:t>Reports of measles go back to at least 700years</a:t>
            </a:r>
          </a:p>
          <a:p>
            <a:pPr algn="just"/>
            <a:r>
              <a:rPr lang="en-US" dirty="0" smtClean="0"/>
              <a:t>Its 1</a:t>
            </a:r>
            <a:r>
              <a:rPr lang="en-US" baseline="30000" dirty="0" smtClean="0"/>
              <a:t>st</a:t>
            </a:r>
            <a:r>
              <a:rPr lang="en-US" dirty="0" smtClean="0"/>
              <a:t> description is attributed to the Muslim physician IBN RAZI</a:t>
            </a:r>
            <a:r>
              <a:rPr lang="en-US" dirty="0"/>
              <a:t> </a:t>
            </a:r>
            <a:r>
              <a:rPr lang="en-US" dirty="0" smtClean="0"/>
              <a:t>860-932 who published a book entitled </a:t>
            </a:r>
            <a:r>
              <a:rPr lang="en-US" i="1" dirty="0" smtClean="0"/>
              <a:t>small pox and measles.</a:t>
            </a:r>
          </a:p>
          <a:p>
            <a:pPr marL="64008" indent="0">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facts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According to UNICEF surveys and WHO report, Nigeria tops the list of countries with unvaccinated children </a:t>
            </a:r>
            <a:r>
              <a:rPr lang="en-US" dirty="0"/>
              <a:t>f</a:t>
            </a:r>
            <a:r>
              <a:rPr lang="en-US" dirty="0" smtClean="0"/>
              <a:t>rom measles with 3.3 million children, followed by India – 2.9 million, Pakistan – 2.0 million, Indonesia – 1.2 million,</a:t>
            </a:r>
            <a:r>
              <a:rPr lang="en-US" dirty="0"/>
              <a:t> </a:t>
            </a:r>
            <a:r>
              <a:rPr lang="en-US" dirty="0" smtClean="0"/>
              <a:t>Ethiopia – 0.9 million and </a:t>
            </a:r>
            <a:r>
              <a:rPr lang="en-US" dirty="0"/>
              <a:t>D</a:t>
            </a:r>
            <a:r>
              <a:rPr lang="en-US" dirty="0" smtClean="0"/>
              <a:t>emocratic </a:t>
            </a:r>
            <a:r>
              <a:rPr lang="en-US" dirty="0"/>
              <a:t>R</a:t>
            </a:r>
            <a:r>
              <a:rPr lang="en-US" dirty="0" smtClean="0"/>
              <a:t>epublic of Congo, DRC with 0.7 million.</a:t>
            </a:r>
          </a:p>
          <a:p>
            <a:r>
              <a:rPr lang="en-US" dirty="0" smtClean="0"/>
              <a:t>The measles vaccine has saved 20 million lives since 2000.</a:t>
            </a:r>
          </a:p>
          <a:p>
            <a:pPr algn="just"/>
            <a:r>
              <a:rPr lang="en-US" dirty="0" smtClean="0"/>
              <a:t>Measles is so contagious that if one person has it, 90% of the people close to that person who are not immune will also infected.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2802</TotalTime>
  <Words>1606</Words>
  <Application>Microsoft Office PowerPoint</Application>
  <PresentationFormat>On-screen Show (4:3)</PresentationFormat>
  <Paragraphs>136</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Verve</vt:lpstr>
      <vt:lpstr>A seminar presentation of the measles virus </vt:lpstr>
      <vt:lpstr>          INTRODUCTION</vt:lpstr>
      <vt:lpstr>What is measles?</vt:lpstr>
      <vt:lpstr>Measles virus classification</vt:lpstr>
      <vt:lpstr>PowerPoint Presentation</vt:lpstr>
      <vt:lpstr>PowerPoint Presentation</vt:lpstr>
      <vt:lpstr>TYPE OF DISEASE</vt:lpstr>
      <vt:lpstr>Fast facts of measles</vt:lpstr>
      <vt:lpstr>Fast facts </vt:lpstr>
      <vt:lpstr>PowerPoint Presentation</vt:lpstr>
      <vt:lpstr>Route of infection</vt:lpstr>
      <vt:lpstr>Pathogenicity </vt:lpstr>
      <vt:lpstr>PowerPoint Presentation</vt:lpstr>
      <vt:lpstr>What are the symptoms of measles?</vt:lpstr>
      <vt:lpstr>Complications of measles</vt:lpstr>
      <vt:lpstr>PowerPoint Presentation</vt:lpstr>
      <vt:lpstr>PowerPoint Presentation</vt:lpstr>
      <vt:lpstr>How measles rash spreads</vt:lpstr>
      <vt:lpstr>Treatment</vt:lpstr>
      <vt:lpstr>PowerPoint Presentation</vt:lpstr>
      <vt:lpstr>Prevention</vt:lpstr>
      <vt:lpstr>Control measures</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measles</dc:title>
  <dc:creator>Bliss Ogbodo</dc:creator>
  <cp:lastModifiedBy>zeenab</cp:lastModifiedBy>
  <cp:revision>87</cp:revision>
  <dcterms:created xsi:type="dcterms:W3CDTF">2017-11-02T23:34:03Z</dcterms:created>
  <dcterms:modified xsi:type="dcterms:W3CDTF">2017-11-06T14:18:51Z</dcterms:modified>
</cp:coreProperties>
</file>