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sldIdLst>
    <p:sldId id="256" r:id="rId2"/>
    <p:sldId id="257" r:id="rId3"/>
    <p:sldId id="258" r:id="rId4"/>
    <p:sldId id="271" r:id="rId5"/>
    <p:sldId id="265" r:id="rId6"/>
    <p:sldId id="261" r:id="rId7"/>
    <p:sldId id="259" r:id="rId8"/>
    <p:sldId id="260" r:id="rId9"/>
    <p:sldId id="272" r:id="rId10"/>
    <p:sldId id="263" r:id="rId11"/>
    <p:sldId id="262" r:id="rId12"/>
    <p:sldId id="266" r:id="rId13"/>
    <p:sldId id="267" r:id="rId14"/>
    <p:sldId id="268" r:id="rId15"/>
    <p:sldId id="270" r:id="rId16"/>
    <p:sldId id="269"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89309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17542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226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3285963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3451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2296798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198288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308479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233654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4983-C3F8-44A6-8F18-0EB017C53BA2}" type="datetimeFigureOut">
              <a:rPr lang="en-US" smtClean="0"/>
              <a:t>06-Nov-17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270332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184983-C3F8-44A6-8F18-0EB017C53BA2}" type="datetimeFigureOut">
              <a:rPr lang="en-US" smtClean="0"/>
              <a:t>06-Nov-17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427956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184983-C3F8-44A6-8F18-0EB017C53BA2}" type="datetimeFigureOut">
              <a:rPr lang="en-US" smtClean="0"/>
              <a:t>06-Nov-17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38947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184983-C3F8-44A6-8F18-0EB017C53BA2}" type="datetimeFigureOut">
              <a:rPr lang="en-US" smtClean="0"/>
              <a:t>06-Nov-17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365195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84983-C3F8-44A6-8F18-0EB017C53BA2}" type="datetimeFigureOut">
              <a:rPr lang="en-US" smtClean="0"/>
              <a:t>06-Nov-17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302166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4983-C3F8-44A6-8F18-0EB017C53BA2}" type="datetimeFigureOut">
              <a:rPr lang="en-US" smtClean="0"/>
              <a:t>06-Nov-17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247529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4983-C3F8-44A6-8F18-0EB017C53BA2}" type="datetimeFigureOut">
              <a:rPr lang="en-US" smtClean="0"/>
              <a:t>06-Nov-17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1DD287-0912-45DE-B8D8-5C634D004C38}" type="slidenum">
              <a:rPr lang="en-US" smtClean="0"/>
              <a:t>‹#›</a:t>
            </a:fld>
            <a:endParaRPr lang="en-US"/>
          </a:p>
        </p:txBody>
      </p:sp>
    </p:spTree>
    <p:extLst>
      <p:ext uri="{BB962C8B-B14F-4D97-AF65-F5344CB8AC3E}">
        <p14:creationId xmlns:p14="http://schemas.microsoft.com/office/powerpoint/2010/main" val="413417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184983-C3F8-44A6-8F18-0EB017C53BA2}" type="datetimeFigureOut">
              <a:rPr lang="en-US" smtClean="0"/>
              <a:t>06-Nov-17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1DD287-0912-45DE-B8D8-5C634D004C38}" type="slidenum">
              <a:rPr lang="en-US" smtClean="0"/>
              <a:t>‹#›</a:t>
            </a:fld>
            <a:endParaRPr lang="en-US"/>
          </a:p>
        </p:txBody>
      </p:sp>
    </p:spTree>
    <p:extLst>
      <p:ext uri="{BB962C8B-B14F-4D97-AF65-F5344CB8AC3E}">
        <p14:creationId xmlns:p14="http://schemas.microsoft.com/office/powerpoint/2010/main" val="410292786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t>
            </a:r>
            <a:r>
              <a:rPr lang="en-US" sz="3600" dirty="0" smtClean="0">
                <a:latin typeface="+mn-lt"/>
              </a:rPr>
              <a:t>SEMINAR PRESENTATION </a:t>
            </a:r>
            <a:br>
              <a:rPr lang="en-US" sz="3600" dirty="0" smtClean="0">
                <a:latin typeface="+mn-lt"/>
              </a:rPr>
            </a:br>
            <a:r>
              <a:rPr lang="en-US" sz="3600" dirty="0" smtClean="0">
                <a:latin typeface="+mn-lt"/>
              </a:rPr>
              <a:t>                                   BY</a:t>
            </a:r>
            <a:br>
              <a:rPr lang="en-US" sz="3600" dirty="0" smtClean="0">
                <a:latin typeface="+mn-lt"/>
              </a:rPr>
            </a:br>
            <a:r>
              <a:rPr lang="en-US" sz="3600" dirty="0" smtClean="0">
                <a:latin typeface="+mn-lt"/>
              </a:rPr>
              <a:t>            EREBANMEN ENIMIEN RACHAEL</a:t>
            </a:r>
            <a:br>
              <a:rPr lang="en-US" sz="3600" dirty="0" smtClean="0">
                <a:latin typeface="+mn-lt"/>
              </a:rPr>
            </a:br>
            <a:r>
              <a:rPr lang="en-US" sz="3600" dirty="0" smtClean="0">
                <a:latin typeface="+mn-lt"/>
              </a:rPr>
              <a:t>               MATRIC NO: 15/SCIO5/008</a:t>
            </a:r>
            <a:br>
              <a:rPr lang="en-US" sz="3600" dirty="0" smtClean="0">
                <a:latin typeface="+mn-lt"/>
              </a:rPr>
            </a:br>
            <a:r>
              <a:rPr lang="en-US" sz="3600" dirty="0">
                <a:latin typeface="+mn-lt"/>
              </a:rPr>
              <a:t> </a:t>
            </a:r>
            <a:r>
              <a:rPr lang="en-US" sz="3600" dirty="0" smtClean="0">
                <a:latin typeface="+mn-lt"/>
              </a:rPr>
              <a:t>                                 ON</a:t>
            </a:r>
            <a:br>
              <a:rPr lang="en-US" sz="3600" dirty="0" smtClean="0">
                <a:latin typeface="+mn-lt"/>
              </a:rPr>
            </a:br>
            <a:r>
              <a:rPr lang="en-US" sz="3600" dirty="0" smtClean="0">
                <a:latin typeface="+mn-lt"/>
              </a:rPr>
              <a:t>           MEDICAL IMPORTANCE OF VIRUSES</a:t>
            </a:r>
            <a:br>
              <a:rPr lang="en-US" sz="3600" dirty="0" smtClean="0">
                <a:latin typeface="+mn-lt"/>
              </a:rPr>
            </a:br>
            <a:endParaRPr lang="en-US" sz="3600" dirty="0">
              <a:latin typeface="+mn-lt"/>
            </a:endParaRPr>
          </a:p>
        </p:txBody>
      </p:sp>
      <p:sp>
        <p:nvSpPr>
          <p:cNvPr id="3" name="Subtitle 2"/>
          <p:cNvSpPr>
            <a:spLocks noGrp="1"/>
          </p:cNvSpPr>
          <p:nvPr>
            <p:ph type="subTitle" idx="1"/>
          </p:nvPr>
        </p:nvSpPr>
        <p:spPr/>
        <p:txBody>
          <a:bodyPr>
            <a:noAutofit/>
          </a:bodyPr>
          <a:lstStyle/>
          <a:p>
            <a:r>
              <a:rPr lang="en-US" sz="2800" dirty="0" smtClean="0"/>
              <a:t>                   VIRAL DISEASE: EBOLA VIRUS</a:t>
            </a:r>
            <a:endParaRPr lang="en-US" sz="2800" dirty="0"/>
          </a:p>
        </p:txBody>
      </p:sp>
    </p:spTree>
    <p:extLst>
      <p:ext uri="{BB962C8B-B14F-4D97-AF65-F5344CB8AC3E}">
        <p14:creationId xmlns:p14="http://schemas.microsoft.com/office/powerpoint/2010/main" val="276338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dirty="0" smtClean="0"/>
              <a:t>There is no approved medicine or vaccine to treat or prevent Ebola.</a:t>
            </a:r>
          </a:p>
          <a:p>
            <a:r>
              <a:rPr lang="en-US" dirty="0"/>
              <a:t>Since there aren’t any drugs to fight the virus, health care teams treat the person’s symptoms and offer basic support care. They are:</a:t>
            </a:r>
          </a:p>
          <a:p>
            <a:r>
              <a:rPr lang="en-US" dirty="0"/>
              <a:t>    - Keep the person hydrated with fluids through an IV.</a:t>
            </a:r>
          </a:p>
          <a:p>
            <a:r>
              <a:rPr lang="en-US" dirty="0"/>
              <a:t>    - Treat any other infections they have.</a:t>
            </a:r>
          </a:p>
          <a:p>
            <a:r>
              <a:rPr lang="en-US" dirty="0"/>
              <a:t>    - Give oxygen.</a:t>
            </a:r>
          </a:p>
          <a:p>
            <a:r>
              <a:rPr lang="en-US" dirty="0"/>
              <a:t>    - Maintain their blood pressure</a:t>
            </a:r>
            <a:r>
              <a:rPr lang="en-US" dirty="0" smtClean="0"/>
              <a:t>.</a:t>
            </a:r>
          </a:p>
          <a:p>
            <a:r>
              <a:rPr lang="en-US" dirty="0" smtClean="0"/>
              <a:t>A person’s survival depends on how well his immune system works. The sooner he gets medical care, the better the chances he’ll recover.</a:t>
            </a:r>
          </a:p>
          <a:p>
            <a:pPr marL="0" indent="0">
              <a:buNone/>
            </a:pPr>
            <a:endParaRPr lang="en-US" dirty="0"/>
          </a:p>
        </p:txBody>
      </p:sp>
    </p:spTree>
    <p:extLst>
      <p:ext uri="{BB962C8B-B14F-4D97-AF65-F5344CB8AC3E}">
        <p14:creationId xmlns:p14="http://schemas.microsoft.com/office/powerpoint/2010/main" val="125344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WON’T GET EBOLA</a:t>
            </a:r>
            <a:endParaRPr lang="en-US" dirty="0"/>
          </a:p>
        </p:txBody>
      </p:sp>
      <p:sp>
        <p:nvSpPr>
          <p:cNvPr id="3" name="Content Placeholder 2"/>
          <p:cNvSpPr>
            <a:spLocks noGrp="1"/>
          </p:cNvSpPr>
          <p:nvPr>
            <p:ph idx="1"/>
          </p:nvPr>
        </p:nvSpPr>
        <p:spPr/>
        <p:txBody>
          <a:bodyPr/>
          <a:lstStyle/>
          <a:p>
            <a:r>
              <a:rPr lang="en-US" dirty="0" smtClean="0"/>
              <a:t>You cannot get Ebola from casual contact, like sitting next to an infected person. Air, food, and water do not carry the virus. But kissing or sharing food or a drink with someone who has Ebola could be a risk, since you might get his saliva in your mouth.</a:t>
            </a:r>
            <a:endParaRPr lang="en-US" dirty="0"/>
          </a:p>
        </p:txBody>
      </p:sp>
    </p:spTree>
    <p:extLst>
      <p:ext uri="{BB962C8B-B14F-4D97-AF65-F5344CB8AC3E}">
        <p14:creationId xmlns:p14="http://schemas.microsoft.com/office/powerpoint/2010/main" val="251529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smtClean="0"/>
              <a:t>The best way to avoid Ebola is to stay away from areas where the virus is common. If you are in an outbreak area:</a:t>
            </a:r>
          </a:p>
          <a:p>
            <a:pPr marL="0" indent="0">
              <a:buNone/>
            </a:pPr>
            <a:r>
              <a:rPr lang="en-US" dirty="0" smtClean="0"/>
              <a:t>    - Avoid infected people, their body fluids, and the bodies of anyone who has died from the disease.</a:t>
            </a:r>
          </a:p>
          <a:p>
            <a:pPr marL="0" indent="0">
              <a:buNone/>
            </a:pPr>
            <a:r>
              <a:rPr lang="en-US" dirty="0" smtClean="0"/>
              <a:t>    - Avoid contact with wild animals like bats and monkeys, and their meat.</a:t>
            </a:r>
          </a:p>
          <a:p>
            <a:pPr marL="0" indent="0">
              <a:buNone/>
            </a:pPr>
            <a:r>
              <a:rPr lang="en-US" dirty="0" smtClean="0"/>
              <a:t>    - Wash your hand often.</a:t>
            </a:r>
          </a:p>
          <a:p>
            <a:r>
              <a:rPr lang="en-US" dirty="0"/>
              <a:t> </a:t>
            </a:r>
            <a:r>
              <a:rPr lang="en-US" dirty="0" smtClean="0"/>
              <a:t>after you leave the area, watch for changes in your health for 21 days, and get medical help right away if you have any symptoms.</a:t>
            </a:r>
            <a:endParaRPr lang="en-US" dirty="0"/>
          </a:p>
        </p:txBody>
      </p:sp>
    </p:spTree>
    <p:extLst>
      <p:ext uri="{BB962C8B-B14F-4D97-AF65-F5344CB8AC3E}">
        <p14:creationId xmlns:p14="http://schemas.microsoft.com/office/powerpoint/2010/main" val="9117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AN OUTBREAK</a:t>
            </a:r>
            <a:endParaRPr lang="en-US" dirty="0"/>
          </a:p>
        </p:txBody>
      </p:sp>
      <p:sp>
        <p:nvSpPr>
          <p:cNvPr id="3" name="Content Placeholder 2"/>
          <p:cNvSpPr>
            <a:spLocks noGrp="1"/>
          </p:cNvSpPr>
          <p:nvPr>
            <p:ph idx="1"/>
          </p:nvPr>
        </p:nvSpPr>
        <p:spPr/>
        <p:txBody>
          <a:bodyPr/>
          <a:lstStyle/>
          <a:p>
            <a:r>
              <a:rPr lang="en-US" dirty="0" smtClean="0"/>
              <a:t>Trained public health workers find every person who might have had contact with an infected person. They watch each of those people for 21 days. If someone shows signs of Ebola, health care teams test them, and keep them away from others. Then the workers track down everyone that person came in contact with as well.</a:t>
            </a:r>
            <a:endParaRPr lang="en-US" dirty="0"/>
          </a:p>
        </p:txBody>
      </p:sp>
    </p:spTree>
    <p:extLst>
      <p:ext uri="{BB962C8B-B14F-4D97-AF65-F5344CB8AC3E}">
        <p14:creationId xmlns:p14="http://schemas.microsoft.com/office/powerpoint/2010/main" val="360587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EBOLA</a:t>
            </a:r>
            <a:endParaRPr lang="en-US" dirty="0"/>
          </a:p>
        </p:txBody>
      </p:sp>
      <p:sp>
        <p:nvSpPr>
          <p:cNvPr id="3" name="Content Placeholder 2"/>
          <p:cNvSpPr>
            <a:spLocks noGrp="1"/>
          </p:cNvSpPr>
          <p:nvPr>
            <p:ph idx="1"/>
          </p:nvPr>
        </p:nvSpPr>
        <p:spPr/>
        <p:txBody>
          <a:bodyPr/>
          <a:lstStyle/>
          <a:p>
            <a:r>
              <a:rPr lang="en-US" dirty="0" smtClean="0"/>
              <a:t>Ebola survivors have certain proteins, called antibodies, in their blood that may protect them from the same strain of the virus for 10 years or more. </a:t>
            </a:r>
            <a:endParaRPr lang="en-US" dirty="0"/>
          </a:p>
          <a:p>
            <a:r>
              <a:rPr lang="en-US" dirty="0" smtClean="0"/>
              <a:t>Its rare, but Ebola virus can stay in semen for 3 months after a man recovers, so he should avoid sex or use a condom to keep from infecting others. The virus can stay in breast milk for 2 weeks after recovery, so women shouldn’t breastfeed during that time.</a:t>
            </a:r>
            <a:endParaRPr lang="en-US" dirty="0"/>
          </a:p>
        </p:txBody>
      </p:sp>
    </p:spTree>
    <p:extLst>
      <p:ext uri="{BB962C8B-B14F-4D97-AF65-F5344CB8AC3E}">
        <p14:creationId xmlns:p14="http://schemas.microsoft.com/office/powerpoint/2010/main" val="346540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922979"/>
            <a:ext cx="4183062" cy="235665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922532"/>
            <a:ext cx="4184650" cy="2357549"/>
          </a:xfrm>
        </p:spPr>
      </p:pic>
    </p:spTree>
    <p:extLst>
      <p:ext uri="{BB962C8B-B14F-4D97-AF65-F5344CB8AC3E}">
        <p14:creationId xmlns:p14="http://schemas.microsoft.com/office/powerpoint/2010/main" val="182286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a:t>
            </a:r>
            <a:endParaRPr lang="en-US" dirty="0"/>
          </a:p>
        </p:txBody>
      </p:sp>
      <p:sp>
        <p:nvSpPr>
          <p:cNvPr id="3" name="Content Placeholder 2"/>
          <p:cNvSpPr>
            <a:spLocks noGrp="1"/>
          </p:cNvSpPr>
          <p:nvPr>
            <p:ph idx="1"/>
          </p:nvPr>
        </p:nvSpPr>
        <p:spPr/>
        <p:txBody>
          <a:bodyPr/>
          <a:lstStyle/>
          <a:p>
            <a:r>
              <a:rPr lang="en-US" dirty="0" smtClean="0"/>
              <a:t>Precautions may include wearing of protective clothing such as masks, gloves, gowns, and googles.</a:t>
            </a:r>
          </a:p>
          <a:p>
            <a:r>
              <a:rPr lang="en-US" dirty="0" smtClean="0"/>
              <a:t>Using infection control measures such as complete equipment sterilization and routine use of disinfectant.</a:t>
            </a:r>
          </a:p>
          <a:p>
            <a:r>
              <a:rPr lang="en-US" dirty="0" smtClean="0"/>
              <a:t>Isolating patients with Ebola from contact with unprotected persons.</a:t>
            </a:r>
            <a:endParaRPr lang="en-US" dirty="0"/>
          </a:p>
        </p:txBody>
      </p:sp>
    </p:spTree>
    <p:extLst>
      <p:ext uri="{BB962C8B-B14F-4D97-AF65-F5344CB8AC3E}">
        <p14:creationId xmlns:p14="http://schemas.microsoft.com/office/powerpoint/2010/main" val="378547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998495"/>
          </a:xfrm>
        </p:spPr>
        <p:txBody>
          <a:bodyPr/>
          <a:lstStyle/>
          <a:p>
            <a:r>
              <a:rPr lang="en-US" dirty="0" smtClean="0"/>
              <a:t>               </a:t>
            </a:r>
            <a:br>
              <a:rPr lang="en-US" dirty="0" smtClean="0"/>
            </a:br>
            <a:r>
              <a:rPr lang="en-US" dirty="0"/>
              <a:t/>
            </a:r>
            <a:br>
              <a:rPr lang="en-US" dirty="0"/>
            </a:br>
            <a:r>
              <a:rPr lang="en-US" sz="4800" dirty="0" smtClean="0"/>
              <a:t/>
            </a:r>
            <a:br>
              <a:rPr lang="en-US" sz="4800" dirty="0" smtClean="0"/>
            </a:br>
            <a:r>
              <a:rPr lang="en-US" sz="4800"/>
              <a:t> </a:t>
            </a:r>
            <a:r>
              <a:rPr lang="en-US" sz="4800" smtClean="0"/>
              <a:t>    THANKS FOR LISTENING.</a:t>
            </a:r>
            <a:endParaRPr lang="en-US" sz="4800" dirty="0"/>
          </a:p>
        </p:txBody>
      </p:sp>
    </p:spTree>
    <p:extLst>
      <p:ext uri="{BB962C8B-B14F-4D97-AF65-F5344CB8AC3E}">
        <p14:creationId xmlns:p14="http://schemas.microsoft.com/office/powerpoint/2010/main" val="276644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EBOLA VIRUS</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Ebola is a serious and deadly virus transmitted by animals and humans. It was initially detected in 1976 in Sudan and the Democratic Republic of Congo. Researchers named the disease after the Ebola River. Until recently, Ebola appeared in Africa only.</a:t>
            </a:r>
          </a:p>
          <a:p>
            <a:pPr marL="0" indent="0">
              <a:buNone/>
            </a:pPr>
            <a:r>
              <a:rPr lang="en-US" dirty="0"/>
              <a:t> </a:t>
            </a:r>
            <a:r>
              <a:rPr lang="en-US" dirty="0" smtClean="0"/>
              <a:t> Although the Ebola virus has been present for more than 35 years, the largest outbreak began in West Africa in March 2014.</a:t>
            </a:r>
          </a:p>
          <a:p>
            <a:pPr marL="0" indent="0">
              <a:buNone/>
            </a:pPr>
            <a:endParaRPr lang="en-US" dirty="0"/>
          </a:p>
        </p:txBody>
      </p:sp>
    </p:spTree>
    <p:extLst>
      <p:ext uri="{BB962C8B-B14F-4D97-AF65-F5344CB8AC3E}">
        <p14:creationId xmlns:p14="http://schemas.microsoft.com/office/powerpoint/2010/main" val="12939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EBOLA VIRUS FOUND IN NATURE?</a:t>
            </a:r>
            <a:endParaRPr lang="en-US" dirty="0"/>
          </a:p>
        </p:txBody>
      </p:sp>
      <p:sp>
        <p:nvSpPr>
          <p:cNvPr id="3" name="Content Placeholder 2"/>
          <p:cNvSpPr>
            <a:spLocks noGrp="1"/>
          </p:cNvSpPr>
          <p:nvPr>
            <p:ph idx="1"/>
          </p:nvPr>
        </p:nvSpPr>
        <p:spPr/>
        <p:txBody>
          <a:bodyPr/>
          <a:lstStyle/>
          <a:p>
            <a:pPr marL="0" indent="0">
              <a:buNone/>
            </a:pPr>
            <a:r>
              <a:rPr lang="en-US" dirty="0" smtClean="0"/>
              <a:t>There have been 33 Ebola outbreaks since 1976, but the 2014 outbreak in West Africa is by far the largest. The virus has infected thousands of people and killed more than half of them. It started in Guinea and spread to Sierra Leone, Liberia, and Nigeria. </a:t>
            </a:r>
          </a:p>
        </p:txBody>
      </p:sp>
    </p:spTree>
    <p:extLst>
      <p:ext uri="{BB962C8B-B14F-4D97-AF65-F5344CB8AC3E}">
        <p14:creationId xmlns:p14="http://schemas.microsoft.com/office/powerpoint/2010/main" val="268012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Class: Class v – </a:t>
            </a:r>
            <a:r>
              <a:rPr lang="en-US" dirty="0" err="1" smtClean="0"/>
              <a:t>ssRNA</a:t>
            </a:r>
            <a:r>
              <a:rPr lang="en-US" dirty="0" smtClean="0"/>
              <a:t> negative-strand viruses</a:t>
            </a:r>
          </a:p>
          <a:p>
            <a:r>
              <a:rPr lang="en-US" dirty="0" smtClean="0"/>
              <a:t>Order: </a:t>
            </a:r>
            <a:r>
              <a:rPr lang="en-US" dirty="0" err="1" smtClean="0"/>
              <a:t>Mononegavirales</a:t>
            </a:r>
            <a:endParaRPr lang="en-US" dirty="0" smtClean="0"/>
          </a:p>
          <a:p>
            <a:r>
              <a:rPr lang="en-US" dirty="0"/>
              <a:t>F</a:t>
            </a:r>
            <a:r>
              <a:rPr lang="en-US" dirty="0" smtClean="0"/>
              <a:t>amily: Filoviridae</a:t>
            </a:r>
          </a:p>
          <a:p>
            <a:r>
              <a:rPr lang="en-US" dirty="0" smtClean="0"/>
              <a:t>Genus: Ebolavirus</a:t>
            </a:r>
          </a:p>
          <a:p>
            <a:r>
              <a:rPr lang="en-US" dirty="0" smtClean="0"/>
              <a:t>Species: Zaire ebolavirus</a:t>
            </a:r>
          </a:p>
          <a:p>
            <a:pPr marL="0" indent="0">
              <a:buNone/>
            </a:pPr>
            <a:r>
              <a:rPr lang="en-US" dirty="0"/>
              <a:t> </a:t>
            </a:r>
            <a:r>
              <a:rPr lang="en-US" dirty="0" smtClean="0"/>
              <a:t>                    Sudan ebolavirus</a:t>
            </a:r>
          </a:p>
          <a:p>
            <a:pPr marL="0" indent="0">
              <a:buNone/>
            </a:pPr>
            <a:r>
              <a:rPr lang="en-US" dirty="0"/>
              <a:t> </a:t>
            </a:r>
            <a:r>
              <a:rPr lang="en-US" dirty="0" smtClean="0"/>
              <a:t>                    Reston ebolavirus</a:t>
            </a:r>
          </a:p>
          <a:p>
            <a:pPr marL="0" indent="0">
              <a:buNone/>
            </a:pPr>
            <a:r>
              <a:rPr lang="en-US" dirty="0"/>
              <a:t> </a:t>
            </a:r>
            <a:r>
              <a:rPr lang="en-US" dirty="0" smtClean="0"/>
              <a:t>                    </a:t>
            </a:r>
            <a:r>
              <a:rPr lang="en-US" dirty="0" err="1" smtClean="0"/>
              <a:t>Bundibugyo</a:t>
            </a:r>
            <a:r>
              <a:rPr lang="en-US" dirty="0" smtClean="0"/>
              <a:t> ebolavirus</a:t>
            </a:r>
          </a:p>
          <a:p>
            <a:pPr marL="0" indent="0">
              <a:buNone/>
            </a:pPr>
            <a:r>
              <a:rPr lang="en-US" dirty="0" smtClean="0"/>
              <a:t>                     Tai Forest ebolavirus (Ivory                                Coast </a:t>
            </a:r>
            <a:r>
              <a:rPr lang="en-US" dirty="0" err="1" smtClean="0"/>
              <a:t>ebola</a:t>
            </a:r>
            <a:r>
              <a:rPr lang="en-US" dirty="0" smtClean="0"/>
              <a:t>) </a:t>
            </a:r>
          </a:p>
          <a:p>
            <a:pPr marL="0" indent="0">
              <a:buNone/>
            </a:pPr>
            <a:r>
              <a:rPr lang="en-US" dirty="0" smtClean="0"/>
              <a:t> </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Microscopic view of Ebola virus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656" y="2803357"/>
            <a:ext cx="4154176" cy="2340381"/>
          </a:xfrm>
          <a:prstGeom prst="rect">
            <a:avLst/>
          </a:prstGeom>
        </p:spPr>
      </p:pic>
    </p:spTree>
    <p:extLst>
      <p:ext uri="{BB962C8B-B14F-4D97-AF65-F5344CB8AC3E}">
        <p14:creationId xmlns:p14="http://schemas.microsoft.com/office/powerpoint/2010/main" val="375664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DISEASES</a:t>
            </a:r>
            <a:endParaRPr lang="en-US" dirty="0"/>
          </a:p>
        </p:txBody>
      </p:sp>
      <p:sp>
        <p:nvSpPr>
          <p:cNvPr id="3" name="Content Placeholder 2"/>
          <p:cNvSpPr>
            <a:spLocks noGrp="1"/>
          </p:cNvSpPr>
          <p:nvPr>
            <p:ph idx="1"/>
          </p:nvPr>
        </p:nvSpPr>
        <p:spPr/>
        <p:txBody>
          <a:bodyPr/>
          <a:lstStyle/>
          <a:p>
            <a:r>
              <a:rPr lang="en-US" dirty="0" smtClean="0"/>
              <a:t>Inflammation of the liver and eyes.</a:t>
            </a:r>
          </a:p>
          <a:p>
            <a:r>
              <a:rPr lang="en-US" dirty="0" smtClean="0"/>
              <a:t>Jaundice.</a:t>
            </a:r>
            <a:endParaRPr lang="en-US" dirty="0"/>
          </a:p>
        </p:txBody>
      </p:sp>
    </p:spTree>
    <p:extLst>
      <p:ext uri="{BB962C8B-B14F-4D97-AF65-F5344CB8AC3E}">
        <p14:creationId xmlns:p14="http://schemas.microsoft.com/office/powerpoint/2010/main" val="228131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idx="1"/>
          </p:nvPr>
        </p:nvSpPr>
        <p:spPr/>
        <p:txBody>
          <a:bodyPr/>
          <a:lstStyle/>
          <a:p>
            <a:r>
              <a:rPr lang="en-US" dirty="0" smtClean="0"/>
              <a:t>You get Ebola from a person who has the virus, and only while he or she has symptoms. People pass it to others through their body fluids. Blood, stool, and vomit are the most infectious, but semen, urine, sweat, tears, and breast milk also carry it.</a:t>
            </a:r>
          </a:p>
          <a:p>
            <a:r>
              <a:rPr lang="en-US" dirty="0" smtClean="0"/>
              <a:t>To get Ebola, you’d have to get these fluids in your mouth, nose, eyes, genitals, or a break in your skin. You could also pick it up from items that have fluids on them, like needles or sheets.</a:t>
            </a:r>
            <a:endParaRPr lang="en-US" dirty="0"/>
          </a:p>
        </p:txBody>
      </p:sp>
    </p:spTree>
    <p:extLst>
      <p:ext uri="{BB962C8B-B14F-4D97-AF65-F5344CB8AC3E}">
        <p14:creationId xmlns:p14="http://schemas.microsoft.com/office/powerpoint/2010/main" val="396694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EARLY SYMPTOMS</a:t>
            </a:r>
            <a:endParaRPr lang="en-US" dirty="0"/>
          </a:p>
        </p:txBody>
      </p:sp>
      <p:sp>
        <p:nvSpPr>
          <p:cNvPr id="5" name="Content Placeholder 4"/>
          <p:cNvSpPr>
            <a:spLocks noGrp="1"/>
          </p:cNvSpPr>
          <p:nvPr>
            <p:ph idx="1"/>
          </p:nvPr>
        </p:nvSpPr>
        <p:spPr/>
        <p:txBody>
          <a:bodyPr>
            <a:normAutofit fontScale="77500" lnSpcReduction="20000"/>
          </a:bodyPr>
          <a:lstStyle/>
          <a:p>
            <a:r>
              <a:rPr lang="en-US" dirty="0"/>
              <a:t> During the incubation period, (2 to 21 days)</a:t>
            </a:r>
          </a:p>
          <a:p>
            <a:r>
              <a:rPr lang="en-US" dirty="0" smtClean="0"/>
              <a:t>Symptoms includes:</a:t>
            </a:r>
          </a:p>
          <a:p>
            <a:pPr marL="0" indent="0">
              <a:buNone/>
            </a:pPr>
            <a:r>
              <a:rPr lang="en-US" dirty="0" smtClean="0"/>
              <a:t>     - Arthritic pain</a:t>
            </a:r>
          </a:p>
          <a:p>
            <a:pPr marL="0" indent="0">
              <a:buNone/>
            </a:pPr>
            <a:r>
              <a:rPr lang="en-US" dirty="0"/>
              <a:t> </a:t>
            </a:r>
            <a:r>
              <a:rPr lang="en-US" dirty="0" smtClean="0"/>
              <a:t>    - Backache (low-back pain)</a:t>
            </a:r>
          </a:p>
          <a:p>
            <a:pPr marL="0" indent="0">
              <a:buNone/>
            </a:pPr>
            <a:r>
              <a:rPr lang="en-US" dirty="0"/>
              <a:t> </a:t>
            </a:r>
            <a:r>
              <a:rPr lang="en-US" dirty="0" smtClean="0"/>
              <a:t>    - Chills </a:t>
            </a:r>
          </a:p>
          <a:p>
            <a:pPr marL="0" indent="0">
              <a:buNone/>
            </a:pPr>
            <a:r>
              <a:rPr lang="en-US" dirty="0"/>
              <a:t> </a:t>
            </a:r>
            <a:r>
              <a:rPr lang="en-US" dirty="0" smtClean="0"/>
              <a:t>    - Diarrhea</a:t>
            </a:r>
          </a:p>
          <a:p>
            <a:pPr marL="0" indent="0">
              <a:buNone/>
            </a:pPr>
            <a:r>
              <a:rPr lang="en-US" dirty="0"/>
              <a:t> </a:t>
            </a:r>
            <a:r>
              <a:rPr lang="en-US" dirty="0" smtClean="0"/>
              <a:t>    - Fatigue</a:t>
            </a:r>
          </a:p>
          <a:p>
            <a:pPr marL="0" indent="0">
              <a:buNone/>
            </a:pPr>
            <a:r>
              <a:rPr lang="en-US" dirty="0"/>
              <a:t> </a:t>
            </a:r>
            <a:r>
              <a:rPr lang="en-US" dirty="0" smtClean="0"/>
              <a:t>    - Fever</a:t>
            </a:r>
          </a:p>
          <a:p>
            <a:pPr marL="0" indent="0">
              <a:buNone/>
            </a:pPr>
            <a:r>
              <a:rPr lang="en-US" dirty="0"/>
              <a:t> </a:t>
            </a:r>
            <a:r>
              <a:rPr lang="en-US" dirty="0" smtClean="0"/>
              <a:t>    - Headache</a:t>
            </a:r>
          </a:p>
          <a:p>
            <a:pPr marL="0" indent="0">
              <a:buNone/>
            </a:pPr>
            <a:r>
              <a:rPr lang="en-US" dirty="0"/>
              <a:t> </a:t>
            </a:r>
            <a:r>
              <a:rPr lang="en-US" dirty="0" smtClean="0"/>
              <a:t>    - Malaise (general feeling of being unwell)</a:t>
            </a:r>
          </a:p>
          <a:p>
            <a:pPr marL="0" indent="0">
              <a:buNone/>
            </a:pPr>
            <a:r>
              <a:rPr lang="en-US" dirty="0"/>
              <a:t> </a:t>
            </a:r>
            <a:r>
              <a:rPr lang="en-US" dirty="0" smtClean="0"/>
              <a:t>    - Nausea</a:t>
            </a:r>
          </a:p>
          <a:p>
            <a:pPr marL="0" indent="0">
              <a:buNone/>
            </a:pPr>
            <a:r>
              <a:rPr lang="en-US" dirty="0"/>
              <a:t> </a:t>
            </a:r>
            <a:r>
              <a:rPr lang="en-US" dirty="0" smtClean="0"/>
              <a:t>    - Sore throat</a:t>
            </a:r>
          </a:p>
          <a:p>
            <a:pPr marL="0" indent="0">
              <a:buNone/>
            </a:pPr>
            <a:r>
              <a:rPr lang="en-US" dirty="0"/>
              <a:t> </a:t>
            </a:r>
            <a:r>
              <a:rPr lang="en-US" dirty="0" smtClean="0"/>
              <a:t>    - Vomiting</a:t>
            </a:r>
          </a:p>
        </p:txBody>
      </p:sp>
    </p:spTree>
    <p:extLst>
      <p:ext uri="{BB962C8B-B14F-4D97-AF65-F5344CB8AC3E}">
        <p14:creationId xmlns:p14="http://schemas.microsoft.com/office/powerpoint/2010/main" val="277123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SYMPTOM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Late symptoms include:</a:t>
            </a:r>
          </a:p>
          <a:p>
            <a:r>
              <a:rPr lang="en-US" dirty="0" smtClean="0"/>
              <a:t>Bleeding from eyes, ears, and nose</a:t>
            </a:r>
          </a:p>
          <a:p>
            <a:r>
              <a:rPr lang="en-US" dirty="0" smtClean="0"/>
              <a:t>Bleeding from the mouth and rectum (gastrointestinal bleeding)</a:t>
            </a:r>
          </a:p>
          <a:p>
            <a:r>
              <a:rPr lang="en-US" dirty="0" smtClean="0"/>
              <a:t>Depression</a:t>
            </a:r>
          </a:p>
          <a:p>
            <a:r>
              <a:rPr lang="en-US" dirty="0" smtClean="0"/>
              <a:t>Eye inflammation (conjunctivitis)</a:t>
            </a:r>
          </a:p>
          <a:p>
            <a:r>
              <a:rPr lang="en-US" dirty="0" smtClean="0"/>
              <a:t>Genital swelling (labia and scrotum)</a:t>
            </a:r>
          </a:p>
          <a:p>
            <a:r>
              <a:rPr lang="en-US" dirty="0" smtClean="0"/>
              <a:t>Increased feeling of pain in skin </a:t>
            </a:r>
          </a:p>
          <a:p>
            <a:r>
              <a:rPr lang="en-US" dirty="0" smtClean="0"/>
              <a:t>Rash over the entire body that often contains blood (hemorrhagic)</a:t>
            </a:r>
          </a:p>
          <a:p>
            <a:r>
              <a:rPr lang="en-US" dirty="0" smtClean="0"/>
              <a:t>Roof of the mouth looks red</a:t>
            </a:r>
          </a:p>
          <a:p>
            <a:r>
              <a:rPr lang="en-US" dirty="0" smtClean="0"/>
              <a:t>Seizures, coma, delirium.</a:t>
            </a:r>
          </a:p>
          <a:p>
            <a:pPr marL="0" indent="0">
              <a:buNone/>
            </a:pPr>
            <a:endParaRPr lang="en-US" dirty="0" smtClean="0"/>
          </a:p>
          <a:p>
            <a:pPr marL="0" indent="0">
              <a:buNone/>
            </a:pPr>
            <a:r>
              <a:rPr lang="en-US" dirty="0" smtClean="0"/>
              <a:t>As many as 90% of patients die from the disease. Patients usually die from shock rather than from blood loss</a:t>
            </a:r>
            <a:endParaRPr lang="en-US" dirty="0"/>
          </a:p>
        </p:txBody>
      </p:sp>
    </p:spTree>
    <p:extLst>
      <p:ext uri="{BB962C8B-B14F-4D97-AF65-F5344CB8AC3E}">
        <p14:creationId xmlns:p14="http://schemas.microsoft.com/office/powerpoint/2010/main" val="199555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THE EBOLA VIRUS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175" y="2057401"/>
            <a:ext cx="4775715" cy="26830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16" y="2014558"/>
            <a:ext cx="4928230" cy="2768755"/>
          </a:xfrm>
          <a:prstGeom prst="rect">
            <a:avLst/>
          </a:prstGeom>
        </p:spPr>
      </p:pic>
    </p:spTree>
    <p:extLst>
      <p:ext uri="{BB962C8B-B14F-4D97-AF65-F5344CB8AC3E}">
        <p14:creationId xmlns:p14="http://schemas.microsoft.com/office/powerpoint/2010/main" val="1244756216"/>
      </p:ext>
    </p:extLst>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1823</TotalTime>
  <Words>920</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                          SEMINAR PRESENTATION                                     BY             EREBANMEN ENIMIEN RACHAEL                MATRIC NO: 15/SCIO5/008                                   ON            MEDICAL IMPORTANCE OF VIRUSES </vt:lpstr>
      <vt:lpstr>WHAT IS EBOLA VIRUS</vt:lpstr>
      <vt:lpstr>WHERE IS THE EBOLA VIRUS FOUND IN NATURE?</vt:lpstr>
      <vt:lpstr>CLASSIFICATION</vt:lpstr>
      <vt:lpstr>TYPES OF DISEASES</vt:lpstr>
      <vt:lpstr>INFECTION</vt:lpstr>
      <vt:lpstr>EARLY SYMPTOMS</vt:lpstr>
      <vt:lpstr>LATE SYMPTOM</vt:lpstr>
      <vt:lpstr>SYMPTOMS OF THE EBOLA VIRUS</vt:lpstr>
      <vt:lpstr>TREATMENT</vt:lpstr>
      <vt:lpstr>HOW YOU WON’T GET EBOLA</vt:lpstr>
      <vt:lpstr>PREVENTION</vt:lpstr>
      <vt:lpstr>CONTROLLING AN OUTBREAK</vt:lpstr>
      <vt:lpstr>AFTER EBOLA</vt:lpstr>
      <vt:lpstr>ISOLATION </vt:lpstr>
      <vt:lpstr>PRECAUTIONS</vt:lpstr>
      <vt:lpstr>                       THANKS FOR LISTENING.</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PRESENTATION ON</dc:title>
  <dc:creator>JOHN</dc:creator>
  <cp:lastModifiedBy>JOHN</cp:lastModifiedBy>
  <cp:revision>28</cp:revision>
  <dcterms:created xsi:type="dcterms:W3CDTF">2017-11-04T15:07:05Z</dcterms:created>
  <dcterms:modified xsi:type="dcterms:W3CDTF">2017-11-06T14:12:12Z</dcterms:modified>
</cp:coreProperties>
</file>