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81" r:id="rId10"/>
    <p:sldId id="264" r:id="rId11"/>
    <p:sldId id="265" r:id="rId12"/>
    <p:sldId id="271" r:id="rId13"/>
    <p:sldId id="266" r:id="rId14"/>
    <p:sldId id="272" r:id="rId15"/>
    <p:sldId id="267" r:id="rId16"/>
    <p:sldId id="273" r:id="rId17"/>
    <p:sldId id="268" r:id="rId18"/>
    <p:sldId id="269" r:id="rId19"/>
    <p:sldId id="270" r:id="rId20"/>
    <p:sldId id="282" r:id="rId21"/>
    <p:sldId id="274" r:id="rId22"/>
    <p:sldId id="283" r:id="rId23"/>
    <p:sldId id="275" r:id="rId24"/>
    <p:sldId id="276" r:id="rId25"/>
    <p:sldId id="279" r:id="rId26"/>
    <p:sldId id="277" r:id="rId27"/>
    <p:sldId id="278"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80" d="100"/>
          <a:sy n="80"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9100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E2B5-71E2-4F4F-BB8C-09E22EFAF38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335015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1876729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53343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95340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2890746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3303800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3613910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286492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72392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287051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1DE2B5-71E2-4F4F-BB8C-09E22EFAF38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181832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1DE2B5-71E2-4F4F-BB8C-09E22EFAF38D}"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418771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9975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21148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51DE2B5-71E2-4F4F-BB8C-09E22EFAF38D}" type="datetimeFigureOut">
              <a:rPr lang="en-US" smtClean="0"/>
              <a:t>11/6/2017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65714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E2B5-71E2-4F4F-BB8C-09E22EFAF38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231B-5073-43A4-A290-25B11FAE3161}" type="slidenum">
              <a:rPr lang="en-US" smtClean="0"/>
              <a:t>‹#›</a:t>
            </a:fld>
            <a:endParaRPr lang="en-US"/>
          </a:p>
        </p:txBody>
      </p:sp>
    </p:spTree>
    <p:extLst>
      <p:ext uri="{BB962C8B-B14F-4D97-AF65-F5344CB8AC3E}">
        <p14:creationId xmlns:p14="http://schemas.microsoft.com/office/powerpoint/2010/main" val="364981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1DE2B5-71E2-4F4F-BB8C-09E22EFAF38D}" type="datetimeFigureOut">
              <a:rPr lang="en-US" smtClean="0"/>
              <a:t>11/6/2017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B61231B-5073-43A4-A290-25B11FAE3161}" type="slidenum">
              <a:rPr lang="en-US" smtClean="0"/>
              <a:t>‹#›</a:t>
            </a:fld>
            <a:endParaRPr lang="en-US"/>
          </a:p>
        </p:txBody>
      </p:sp>
    </p:spTree>
    <p:extLst>
      <p:ext uri="{BB962C8B-B14F-4D97-AF65-F5344CB8AC3E}">
        <p14:creationId xmlns:p14="http://schemas.microsoft.com/office/powerpoint/2010/main" val="42044871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3871" y="1046748"/>
            <a:ext cx="8825658" cy="1300255"/>
          </a:xfrm>
        </p:spPr>
        <p:txBody>
          <a:bodyPr/>
          <a:lstStyle/>
          <a:p>
            <a:pPr algn="ctr"/>
            <a:r>
              <a:rPr lang="en-US" dirty="0" smtClean="0"/>
              <a:t>ROTA VIRUS</a:t>
            </a:r>
            <a:endParaRPr lang="en-US" dirty="0"/>
          </a:p>
        </p:txBody>
      </p:sp>
      <p:sp>
        <p:nvSpPr>
          <p:cNvPr id="3" name="Subtitle 2"/>
          <p:cNvSpPr>
            <a:spLocks noGrp="1"/>
          </p:cNvSpPr>
          <p:nvPr>
            <p:ph type="subTitle" idx="1"/>
          </p:nvPr>
        </p:nvSpPr>
        <p:spPr>
          <a:xfrm>
            <a:off x="1227145" y="2347003"/>
            <a:ext cx="8735002" cy="2646102"/>
          </a:xfrm>
        </p:spPr>
        <p:txBody>
          <a:bodyPr/>
          <a:lstStyle/>
          <a:p>
            <a:r>
              <a:rPr lang="en-US" dirty="0"/>
              <a:t> </a:t>
            </a:r>
            <a:r>
              <a:rPr lang="en-US" dirty="0" smtClean="0"/>
              <a:t>WISDOM CHINKERE IHUOMA</a:t>
            </a:r>
          </a:p>
          <a:p>
            <a:r>
              <a:rPr lang="en-US" dirty="0"/>
              <a:t> </a:t>
            </a:r>
            <a:r>
              <a:rPr lang="en-US" dirty="0" smtClean="0"/>
              <a:t>15/SCI05/006</a:t>
            </a:r>
          </a:p>
          <a:p>
            <a:r>
              <a:rPr lang="en-US" dirty="0"/>
              <a:t> </a:t>
            </a:r>
            <a:r>
              <a:rPr lang="en-US" dirty="0" smtClean="0"/>
              <a:t> MICROBIOLOGY </a:t>
            </a:r>
          </a:p>
          <a:p>
            <a:r>
              <a:rPr lang="en-US" dirty="0" smtClean="0"/>
              <a:t>  MCB 311</a:t>
            </a:r>
          </a:p>
          <a:p>
            <a:r>
              <a:rPr lang="en-US" dirty="0"/>
              <a:t> </a:t>
            </a:r>
            <a:r>
              <a:rPr lang="en-US" dirty="0" smtClean="0"/>
              <a:t>INTRODUCTORY VIROLOGY</a:t>
            </a:r>
          </a:p>
          <a:p>
            <a:endParaRPr lang="en-US" dirty="0" smtClean="0"/>
          </a:p>
          <a:p>
            <a:endParaRPr lang="en-US" dirty="0"/>
          </a:p>
        </p:txBody>
      </p:sp>
    </p:spTree>
    <p:extLst>
      <p:ext uri="{BB962C8B-B14F-4D97-AF65-F5344CB8AC3E}">
        <p14:creationId xmlns:p14="http://schemas.microsoft.com/office/powerpoint/2010/main" val="98033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5" name="Content Placeholder 4"/>
          <p:cNvSpPr>
            <a:spLocks noGrp="1"/>
          </p:cNvSpPr>
          <p:nvPr>
            <p:ph idx="1"/>
          </p:nvPr>
        </p:nvSpPr>
        <p:spPr>
          <a:xfrm>
            <a:off x="1428164" y="2028855"/>
            <a:ext cx="8946541" cy="4195481"/>
          </a:xfrm>
        </p:spPr>
        <p:txBody>
          <a:bodyPr/>
          <a:lstStyle/>
          <a:p>
            <a:r>
              <a:rPr lang="en-US" sz="1800" dirty="0" smtClean="0"/>
              <a:t>ELECTRON MICROGRAPH OF GOLD NANOPARTICLES ATTACHED TO RORAVIRUS. THE SMALL DARK CIRCULAR OBJECTS ARE GOLD NANOPARTICLES COATED WITH A MONOCLONAL ANTIBODY SPECIFIC FOR ROTAVIRUS PROTEIN VP6. </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0440" y="3224462"/>
            <a:ext cx="2358191" cy="3226435"/>
          </a:xfrm>
          <a:prstGeom prst="rect">
            <a:avLst/>
          </a:prstGeom>
        </p:spPr>
      </p:pic>
    </p:spTree>
    <p:extLst>
      <p:ext uri="{BB962C8B-B14F-4D97-AF65-F5344CB8AC3E}">
        <p14:creationId xmlns:p14="http://schemas.microsoft.com/office/powerpoint/2010/main" val="33609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REPLICATION</a:t>
            </a:r>
            <a:endParaRPr lang="en-US" dirty="0"/>
          </a:p>
        </p:txBody>
      </p:sp>
      <p:sp>
        <p:nvSpPr>
          <p:cNvPr id="3" name="Content Placeholder 2"/>
          <p:cNvSpPr>
            <a:spLocks noGrp="1"/>
          </p:cNvSpPr>
          <p:nvPr>
            <p:ph idx="1"/>
          </p:nvPr>
        </p:nvSpPr>
        <p:spPr>
          <a:xfrm>
            <a:off x="646111" y="2089013"/>
            <a:ext cx="8946541" cy="4195481"/>
          </a:xfrm>
        </p:spPr>
        <p:txBody>
          <a:bodyPr>
            <a:normAutofit fontScale="70000" lnSpcReduction="20000"/>
          </a:bodyPr>
          <a:lstStyle/>
          <a:p>
            <a:pPr marL="0" indent="0">
              <a:buNone/>
            </a:pPr>
            <a:r>
              <a:rPr lang="en-US" dirty="0" smtClean="0"/>
              <a:t>Rotaviruses replicate mainly in the gut, and infect enterocytes of the villi of the small intestine, leading to structural and functional changes of the epithelium. The triple protein coats make them resistant to the acidic PH of the stomach and the digestive enzymes in the gut.</a:t>
            </a:r>
          </a:p>
          <a:p>
            <a:pPr marL="0" indent="0">
              <a:buNone/>
            </a:pPr>
            <a:r>
              <a:rPr lang="en-US" dirty="0" smtClean="0"/>
              <a:t>The virus enters cells by receptor mediated endocytosis and form a vesicle known as the endosome. </a:t>
            </a:r>
            <a:r>
              <a:rPr lang="en-US" dirty="0" err="1" smtClean="0"/>
              <a:t>Proteis</a:t>
            </a:r>
            <a:r>
              <a:rPr lang="en-US" dirty="0" smtClean="0"/>
              <a:t> in the third layer (VP7 and the VP4 spike) disrupt the membrane of the endosome, creating a difference in the calcium concentration. This causes the breakdown of VP7 </a:t>
            </a:r>
            <a:r>
              <a:rPr lang="en-US" dirty="0" err="1"/>
              <a:t>t</a:t>
            </a:r>
            <a:r>
              <a:rPr lang="en-US" dirty="0" err="1" smtClean="0"/>
              <a:t>rimers</a:t>
            </a:r>
            <a:r>
              <a:rPr lang="en-US" dirty="0" smtClean="0"/>
              <a:t> into single protein subunits, leaving the VP2 and the VP6 protein coats around the viral </a:t>
            </a:r>
            <a:r>
              <a:rPr lang="en-US" dirty="0" err="1" smtClean="0"/>
              <a:t>dsRNA</a:t>
            </a:r>
            <a:r>
              <a:rPr lang="en-US" dirty="0" smtClean="0"/>
              <a:t>, forming a double-layered particle (DLP).</a:t>
            </a:r>
          </a:p>
          <a:p>
            <a:pPr marL="0" indent="0">
              <a:buNone/>
            </a:pPr>
            <a:r>
              <a:rPr lang="en-US" dirty="0" smtClean="0"/>
              <a:t>The eleven </a:t>
            </a:r>
            <a:r>
              <a:rPr lang="en-US" dirty="0" err="1" smtClean="0"/>
              <a:t>dsRNA</a:t>
            </a:r>
            <a:r>
              <a:rPr lang="en-US" dirty="0" smtClean="0"/>
              <a:t> strands remain within the protection of the two protein shells and the viral RNA-dependent RNA polymerase creates mRNA transcript of the double-stranded viral genome. By remaining in the core, the viral RNA evades innate host immune responses called RNA interference that are triggered by the presence of double-stranded RNA.</a:t>
            </a:r>
          </a:p>
          <a:p>
            <a:pPr marL="0" indent="0">
              <a:buNone/>
            </a:pPr>
            <a:r>
              <a:rPr lang="en-US" dirty="0" smtClean="0"/>
              <a:t>During the infection, rotavirus produces mRNA for both protein biosynthesis and gene replication. Most of the rotavirus proteins accumulate in </a:t>
            </a:r>
            <a:r>
              <a:rPr lang="en-US" dirty="0" err="1" smtClean="0"/>
              <a:t>viroplasm</a:t>
            </a:r>
            <a:r>
              <a:rPr lang="en-US" dirty="0" smtClean="0"/>
              <a:t>, where the RNA is replicated and the DLP’S are assembled. </a:t>
            </a:r>
            <a:r>
              <a:rPr lang="en-US" dirty="0" err="1" smtClean="0"/>
              <a:t>Viroplasm</a:t>
            </a:r>
            <a:r>
              <a:rPr lang="en-US" dirty="0" smtClean="0"/>
              <a:t> is formed around the cell nucleus as early as two(2) hours after virus infection, and consists of viral factories thought to be made by two viral nonstructural proteins: NSP5 and NSP2. Inhibition of NSP5 by RNA interference results in a sharp decrease in rotavirus replication. The DLPs migrate to the endoplasmic reticulum where they obtain their third outer layer(formed by VP7 and VP4). The progeny viruses are released from the cell by </a:t>
            </a:r>
            <a:r>
              <a:rPr lang="en-US" dirty="0" err="1" smtClean="0"/>
              <a:t>lysis</a:t>
            </a:r>
            <a:r>
              <a:rPr lang="en-US" dirty="0" smtClean="0"/>
              <a:t>.                                                                             </a:t>
            </a:r>
          </a:p>
          <a:p>
            <a:pPr marL="0" indent="0">
              <a:buNone/>
            </a:pPr>
            <a:endParaRPr lang="en-US" dirty="0"/>
          </a:p>
        </p:txBody>
      </p:sp>
    </p:spTree>
    <p:extLst>
      <p:ext uri="{BB962C8B-B14F-4D97-AF65-F5344CB8AC3E}">
        <p14:creationId xmlns:p14="http://schemas.microsoft.com/office/powerpoint/2010/main" val="340589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simplified diagram of the rotavirus replication cycle.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6781" y="2073755"/>
            <a:ext cx="4133097" cy="3099823"/>
          </a:xfrm>
        </p:spPr>
      </p:pic>
    </p:spTree>
    <p:extLst>
      <p:ext uri="{BB962C8B-B14F-4D97-AF65-F5344CB8AC3E}">
        <p14:creationId xmlns:p14="http://schemas.microsoft.com/office/powerpoint/2010/main" val="3880592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TRANSMISSION</a:t>
            </a:r>
            <a:endParaRPr lang="en-US" b="1" dirty="0"/>
          </a:p>
        </p:txBody>
      </p:sp>
      <p:sp>
        <p:nvSpPr>
          <p:cNvPr id="3" name="Content Placeholder 2"/>
          <p:cNvSpPr>
            <a:spLocks noGrp="1"/>
          </p:cNvSpPr>
          <p:nvPr>
            <p:ph idx="1"/>
          </p:nvPr>
        </p:nvSpPr>
        <p:spPr/>
        <p:txBody>
          <a:bodyPr/>
          <a:lstStyle/>
          <a:p>
            <a:pPr marL="0" indent="0">
              <a:buNone/>
            </a:pPr>
            <a:r>
              <a:rPr lang="en-US" dirty="0" smtClean="0"/>
              <a:t>Rotavirus is transmitted by </a:t>
            </a:r>
            <a:r>
              <a:rPr lang="en-US" dirty="0" err="1" smtClean="0"/>
              <a:t>faecal</a:t>
            </a:r>
            <a:r>
              <a:rPr lang="en-US" dirty="0" smtClean="0"/>
              <a:t>-oral route, via contact with contaminated hands, surfaces and objects, and possibly by the respiratory route. Viral diarrhea is </a:t>
            </a:r>
            <a:r>
              <a:rPr lang="en-US" dirty="0" err="1" smtClean="0"/>
              <a:t>higly</a:t>
            </a:r>
            <a:r>
              <a:rPr lang="en-US" dirty="0" smtClean="0"/>
              <a:t> contagious. The </a:t>
            </a:r>
            <a:r>
              <a:rPr lang="en-US" dirty="0" err="1" smtClean="0"/>
              <a:t>faeces</a:t>
            </a:r>
            <a:r>
              <a:rPr lang="en-US" dirty="0" smtClean="0"/>
              <a:t> of an infected person can contain more than 10 trillion infectious particles per gram, fewer than 100 of these are required to transmit infection to another person. </a:t>
            </a:r>
          </a:p>
          <a:p>
            <a:pPr marL="0" indent="0">
              <a:buNone/>
            </a:pPr>
            <a:r>
              <a:rPr lang="en-US" dirty="0"/>
              <a:t> </a:t>
            </a:r>
            <a:r>
              <a:rPr lang="en-US" dirty="0" smtClean="0"/>
              <a:t>Rotaviruses are stable in the environment and have been found in estuary samples at levels up to 1-5 infectious particles per US gallon, the viruses survive between 9 and 19 days. Sanitary measures adequately for eliminating bacteria and parasites seem to be ineffective in control of rotavirus, as the incidence of rotavirus infection in countries with high and low health standards is similar.</a:t>
            </a:r>
          </a:p>
        </p:txBody>
      </p:sp>
    </p:spTree>
    <p:extLst>
      <p:ext uri="{BB962C8B-B14F-4D97-AF65-F5344CB8AC3E}">
        <p14:creationId xmlns:p14="http://schemas.microsoft.com/office/powerpoint/2010/main" val="31134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of rotavirus in the </a:t>
            </a:r>
            <a:r>
              <a:rPr lang="en-US" dirty="0" err="1" smtClean="0"/>
              <a:t>faeces</a:t>
            </a:r>
            <a:r>
              <a:rPr lang="en-US" dirty="0" smtClean="0"/>
              <a:t> of an infected child.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12564" y="2505868"/>
            <a:ext cx="4505004" cy="3112548"/>
          </a:xfrm>
        </p:spPr>
      </p:pic>
    </p:spTree>
    <p:extLst>
      <p:ext uri="{BB962C8B-B14F-4D97-AF65-F5344CB8AC3E}">
        <p14:creationId xmlns:p14="http://schemas.microsoft.com/office/powerpoint/2010/main" val="275425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MECHANISMS</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smtClean="0"/>
              <a:t>diarrhoea</a:t>
            </a:r>
            <a:r>
              <a:rPr lang="en-US" dirty="0" smtClean="0"/>
              <a:t> is caused by multiple activities of the virus. </a:t>
            </a:r>
            <a:r>
              <a:rPr lang="en-US" dirty="0" err="1" smtClean="0"/>
              <a:t>Malabsorption</a:t>
            </a:r>
            <a:r>
              <a:rPr lang="en-US" dirty="0" smtClean="0"/>
              <a:t> occurs because of the destruction of gut cells called </a:t>
            </a:r>
            <a:r>
              <a:rPr lang="en-US" b="1" u="sng" dirty="0" smtClean="0"/>
              <a:t>enterocytes. </a:t>
            </a:r>
            <a:r>
              <a:rPr lang="en-US" dirty="0" smtClean="0"/>
              <a:t>The toxic rotavirus protein NSP4 induces age–and calcium ion-dependent chloride secretion, disrupts SGLT1 transporter-mediated reabsorption of water, apparently reduces activity of brush-border membrane disaccharides, and possibly activates the calcium-ion dependent secretory reflexes of the enteric nervous system. Healthy enterocytes secrete lactase into the small intestine; milk intolerance due to lactase deficiency is a symptom of rotavirus infection, which can persist for weeks. A recurrence of mild </a:t>
            </a:r>
            <a:r>
              <a:rPr lang="en-US" dirty="0" err="1" smtClean="0"/>
              <a:t>diarrhoea</a:t>
            </a:r>
            <a:r>
              <a:rPr lang="en-US" dirty="0" smtClean="0"/>
              <a:t> often follows the reintroduction of milk into the child’s diet, due to bacterial fermentation of the disaccharide lactose in the gut. </a:t>
            </a:r>
          </a:p>
        </p:txBody>
      </p:sp>
    </p:spTree>
    <p:extLst>
      <p:ext uri="{BB962C8B-B14F-4D97-AF65-F5344CB8AC3E}">
        <p14:creationId xmlns:p14="http://schemas.microsoft.com/office/powerpoint/2010/main" val="3911072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An electron micrograph of a rotavirus infected enterocyte (top) compared to an uninfected cell (bottom). The bar = approx. 500nm</a:t>
            </a:r>
            <a:endParaRPr lang="en-US" sz="1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4958" y="1309394"/>
            <a:ext cx="4211052" cy="4632158"/>
          </a:xfrm>
        </p:spPr>
      </p:pic>
    </p:spTree>
    <p:extLst>
      <p:ext uri="{BB962C8B-B14F-4D97-AF65-F5344CB8AC3E}">
        <p14:creationId xmlns:p14="http://schemas.microsoft.com/office/powerpoint/2010/main" val="147971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DIAGNOSIS AND DETECTION</a:t>
            </a:r>
            <a:endParaRPr lang="en-US" dirty="0"/>
          </a:p>
        </p:txBody>
      </p:sp>
      <p:sp>
        <p:nvSpPr>
          <p:cNvPr id="3" name="Content Placeholder 2"/>
          <p:cNvSpPr>
            <a:spLocks noGrp="1"/>
          </p:cNvSpPr>
          <p:nvPr>
            <p:ph idx="1"/>
          </p:nvPr>
        </p:nvSpPr>
        <p:spPr/>
        <p:txBody>
          <a:bodyPr/>
          <a:lstStyle/>
          <a:p>
            <a:pPr marL="0" indent="0">
              <a:buNone/>
            </a:pPr>
            <a:r>
              <a:rPr lang="en-US" dirty="0" smtClean="0"/>
              <a:t>Diagnosis of infection with rotavirus normally follows diagnosis of gastroenteritis as the cause of severe </a:t>
            </a:r>
            <a:r>
              <a:rPr lang="en-US" dirty="0" err="1" smtClean="0"/>
              <a:t>diarrhoea</a:t>
            </a:r>
            <a:r>
              <a:rPr lang="en-US" dirty="0" smtClean="0"/>
              <a:t>. Most children admitted to hospitals with gastroenteritis are tested for rotavirus A. Specific diagnosis of infection with rotavirus A is made by finding the virus in the child’s stool by enzyme immunoassay. There are several licensed test kits on the market which are sensitive, specific and detect all serotypes of rotavirus A. Other methods, such as electron microscopy and PCR, are used in research laboratories. Reverse transcription-polymerase chain reaction (RT-PCR) can detect and identify all species and serotypes of human rotavirus.  </a:t>
            </a:r>
          </a:p>
        </p:txBody>
      </p:sp>
    </p:spTree>
    <p:extLst>
      <p:ext uri="{BB962C8B-B14F-4D97-AF65-F5344CB8AC3E}">
        <p14:creationId xmlns:p14="http://schemas.microsoft.com/office/powerpoint/2010/main" val="3215114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TREATMENT AND PROGNOSIS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Treatment of acute rotavirus is nonspecific and it involves management of symptoms and, most importantly, management of dehydration. If untreated, children can die from the resulting severe dehydration. Depending on the severity of diarrhea, treatment consists of </a:t>
            </a:r>
            <a:r>
              <a:rPr lang="en-US" u="sng" dirty="0" smtClean="0"/>
              <a:t>oral rehydration therapy</a:t>
            </a:r>
            <a:r>
              <a:rPr lang="en-US" dirty="0" smtClean="0"/>
              <a:t>, during which the child is given extra water to drink that contain small amounts of salt and sugar. In 2004, the WHO and UNICEF recommended the use of low-</a:t>
            </a:r>
            <a:r>
              <a:rPr lang="en-US" dirty="0" err="1" smtClean="0"/>
              <a:t>osmolarity</a:t>
            </a:r>
            <a:r>
              <a:rPr lang="en-US" dirty="0" smtClean="0"/>
              <a:t> oral rehydration solution and zinc supplementation as two-pronged treatment of acute diarrhea. Some infections are serious enough to warrant hospitalization where fluids are given by intravenous therapy or nasogastric intubation, and the child’s electrolytes and blood sugar are monitored. Probiotics have been shown to reduce the duration of rotavirus </a:t>
            </a:r>
            <a:r>
              <a:rPr lang="en-US" dirty="0" err="1" smtClean="0"/>
              <a:t>diarrhoea</a:t>
            </a:r>
            <a:r>
              <a:rPr lang="en-US" dirty="0" smtClean="0"/>
              <a:t> , and according to the European Society for Pediatric Gastroenterology “effective interventions include administration of specific probiotics such as </a:t>
            </a:r>
            <a:r>
              <a:rPr lang="en-US" i="1" dirty="0" smtClean="0"/>
              <a:t>Lactobacillus </a:t>
            </a:r>
            <a:r>
              <a:rPr lang="en-US" i="1" dirty="0" err="1" smtClean="0"/>
              <a:t>rhamnosus</a:t>
            </a:r>
            <a:r>
              <a:rPr lang="en-US" i="1" dirty="0" smtClean="0"/>
              <a:t> </a:t>
            </a:r>
            <a:r>
              <a:rPr lang="en-US" dirty="0" smtClean="0"/>
              <a:t>or </a:t>
            </a:r>
            <a:r>
              <a:rPr lang="en-US" i="1" dirty="0" smtClean="0"/>
              <a:t>Saccharomyces </a:t>
            </a:r>
            <a:r>
              <a:rPr lang="en-US" i="1" dirty="0" err="1" smtClean="0"/>
              <a:t>boulardii</a:t>
            </a:r>
            <a:r>
              <a:rPr lang="en-US" dirty="0" smtClean="0"/>
              <a:t>, </a:t>
            </a:r>
            <a:r>
              <a:rPr lang="en-US" dirty="0" err="1" smtClean="0"/>
              <a:t>disomectite</a:t>
            </a:r>
            <a:r>
              <a:rPr lang="en-US" dirty="0" smtClean="0"/>
              <a:t> or </a:t>
            </a:r>
            <a:r>
              <a:rPr lang="en-US" dirty="0" err="1" smtClean="0"/>
              <a:t>racecadotril</a:t>
            </a:r>
            <a:r>
              <a:rPr lang="en-US" dirty="0" smtClean="0"/>
              <a:t>”. Rotavirus infections rarely causes other complications and for a well managed child the prognosis is excellent.</a:t>
            </a:r>
            <a:endParaRPr lang="en-US" u="sng" dirty="0"/>
          </a:p>
        </p:txBody>
      </p:sp>
    </p:spTree>
    <p:extLst>
      <p:ext uri="{BB962C8B-B14F-4D97-AF65-F5344CB8AC3E}">
        <p14:creationId xmlns:p14="http://schemas.microsoft.com/office/powerpoint/2010/main" val="2896122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EPIDEMIOLOGY</a:t>
            </a:r>
            <a:endParaRPr lang="en-US" dirty="0"/>
          </a:p>
        </p:txBody>
      </p:sp>
      <p:sp>
        <p:nvSpPr>
          <p:cNvPr id="5" name="Content Placeholder 4"/>
          <p:cNvSpPr>
            <a:spLocks noGrp="1"/>
          </p:cNvSpPr>
          <p:nvPr>
            <p:ph idx="1"/>
          </p:nvPr>
        </p:nvSpPr>
        <p:spPr>
          <a:xfrm>
            <a:off x="1428164" y="1631812"/>
            <a:ext cx="8946541" cy="4195481"/>
          </a:xfrm>
        </p:spPr>
        <p:txBody>
          <a:bodyPr>
            <a:noAutofit/>
          </a:bodyPr>
          <a:lstStyle/>
          <a:p>
            <a:pPr marL="0" indent="0">
              <a:buNone/>
            </a:pPr>
            <a:r>
              <a:rPr lang="en-US" sz="1400" dirty="0" smtClean="0"/>
              <a:t>Rotavirus A, which accounts for more than 90% gastroenteritis in humans, is endemic worldwide. Each year rotavirus causes millions cases of </a:t>
            </a:r>
            <a:r>
              <a:rPr lang="en-US" sz="1400" dirty="0" err="1" smtClean="0"/>
              <a:t>diarrhoea</a:t>
            </a:r>
            <a:r>
              <a:rPr lang="en-US" sz="1400" dirty="0" smtClean="0"/>
              <a:t> in developing in developing countries, almost 2 million of which result in hospitalization. In 2013, an estimated 215,000 children younger than five(5) died from rotavirus. 90% of whom were in developing countries. Almost every child has been infected with rotavirus by age five. Rotavirus is the leading single cause of severe </a:t>
            </a:r>
            <a:r>
              <a:rPr lang="en-US" sz="1400" dirty="0" err="1" smtClean="0"/>
              <a:t>diarrhoea</a:t>
            </a:r>
            <a:r>
              <a:rPr lang="en-US" sz="1400" dirty="0" smtClean="0"/>
              <a:t>  among infants and children, is responsible for about a third of the cases requiring hospitalization, and causes 37% of deaths attributable to </a:t>
            </a:r>
            <a:r>
              <a:rPr lang="en-US" sz="1400" dirty="0" err="1" smtClean="0"/>
              <a:t>diarrhoea</a:t>
            </a:r>
            <a:r>
              <a:rPr lang="en-US" sz="1400" dirty="0" smtClean="0"/>
              <a:t> and 5% of all deaths in children younger than five. Boys are twice as likely as girls to be admitted to hospitals for rotavirus. Rotavirus infections occur primarily during cool, dry seasons. The number attributable to food contamination is unknown.</a:t>
            </a:r>
          </a:p>
          <a:p>
            <a:pPr marL="0" indent="0">
              <a:buNone/>
            </a:pPr>
            <a:r>
              <a:rPr lang="en-US" sz="1400" dirty="0"/>
              <a:t>Outbreaks of rotavirus A </a:t>
            </a:r>
            <a:r>
              <a:rPr lang="en-US" sz="1400" dirty="0" err="1"/>
              <a:t>diarrhoea</a:t>
            </a:r>
            <a:r>
              <a:rPr lang="en-US" sz="1400" dirty="0"/>
              <a:t> are common among </a:t>
            </a:r>
            <a:r>
              <a:rPr lang="en-US" sz="1400" dirty="0" err="1"/>
              <a:t>hospitalised</a:t>
            </a:r>
            <a:r>
              <a:rPr lang="en-US" sz="1400" dirty="0"/>
              <a:t> infants, young children attending day care </a:t>
            </a:r>
            <a:r>
              <a:rPr lang="en-US" sz="1400" dirty="0" err="1"/>
              <a:t>centres</a:t>
            </a:r>
            <a:r>
              <a:rPr lang="en-US" sz="1400" dirty="0"/>
              <a:t>, and elderly people in nursing homes</a:t>
            </a:r>
            <a:r>
              <a:rPr lang="en-US" sz="1400" dirty="0" smtClean="0"/>
              <a:t>. </a:t>
            </a:r>
            <a:r>
              <a:rPr lang="en-US" sz="1400" dirty="0"/>
              <a:t>An outbreak caused by contaminated municipal water occurred in Colorado in </a:t>
            </a:r>
            <a:r>
              <a:rPr lang="en-US" sz="1400" dirty="0" smtClean="0"/>
              <a:t>1981.During </a:t>
            </a:r>
            <a:r>
              <a:rPr lang="en-US" sz="1400" dirty="0"/>
              <a:t>2005, the largest recorded epidemic of </a:t>
            </a:r>
            <a:r>
              <a:rPr lang="en-US" sz="1400" dirty="0" err="1"/>
              <a:t>diarrhoea</a:t>
            </a:r>
            <a:r>
              <a:rPr lang="en-US" sz="1400" dirty="0"/>
              <a:t> occurred in Nicaragua. This unusually large and severe outbreak was associated with mutations in the rotavirus A genome, possibly helping the virus escape the prevalent immunity in the population</a:t>
            </a:r>
            <a:r>
              <a:rPr lang="en-US" sz="1400" dirty="0" smtClean="0"/>
              <a:t>. </a:t>
            </a:r>
            <a:r>
              <a:rPr lang="en-US" sz="1400" dirty="0"/>
              <a:t>A similar large outbreak occurred in Brazil in 1977</a:t>
            </a:r>
            <a:r>
              <a:rPr lang="en-US" sz="1400" dirty="0" smtClean="0"/>
              <a:t>.</a:t>
            </a:r>
            <a:endParaRPr lang="en-US" sz="1400" dirty="0"/>
          </a:p>
          <a:p>
            <a:pPr marL="0" indent="0">
              <a:buNone/>
            </a:pPr>
            <a:endParaRPr lang="en-US" sz="1400" dirty="0"/>
          </a:p>
          <a:p>
            <a:pPr marL="0" indent="0">
              <a:buNone/>
            </a:pPr>
            <a:r>
              <a:rPr lang="en-US" sz="1400" dirty="0"/>
              <a:t>Rotavirus B, also called adult </a:t>
            </a:r>
            <a:r>
              <a:rPr lang="en-US" sz="1400" dirty="0" err="1"/>
              <a:t>diarrhoea</a:t>
            </a:r>
            <a:r>
              <a:rPr lang="en-US" sz="1400" dirty="0"/>
              <a:t> rotavirus or ADRV, has caused major epidemics of severe </a:t>
            </a:r>
            <a:r>
              <a:rPr lang="en-US" sz="1400" dirty="0" err="1"/>
              <a:t>diarrhoea</a:t>
            </a:r>
            <a:r>
              <a:rPr lang="en-US" sz="1400" dirty="0"/>
              <a:t> affecting thousands of people of all ages in China. These epidemics occurred as a result of sewage contamination of drinking water</a:t>
            </a:r>
            <a:r>
              <a:rPr lang="en-US" sz="1400" dirty="0" smtClean="0"/>
              <a:t>. </a:t>
            </a:r>
            <a:r>
              <a:rPr lang="en-US" sz="1400" dirty="0"/>
              <a:t>Rotavirus B infections also occurred in India in 1998; the causative strain was named CAL. Unlike ADRV, the CAL strain is endemic</a:t>
            </a:r>
            <a:r>
              <a:rPr lang="en-US" sz="1400" dirty="0" smtClean="0"/>
              <a:t>. </a:t>
            </a:r>
            <a:r>
              <a:rPr lang="en-US" sz="1400" dirty="0"/>
              <a:t>To date, epidemics caused by rotavirus B have been confined to mainland China, and surveys indicate a lack of immunity to this species in the United States</a:t>
            </a:r>
            <a:r>
              <a:rPr lang="en-US" sz="1400" dirty="0" smtClean="0"/>
              <a:t>.</a:t>
            </a:r>
            <a:endParaRPr lang="en-US" sz="1400" dirty="0"/>
          </a:p>
          <a:p>
            <a:pPr marL="0" indent="0">
              <a:buNone/>
            </a:pPr>
            <a:endParaRPr lang="en-US" sz="1400" dirty="0"/>
          </a:p>
        </p:txBody>
      </p:sp>
    </p:spTree>
    <p:extLst>
      <p:ext uri="{BB962C8B-B14F-4D97-AF65-F5344CB8AC3E}">
        <p14:creationId xmlns:p14="http://schemas.microsoft.com/office/powerpoint/2010/main" val="297563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ROTAVIRUS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Rota virus is the most common cause of </a:t>
            </a:r>
            <a:r>
              <a:rPr lang="en-US" dirty="0" err="1" smtClean="0"/>
              <a:t>diarrhoeal</a:t>
            </a:r>
            <a:r>
              <a:rPr lang="en-US" dirty="0" smtClean="0"/>
              <a:t> disease among infants and young children. It is a genus of a double-stranded RNA viruses in the family </a:t>
            </a:r>
            <a:r>
              <a:rPr lang="en-US" i="1" dirty="0" err="1" smtClean="0"/>
              <a:t>Reoviridae</a:t>
            </a:r>
            <a:r>
              <a:rPr lang="en-US" i="1" dirty="0" smtClean="0"/>
              <a:t>. </a:t>
            </a:r>
            <a:r>
              <a:rPr lang="en-US" dirty="0" smtClean="0"/>
              <a:t>Nearly every child in the world is infected with rotavirus at least once by the age of 5. Immunity develops with each infection, so subsequent infections are less severe: adults are rarely affected. There are eight species of this virus, referred to as A,B,C,D,E,F,G and H. </a:t>
            </a:r>
            <a:r>
              <a:rPr lang="en-US" i="1" dirty="0" smtClean="0"/>
              <a:t>Rotavirus A, </a:t>
            </a:r>
            <a:r>
              <a:rPr lang="en-US" dirty="0" smtClean="0"/>
              <a:t>the most common specie, causes more than 90% of rotavirus infections in humans. </a:t>
            </a:r>
          </a:p>
          <a:p>
            <a:pPr marL="0" indent="0">
              <a:buNone/>
            </a:pPr>
            <a:r>
              <a:rPr lang="en-US" dirty="0"/>
              <a:t> </a:t>
            </a:r>
            <a:r>
              <a:rPr lang="en-US" dirty="0" smtClean="0"/>
              <a:t>  The virus is transmitted by the </a:t>
            </a:r>
            <a:r>
              <a:rPr lang="en-US" dirty="0" err="1" smtClean="0"/>
              <a:t>faecal</a:t>
            </a:r>
            <a:r>
              <a:rPr lang="en-US" dirty="0" smtClean="0"/>
              <a:t>-oral route. It infects and damages the cells that line the small intestine and causes gastroenteritis ( often called “stomach flu” despite having no relation to influenza). Although rotavirus was discovered in 1973 by Ruth Bishop and her colleagues by electron micrograph images and accounts for approximately one third of public health community, particularly in developing countries. In addition rotavirus also infects animals, and is a pathogen of livestock.</a:t>
            </a:r>
          </a:p>
          <a:p>
            <a:pPr marL="0" indent="0">
              <a:buNone/>
            </a:pPr>
            <a:r>
              <a:rPr lang="en-US" dirty="0"/>
              <a:t> </a:t>
            </a:r>
            <a:r>
              <a:rPr lang="en-US" dirty="0" smtClean="0"/>
              <a:t>  Rotavirus is usually an easily managed disease of childhood, but in 2013, rotavirus caused 37% of deaths of </a:t>
            </a:r>
            <a:r>
              <a:rPr lang="en-US" dirty="0" err="1" smtClean="0"/>
              <a:t>childrenfrom</a:t>
            </a:r>
            <a:r>
              <a:rPr lang="en-US" dirty="0" smtClean="0"/>
              <a:t> diarrhea and 215,000 deaths worldwide and almost two million become severely ill. Most of these deaths occurred in developing countries. In the United States, before initiation of the rotavirus vaccination </a:t>
            </a:r>
            <a:r>
              <a:rPr lang="en-US" dirty="0" err="1" smtClean="0"/>
              <a:t>programme</a:t>
            </a:r>
            <a:r>
              <a:rPr lang="en-US" dirty="0" smtClean="0"/>
              <a:t>, rotavirus caused about 2.7 million cases of severe gastroenteritis in children, almost 60,000 </a:t>
            </a:r>
            <a:r>
              <a:rPr lang="en-US" dirty="0" err="1" smtClean="0"/>
              <a:t>hospitalisations</a:t>
            </a:r>
            <a:r>
              <a:rPr lang="en-US" dirty="0" smtClean="0"/>
              <a:t>, and around 37 deaths each year.                                </a:t>
            </a:r>
          </a:p>
          <a:p>
            <a:pPr marL="0" indent="0">
              <a:buNone/>
            </a:pPr>
            <a:endParaRPr lang="en-US" dirty="0" smtClean="0"/>
          </a:p>
        </p:txBody>
      </p:sp>
    </p:spTree>
    <p:extLst>
      <p:ext uri="{BB962C8B-B14F-4D97-AF65-F5344CB8AC3E}">
        <p14:creationId xmlns:p14="http://schemas.microsoft.com/office/powerpoint/2010/main" val="267213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EPIDEMIOLOGY CONTD</a:t>
            </a:r>
            <a:endParaRPr lang="en-US" dirty="0"/>
          </a:p>
        </p:txBody>
      </p:sp>
      <p:sp>
        <p:nvSpPr>
          <p:cNvPr id="3" name="Content Placeholder 2"/>
          <p:cNvSpPr>
            <a:spLocks noGrp="1"/>
          </p:cNvSpPr>
          <p:nvPr>
            <p:ph idx="1"/>
          </p:nvPr>
        </p:nvSpPr>
        <p:spPr/>
        <p:txBody>
          <a:bodyPr/>
          <a:lstStyle/>
          <a:p>
            <a:r>
              <a:rPr lang="en-US" dirty="0"/>
              <a:t>Rotavirus C has been associated with rare and sporadic cases of </a:t>
            </a:r>
            <a:r>
              <a:rPr lang="en-US" dirty="0" err="1"/>
              <a:t>diarrhoea</a:t>
            </a:r>
            <a:r>
              <a:rPr lang="en-US" dirty="0"/>
              <a:t> in children, and small outbreaks have occurred in families. </a:t>
            </a:r>
          </a:p>
          <a:p>
            <a:endParaRPr lang="en-US" dirty="0"/>
          </a:p>
        </p:txBody>
      </p:sp>
    </p:spTree>
    <p:extLst>
      <p:ext uri="{BB962C8B-B14F-4D97-AF65-F5344CB8AC3E}">
        <p14:creationId xmlns:p14="http://schemas.microsoft.com/office/powerpoint/2010/main" val="103219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PREVENTION</a:t>
            </a:r>
            <a:endParaRPr lang="en-US" dirty="0"/>
          </a:p>
        </p:txBody>
      </p:sp>
      <p:sp>
        <p:nvSpPr>
          <p:cNvPr id="3" name="Content Placeholder 2"/>
          <p:cNvSpPr>
            <a:spLocks noGrp="1"/>
          </p:cNvSpPr>
          <p:nvPr>
            <p:ph idx="1"/>
          </p:nvPr>
        </p:nvSpPr>
        <p:spPr>
          <a:xfrm>
            <a:off x="959422" y="1331023"/>
            <a:ext cx="8946541" cy="4195481"/>
          </a:xfrm>
        </p:spPr>
        <p:txBody>
          <a:bodyPr>
            <a:normAutofit fontScale="32500" lnSpcReduction="20000"/>
          </a:bodyPr>
          <a:lstStyle/>
          <a:p>
            <a:pPr marL="0" indent="0">
              <a:buNone/>
            </a:pPr>
            <a:r>
              <a:rPr lang="en-US" sz="4400" dirty="0"/>
              <a:t>Rotavirus is highly contagious and cannot be treated with antibiotics or other drugs. Because improved sanitation does not decrease the prevalence of </a:t>
            </a:r>
            <a:r>
              <a:rPr lang="en-US" sz="4400" dirty="0" err="1"/>
              <a:t>rotaviral</a:t>
            </a:r>
            <a:r>
              <a:rPr lang="en-US" sz="4400" dirty="0"/>
              <a:t> disease, and the rate of </a:t>
            </a:r>
            <a:r>
              <a:rPr lang="en-US" sz="4400" dirty="0" err="1"/>
              <a:t>hospitalisations</a:t>
            </a:r>
            <a:r>
              <a:rPr lang="en-US" sz="4400" dirty="0"/>
              <a:t> remains high despite the use of oral rehydrating medicines, the primary public health intervention is vaccination</a:t>
            </a:r>
            <a:r>
              <a:rPr lang="en-US" sz="4400" dirty="0" smtClean="0"/>
              <a:t>. </a:t>
            </a:r>
            <a:r>
              <a:rPr lang="en-US" sz="4400" dirty="0"/>
              <a:t>Two vaccines against Rotavirus A infection are approved for global use and are safe and effective in children</a:t>
            </a:r>
            <a:r>
              <a:rPr lang="en-US" sz="4400" dirty="0" smtClean="0"/>
              <a:t>:  </a:t>
            </a:r>
            <a:r>
              <a:rPr lang="en-US" sz="4400" dirty="0" err="1"/>
              <a:t>Rotarix</a:t>
            </a:r>
            <a:r>
              <a:rPr lang="en-US" sz="4400" dirty="0"/>
              <a:t> by </a:t>
            </a:r>
            <a:r>
              <a:rPr lang="en-US" sz="4400" dirty="0" smtClean="0"/>
              <a:t>GlaxoSmithKline and </a:t>
            </a:r>
            <a:r>
              <a:rPr lang="en-US" sz="4400" dirty="0" err="1"/>
              <a:t>RotaTeq</a:t>
            </a:r>
            <a:r>
              <a:rPr lang="en-US" sz="4400" dirty="0"/>
              <a:t> by Merck</a:t>
            </a:r>
            <a:r>
              <a:rPr lang="en-US" sz="4400" dirty="0" smtClean="0"/>
              <a:t>. </a:t>
            </a:r>
            <a:r>
              <a:rPr lang="en-US" sz="4400" dirty="0"/>
              <a:t>Both are taken orally and contain attenuated live virus</a:t>
            </a:r>
            <a:r>
              <a:rPr lang="en-US" sz="4400" dirty="0" smtClean="0"/>
              <a:t>.  </a:t>
            </a:r>
            <a:r>
              <a:rPr lang="en-US" sz="4400" dirty="0"/>
              <a:t>Three vaccines are licensed for use in national markets only: ROTAVAC®, licensed in India in 2014; Rotavin-M1™, licensed in Vietnam in 2007; and Lanzhou Lamb Rotavirus Vaccine, licensed in China in </a:t>
            </a:r>
            <a:r>
              <a:rPr lang="en-US" sz="4400" dirty="0" smtClean="0"/>
              <a:t>2000.Additional </a:t>
            </a:r>
            <a:r>
              <a:rPr lang="en-US" sz="4400" dirty="0"/>
              <a:t>rotavirus vaccines are under development</a:t>
            </a:r>
            <a:r>
              <a:rPr lang="en-US" sz="4400" dirty="0" smtClean="0"/>
              <a:t>.</a:t>
            </a:r>
            <a:endParaRPr lang="en-US" sz="4400" dirty="0"/>
          </a:p>
          <a:p>
            <a:pPr marL="0" indent="0">
              <a:buNone/>
            </a:pPr>
            <a:endParaRPr lang="en-US" sz="4400" dirty="0"/>
          </a:p>
          <a:p>
            <a:pPr marL="0" indent="0">
              <a:buNone/>
            </a:pPr>
            <a:r>
              <a:rPr lang="en-US" sz="4200" dirty="0"/>
              <a:t>In 2009, the World Health </a:t>
            </a:r>
            <a:r>
              <a:rPr lang="en-US" sz="4200" dirty="0" err="1"/>
              <a:t>Organisation</a:t>
            </a:r>
            <a:r>
              <a:rPr lang="en-US" sz="4200" dirty="0"/>
              <a:t> (WHO) recommended that rotavirus vaccine be included in all national </a:t>
            </a:r>
            <a:r>
              <a:rPr lang="en-US" sz="4200" dirty="0" err="1"/>
              <a:t>immunisation</a:t>
            </a:r>
            <a:r>
              <a:rPr lang="en-US" sz="4200" dirty="0"/>
              <a:t> </a:t>
            </a:r>
            <a:r>
              <a:rPr lang="en-US" sz="4200" dirty="0" err="1"/>
              <a:t>programmes</a:t>
            </a:r>
            <a:r>
              <a:rPr lang="en-US" sz="4200" dirty="0" smtClean="0"/>
              <a:t>.] </a:t>
            </a:r>
            <a:r>
              <a:rPr lang="en-US" sz="4200" dirty="0"/>
              <a:t>The incidence and severity of rotavirus infections has declined significantly in countries that have acted on this recommendation.[14][15][16] A 2014 review of available clinical trial data from countries routinely using rotavirus vaccines in their national </a:t>
            </a:r>
            <a:r>
              <a:rPr lang="en-US" sz="4200" dirty="0" err="1"/>
              <a:t>immunisation</a:t>
            </a:r>
            <a:r>
              <a:rPr lang="en-US" sz="4200" dirty="0"/>
              <a:t> programs found that rotavirus vaccines have reduced rotavirus </a:t>
            </a:r>
            <a:r>
              <a:rPr lang="en-US" sz="4200" dirty="0" err="1"/>
              <a:t>hospitalisations</a:t>
            </a:r>
            <a:r>
              <a:rPr lang="en-US" sz="4200" dirty="0"/>
              <a:t> by 49-92 percent and all cause </a:t>
            </a:r>
            <a:r>
              <a:rPr lang="en-US" sz="4200" dirty="0" err="1"/>
              <a:t>diarrhoea</a:t>
            </a:r>
            <a:r>
              <a:rPr lang="en-US" sz="4200" dirty="0"/>
              <a:t> </a:t>
            </a:r>
            <a:r>
              <a:rPr lang="en-US" sz="4200" dirty="0" err="1"/>
              <a:t>hospitalisations</a:t>
            </a:r>
            <a:r>
              <a:rPr lang="en-US" sz="4200" dirty="0"/>
              <a:t> by 17-55 percent</a:t>
            </a:r>
            <a:r>
              <a:rPr lang="en-US" sz="4200" dirty="0" smtClean="0"/>
              <a:t>. </a:t>
            </a:r>
            <a:r>
              <a:rPr lang="en-US" sz="4200" dirty="0"/>
              <a:t>In Mexico, which in 2006 was among the first countries in the world to introduce rotavirus vaccine, </a:t>
            </a:r>
            <a:r>
              <a:rPr lang="en-US" sz="4200" dirty="0" err="1"/>
              <a:t>diarrhoeal</a:t>
            </a:r>
            <a:r>
              <a:rPr lang="en-US" sz="4200" dirty="0"/>
              <a:t> disease death rates dropped during the 2009 rotavirus season by more than 65 percent among children age two and under</a:t>
            </a:r>
            <a:r>
              <a:rPr lang="en-US" sz="4200" dirty="0" smtClean="0"/>
              <a:t>. </a:t>
            </a:r>
            <a:r>
              <a:rPr lang="en-US" sz="4200" dirty="0"/>
              <a:t>In Nicaragua, which in 2006 became the first developing country to introduce a rotavirus vaccine, severe rotavirus infections were reduced by 40 percent and emergency room visits by a half</a:t>
            </a:r>
            <a:r>
              <a:rPr lang="en-US" sz="4200" dirty="0" smtClean="0"/>
              <a:t>.</a:t>
            </a:r>
            <a:endParaRPr lang="en-US" sz="4200" dirty="0"/>
          </a:p>
        </p:txBody>
      </p:sp>
    </p:spTree>
    <p:extLst>
      <p:ext uri="{BB962C8B-B14F-4D97-AF65-F5344CB8AC3E}">
        <p14:creationId xmlns:p14="http://schemas.microsoft.com/office/powerpoint/2010/main" val="403167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PREVENTION CONTD</a:t>
            </a:r>
            <a:endParaRPr lang="en-US" dirty="0"/>
          </a:p>
        </p:txBody>
      </p:sp>
      <p:sp>
        <p:nvSpPr>
          <p:cNvPr id="3" name="Content Placeholder 2"/>
          <p:cNvSpPr>
            <a:spLocks noGrp="1"/>
          </p:cNvSpPr>
          <p:nvPr>
            <p:ph idx="1"/>
          </p:nvPr>
        </p:nvSpPr>
        <p:spPr/>
        <p:txBody>
          <a:bodyPr>
            <a:normAutofit/>
          </a:bodyPr>
          <a:lstStyle/>
          <a:p>
            <a:pPr marL="0" lvl="0" indent="0">
              <a:buClr>
                <a:srgbClr val="ACD433"/>
              </a:buClr>
              <a:buNone/>
            </a:pPr>
            <a:r>
              <a:rPr lang="en-US" sz="1400" dirty="0">
                <a:solidFill>
                  <a:prstClr val="white"/>
                </a:solidFill>
              </a:rPr>
              <a:t>In the United States, rotavirus vaccination since 2006 has led to drops in rotavirus-related </a:t>
            </a:r>
            <a:r>
              <a:rPr lang="en-US" sz="1400" dirty="0" err="1">
                <a:solidFill>
                  <a:prstClr val="white"/>
                </a:solidFill>
              </a:rPr>
              <a:t>hospitalisations</a:t>
            </a:r>
            <a:r>
              <a:rPr lang="en-US" sz="1400" dirty="0">
                <a:solidFill>
                  <a:prstClr val="white"/>
                </a:solidFill>
              </a:rPr>
              <a:t> by as much as 86 percent. The vaccines may also have prevented illness in non-vaccinated children by limiting the number of circulating infections</a:t>
            </a:r>
            <a:r>
              <a:rPr lang="en-US" sz="1400" dirty="0" smtClean="0">
                <a:solidFill>
                  <a:prstClr val="white"/>
                </a:solidFill>
              </a:rPr>
              <a:t>. </a:t>
            </a:r>
            <a:r>
              <a:rPr lang="en-US" sz="1400" dirty="0">
                <a:solidFill>
                  <a:prstClr val="white"/>
                </a:solidFill>
              </a:rPr>
              <a:t>In developing countries in Africa and Asia, where the majority of rotavirus deaths occur, a large number of safety and efficacy trials as well as recent post-introduction impact and effectiveness studies of </a:t>
            </a:r>
            <a:r>
              <a:rPr lang="en-US" sz="1400" dirty="0" err="1">
                <a:solidFill>
                  <a:prstClr val="white"/>
                </a:solidFill>
              </a:rPr>
              <a:t>Rotarix</a:t>
            </a:r>
            <a:r>
              <a:rPr lang="en-US" sz="1400" dirty="0">
                <a:solidFill>
                  <a:prstClr val="white"/>
                </a:solidFill>
              </a:rPr>
              <a:t> and </a:t>
            </a:r>
            <a:r>
              <a:rPr lang="en-US" sz="1400" dirty="0" err="1">
                <a:solidFill>
                  <a:prstClr val="white"/>
                </a:solidFill>
              </a:rPr>
              <a:t>RotaTeq</a:t>
            </a:r>
            <a:r>
              <a:rPr lang="en-US" sz="1400" dirty="0">
                <a:solidFill>
                  <a:prstClr val="white"/>
                </a:solidFill>
              </a:rPr>
              <a:t> have found that vaccines dramatically reduced severe disease among </a:t>
            </a:r>
            <a:r>
              <a:rPr lang="en-US" sz="1400" dirty="0" smtClean="0">
                <a:solidFill>
                  <a:prstClr val="white"/>
                </a:solidFill>
              </a:rPr>
              <a:t>infants. In </a:t>
            </a:r>
            <a:r>
              <a:rPr lang="en-US" sz="1400" dirty="0">
                <a:solidFill>
                  <a:prstClr val="white"/>
                </a:solidFill>
              </a:rPr>
              <a:t>September 2013, the vaccine was offered to all children in the UK, aged between two and three months, and it is expected to halve the cases of severe infection and reduce the number of children admitted to hospital because of the infection by 70 percent</a:t>
            </a:r>
            <a:r>
              <a:rPr lang="en-US" sz="1400" dirty="0" smtClean="0">
                <a:solidFill>
                  <a:prstClr val="white"/>
                </a:solidFill>
              </a:rPr>
              <a:t>. </a:t>
            </a:r>
            <a:r>
              <a:rPr lang="en-US" sz="1400" dirty="0">
                <a:solidFill>
                  <a:prstClr val="white"/>
                </a:solidFill>
              </a:rPr>
              <a:t>In Europe, </a:t>
            </a:r>
            <a:r>
              <a:rPr lang="en-US" sz="1400" dirty="0" err="1">
                <a:solidFill>
                  <a:prstClr val="white"/>
                </a:solidFill>
              </a:rPr>
              <a:t>hospitalisation</a:t>
            </a:r>
            <a:r>
              <a:rPr lang="en-US" sz="1400" dirty="0">
                <a:solidFill>
                  <a:prstClr val="white"/>
                </a:solidFill>
              </a:rPr>
              <a:t> rates following infection by rotavirus have decreased by 65% to 84% following the introduction of the </a:t>
            </a:r>
            <a:r>
              <a:rPr lang="en-US" sz="1400" dirty="0" err="1" smtClean="0">
                <a:solidFill>
                  <a:prstClr val="white"/>
                </a:solidFill>
              </a:rPr>
              <a:t>vaccine.Rotavirus</a:t>
            </a:r>
            <a:r>
              <a:rPr lang="en-US" sz="1400" dirty="0" smtClean="0">
                <a:solidFill>
                  <a:prstClr val="white"/>
                </a:solidFill>
              </a:rPr>
              <a:t> </a:t>
            </a:r>
            <a:r>
              <a:rPr lang="en-US" sz="1400" dirty="0">
                <a:solidFill>
                  <a:prstClr val="white"/>
                </a:solidFill>
              </a:rPr>
              <a:t>vaccines are licensed in over 100 countries, and more than 80 countries have introduced routine rotavirus vaccination, almost half with the support of </a:t>
            </a:r>
            <a:r>
              <a:rPr lang="en-US" sz="1400" dirty="0" err="1">
                <a:solidFill>
                  <a:prstClr val="white"/>
                </a:solidFill>
              </a:rPr>
              <a:t>Gavi</a:t>
            </a:r>
            <a:r>
              <a:rPr lang="en-US" sz="1400" dirty="0">
                <a:solidFill>
                  <a:prstClr val="white"/>
                </a:solidFill>
              </a:rPr>
              <a:t>, the Vaccine Alliance</a:t>
            </a:r>
            <a:r>
              <a:rPr lang="en-US" sz="1400" dirty="0" smtClean="0">
                <a:solidFill>
                  <a:prstClr val="white"/>
                </a:solidFill>
              </a:rPr>
              <a:t>.  </a:t>
            </a:r>
            <a:r>
              <a:rPr lang="en-US" sz="1400" dirty="0">
                <a:solidFill>
                  <a:prstClr val="white"/>
                </a:solidFill>
              </a:rPr>
              <a:t>To make rotavirus vaccines available, accessible, and affordable in all countries—particularly low- and middle-income countries in Africa and Asia where the majority of rotavirus deaths occur PATH, the WHO, the U.S. Centers for Disease Control and Prevention, and GAVI, the Vaccine Alliance have partnered with research institutions and governments to generate and disseminate evidence, lower prices, and accelerate introduction.</a:t>
            </a:r>
          </a:p>
          <a:p>
            <a:endParaRPr lang="en-US" sz="1400" dirty="0"/>
          </a:p>
        </p:txBody>
      </p:sp>
    </p:spTree>
    <p:extLst>
      <p:ext uri="{BB962C8B-B14F-4D97-AF65-F5344CB8AC3E}">
        <p14:creationId xmlns:p14="http://schemas.microsoft.com/office/powerpoint/2010/main" val="904039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OTHER ANIMALS</a:t>
            </a:r>
            <a:endParaRPr lang="en-US" dirty="0"/>
          </a:p>
        </p:txBody>
      </p:sp>
      <p:sp>
        <p:nvSpPr>
          <p:cNvPr id="3" name="Content Placeholder 2"/>
          <p:cNvSpPr>
            <a:spLocks noGrp="1"/>
          </p:cNvSpPr>
          <p:nvPr>
            <p:ph idx="1"/>
          </p:nvPr>
        </p:nvSpPr>
        <p:spPr/>
        <p:txBody>
          <a:bodyPr/>
          <a:lstStyle/>
          <a:p>
            <a:pPr marL="0" indent="0">
              <a:buNone/>
            </a:pPr>
            <a:r>
              <a:rPr lang="en-US" dirty="0"/>
              <a:t>Rotaviruses infect the young of many species of animals and they are a major cause of </a:t>
            </a:r>
            <a:r>
              <a:rPr lang="en-US" dirty="0" err="1"/>
              <a:t>diarrhoea</a:t>
            </a:r>
            <a:r>
              <a:rPr lang="en-US" dirty="0"/>
              <a:t> in wild and reared animals worldwide</a:t>
            </a:r>
            <a:r>
              <a:rPr lang="en-US" dirty="0" smtClean="0"/>
              <a:t>. </a:t>
            </a:r>
            <a:r>
              <a:rPr lang="en-US" dirty="0"/>
              <a:t>As a pathogen of livestock, notably in young calves and piglets, rotaviruses cause economic loss to farmers because of costs of treatment associated with high morbidity and mortality </a:t>
            </a:r>
            <a:r>
              <a:rPr lang="en-US" dirty="0" err="1" smtClean="0"/>
              <a:t>rates.These</a:t>
            </a:r>
            <a:r>
              <a:rPr lang="en-US" dirty="0" smtClean="0"/>
              <a:t> </a:t>
            </a:r>
            <a:r>
              <a:rPr lang="en-US" dirty="0"/>
              <a:t>rotaviruses are a potential reservoir for genetic exchange with human rotaviruses</a:t>
            </a:r>
            <a:r>
              <a:rPr lang="en-US" dirty="0" smtClean="0"/>
              <a:t>. </a:t>
            </a:r>
            <a:r>
              <a:rPr lang="en-US" dirty="0"/>
              <a:t>There is evidence that animal rotaviruses can infect humans, either by direct transmission of the virus or by contributing one or several RNA segments to </a:t>
            </a:r>
            <a:r>
              <a:rPr lang="en-US" dirty="0" err="1"/>
              <a:t>reassortants</a:t>
            </a:r>
            <a:r>
              <a:rPr lang="en-US" dirty="0"/>
              <a:t> with human strains</a:t>
            </a:r>
          </a:p>
        </p:txBody>
      </p:sp>
    </p:spTree>
    <p:extLst>
      <p:ext uri="{BB962C8B-B14F-4D97-AF65-F5344CB8AC3E}">
        <p14:creationId xmlns:p14="http://schemas.microsoft.com/office/powerpoint/2010/main" val="3860386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HISTORY</a:t>
            </a:r>
            <a:endParaRPr lang="en-US" dirty="0"/>
          </a:p>
        </p:txBody>
      </p:sp>
      <p:sp>
        <p:nvSpPr>
          <p:cNvPr id="3" name="Content Placeholder 2"/>
          <p:cNvSpPr>
            <a:spLocks noGrp="1"/>
          </p:cNvSpPr>
          <p:nvPr>
            <p:ph idx="1"/>
          </p:nvPr>
        </p:nvSpPr>
        <p:spPr>
          <a:xfrm>
            <a:off x="1007059" y="1451339"/>
            <a:ext cx="8946541" cy="4195481"/>
          </a:xfrm>
        </p:spPr>
        <p:txBody>
          <a:bodyPr>
            <a:normAutofit fontScale="77500" lnSpcReduction="20000"/>
          </a:bodyPr>
          <a:lstStyle/>
          <a:p>
            <a:pPr marL="0" indent="0">
              <a:buNone/>
            </a:pPr>
            <a:r>
              <a:rPr lang="en-US" dirty="0"/>
              <a:t>In 1943, Jacob Light and Horace </a:t>
            </a:r>
            <a:r>
              <a:rPr lang="en-US" dirty="0" err="1"/>
              <a:t>Hodes</a:t>
            </a:r>
            <a:r>
              <a:rPr lang="en-US" dirty="0"/>
              <a:t> proved that a filterable agent in the </a:t>
            </a:r>
            <a:r>
              <a:rPr lang="en-US" dirty="0" err="1"/>
              <a:t>faeces</a:t>
            </a:r>
            <a:r>
              <a:rPr lang="en-US" dirty="0"/>
              <a:t> of children with infectious </a:t>
            </a:r>
            <a:r>
              <a:rPr lang="en-US" dirty="0" err="1"/>
              <a:t>diarrhoea</a:t>
            </a:r>
            <a:r>
              <a:rPr lang="en-US" dirty="0"/>
              <a:t> also caused scours (livestock </a:t>
            </a:r>
            <a:r>
              <a:rPr lang="en-US" dirty="0" err="1"/>
              <a:t>diarrhoea</a:t>
            </a:r>
            <a:r>
              <a:rPr lang="en-US" dirty="0"/>
              <a:t>) in cattle.[118] Three decades later, preserved samples of the agent were shown to be rotavirus.[119] In the intervening years, a virus in mice[120] was shown to be related to the virus causing scours.[121] In 1973, Ruth Bishop and colleagues described related viruses found in children with gastroenteritis</a:t>
            </a:r>
            <a:r>
              <a:rPr lang="en-US" dirty="0" smtClean="0"/>
              <a:t>.</a:t>
            </a:r>
            <a:endParaRPr lang="en-US" dirty="0"/>
          </a:p>
          <a:p>
            <a:pPr marL="0" indent="0">
              <a:buNone/>
            </a:pPr>
            <a:endParaRPr lang="en-US" dirty="0"/>
          </a:p>
          <a:p>
            <a:pPr marL="0" indent="0">
              <a:buNone/>
            </a:pPr>
            <a:r>
              <a:rPr lang="en-US" dirty="0"/>
              <a:t>In 1974, Thomas Henry </a:t>
            </a:r>
            <a:r>
              <a:rPr lang="en-US" dirty="0" err="1"/>
              <a:t>Flewett</a:t>
            </a:r>
            <a:r>
              <a:rPr lang="en-US" dirty="0"/>
              <a:t> suggested the name rotavirus after observing that, when viewed through an electron microscope, a rotavirus particle looks like a wheel (</a:t>
            </a:r>
            <a:r>
              <a:rPr lang="en-US" dirty="0" err="1"/>
              <a:t>rota</a:t>
            </a:r>
            <a:r>
              <a:rPr lang="en-US" dirty="0"/>
              <a:t> in Latin);[122][123] the name was officially </a:t>
            </a:r>
            <a:r>
              <a:rPr lang="en-US" dirty="0" err="1"/>
              <a:t>recognised</a:t>
            </a:r>
            <a:r>
              <a:rPr lang="en-US" dirty="0"/>
              <a:t> by the International Committee on Taxonomy of Viruses four years later.[124] In 1976, related viruses were described in several other species of animals.[121] These viruses, all causing acute gastroenteritis, were </a:t>
            </a:r>
            <a:r>
              <a:rPr lang="en-US" dirty="0" err="1"/>
              <a:t>recognised</a:t>
            </a:r>
            <a:r>
              <a:rPr lang="en-US" dirty="0"/>
              <a:t> as a collective pathogen affecting humans and animals worldwide.[122] Rotavirus serotypes were first described in 1980,[125] and in the following year, rotavirus from humans was first grown in cell cultures derived from monkey kidneys, by adding trypsin (an enzyme found in the duodenum of mammals and now known to be essential for rotavirus to replicate) to the culture medium.[126] The ability to grow rotavirus in culture accelerated the pace of research, and by the mid-1980s the first candidate vaccines were being evaluated.[127]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60974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HISTORY CONTD</a:t>
            </a:r>
            <a:endParaRPr lang="en-US" dirty="0"/>
          </a:p>
        </p:txBody>
      </p:sp>
      <p:sp>
        <p:nvSpPr>
          <p:cNvPr id="3" name="Content Placeholder 2"/>
          <p:cNvSpPr>
            <a:spLocks noGrp="1"/>
          </p:cNvSpPr>
          <p:nvPr>
            <p:ph idx="1"/>
          </p:nvPr>
        </p:nvSpPr>
        <p:spPr/>
        <p:txBody>
          <a:bodyPr>
            <a:normAutofit fontScale="92500"/>
          </a:bodyPr>
          <a:lstStyle/>
          <a:p>
            <a:r>
              <a:rPr lang="en-US" dirty="0"/>
              <a:t>In 1998, a rotavirus vaccine was licensed for use in the United States. Clinical trials in the United States, Finland, and Venezuela had found it to be 80 to 100% effective at preventing severe </a:t>
            </a:r>
            <a:r>
              <a:rPr lang="en-US" dirty="0" err="1"/>
              <a:t>diarrhoea</a:t>
            </a:r>
            <a:r>
              <a:rPr lang="en-US" dirty="0"/>
              <a:t> caused by rotavirus A, and researchers had detected no statistically significant serious adverse effects.[128][129] The manufacturer, however, withdrew it from the market in 1999, after it was discovered that the vaccine may have contributed to an increased risk for intussusception, a type of bowel obstruction, in one of every 12,000 vaccinated infants.[130] The experience provoked intense debate about the relative risks and benefits of a rotavirus vaccine.[131] In 2006, two new vaccines against rotavirus A infection were shown to be safe and effective in children,[132] and in June 2009 the World Health Organization recommended that rotavirus vaccination be included in all national </a:t>
            </a:r>
            <a:r>
              <a:rPr lang="en-US" dirty="0" err="1"/>
              <a:t>immunisation</a:t>
            </a:r>
            <a:r>
              <a:rPr lang="en-US" dirty="0"/>
              <a:t> </a:t>
            </a:r>
            <a:r>
              <a:rPr lang="en-US" dirty="0" err="1"/>
              <a:t>programmes</a:t>
            </a:r>
            <a:r>
              <a:rPr lang="en-US" dirty="0"/>
              <a:t> to provide protection against this virus.[133]</a:t>
            </a:r>
          </a:p>
          <a:p>
            <a:endParaRPr lang="en-US" dirty="0"/>
          </a:p>
        </p:txBody>
      </p:sp>
    </p:spTree>
    <p:extLst>
      <p:ext uri="{BB962C8B-B14F-4D97-AF65-F5344CB8AC3E}">
        <p14:creationId xmlns:p14="http://schemas.microsoft.com/office/powerpoint/2010/main" val="1643102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One of </a:t>
            </a:r>
            <a:r>
              <a:rPr lang="en-US" dirty="0" err="1" smtClean="0"/>
              <a:t>Flewetts</a:t>
            </a:r>
            <a:r>
              <a:rPr lang="en-US" dirty="0" smtClean="0"/>
              <a:t> </a:t>
            </a:r>
            <a:r>
              <a:rPr lang="en-US" dirty="0" smtClean="0"/>
              <a:t>original electron micrographs.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1844" y="2128117"/>
            <a:ext cx="2844146" cy="3281707"/>
          </a:xfrm>
        </p:spPr>
      </p:pic>
    </p:spTree>
    <p:extLst>
      <p:ext uri="{BB962C8B-B14F-4D97-AF65-F5344CB8AC3E}">
        <p14:creationId xmlns:p14="http://schemas.microsoft.com/office/powerpoint/2010/main" val="389922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r>
              <a:rPr lang="en-US" dirty="0" err="1"/>
              <a:t>Dennehy</a:t>
            </a:r>
            <a:r>
              <a:rPr lang="en-US" dirty="0"/>
              <a:t> PH (2015). "Rotavirus Infection: A Disease of the Past?". Infectious Disease Clinics of North America. 29 (4): 617–35. PMID 26337738. doi:10.1016/j.idc.2015.07.002.</a:t>
            </a:r>
          </a:p>
          <a:p>
            <a:r>
              <a:rPr lang="en-US" dirty="0"/>
              <a:t>Bernstein DI (March 2009). "Rotavirus overview". The Pediatric Infectious Disease Journal. 28 (3 </a:t>
            </a:r>
            <a:r>
              <a:rPr lang="en-US" dirty="0" err="1"/>
              <a:t>Suppl</a:t>
            </a:r>
            <a:r>
              <a:rPr lang="en-US" dirty="0"/>
              <a:t>): S50–3. PMID 19252423. doi:10.1097/INF.0b013e3181967bee.</a:t>
            </a:r>
          </a:p>
          <a:p>
            <a:r>
              <a:rPr lang="en-US" dirty="0" err="1"/>
              <a:t>Grimwood</a:t>
            </a:r>
            <a:r>
              <a:rPr lang="en-US" dirty="0"/>
              <a:t> K, Lambert SB (February 2009). "Rotavirus vaccines: opportunities and challenges". Human Vaccines. 5 (2): 57–69. PMID 18838873. doi:10.4161/hv.5.2.6924.</a:t>
            </a:r>
          </a:p>
          <a:p>
            <a:r>
              <a:rPr lang="en-US" dirty="0"/>
              <a:t>Bishop R (October 2009). "Discovery of rotavirus: Implications for child health". Journal of Gastroenterology and </a:t>
            </a:r>
            <a:r>
              <a:rPr lang="en-US" dirty="0" err="1"/>
              <a:t>Hepatology</a:t>
            </a:r>
            <a:r>
              <a:rPr lang="en-US" dirty="0"/>
              <a:t>. 24 (</a:t>
            </a:r>
            <a:r>
              <a:rPr lang="en-US" dirty="0" err="1"/>
              <a:t>Suppl</a:t>
            </a:r>
            <a:r>
              <a:rPr lang="en-US" dirty="0"/>
              <a:t> 3): S81–5. PMID 19799704. doi:10.1111/j.1440-1746.2009.06076.x.</a:t>
            </a:r>
          </a:p>
          <a:p>
            <a:r>
              <a:rPr lang="en-US" dirty="0"/>
              <a:t>World Health Organization (2015). "Global Rotavirus Sentinel Hospital Surveillance Network"</a:t>
            </a:r>
          </a:p>
        </p:txBody>
      </p:sp>
    </p:spTree>
    <p:extLst>
      <p:ext uri="{BB962C8B-B14F-4D97-AF65-F5344CB8AC3E}">
        <p14:creationId xmlns:p14="http://schemas.microsoft.com/office/powerpoint/2010/main" val="1688893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 FOR YOUR CO-OPERATION…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7743" y="2297154"/>
            <a:ext cx="2564731" cy="269355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9942" y="2297154"/>
            <a:ext cx="2705578" cy="2693553"/>
          </a:xfrm>
          <a:prstGeom prst="rect">
            <a:avLst/>
          </a:prstGeom>
        </p:spPr>
      </p:pic>
    </p:spTree>
    <p:extLst>
      <p:ext uri="{BB962C8B-B14F-4D97-AF65-F5344CB8AC3E}">
        <p14:creationId xmlns:p14="http://schemas.microsoft.com/office/powerpoint/2010/main" val="230755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VIRUS CLASSIFICATION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GROUP: Group III (</a:t>
            </a:r>
            <a:r>
              <a:rPr lang="en-US" dirty="0" err="1" smtClean="0"/>
              <a:t>dsRNA</a:t>
            </a:r>
            <a:r>
              <a:rPr lang="en-US" dirty="0" smtClean="0"/>
              <a:t>)</a:t>
            </a:r>
          </a:p>
          <a:p>
            <a:r>
              <a:rPr lang="en-US" dirty="0" smtClean="0"/>
              <a:t>ORDER: unassigned</a:t>
            </a:r>
          </a:p>
          <a:p>
            <a:r>
              <a:rPr lang="en-US" dirty="0" smtClean="0"/>
              <a:t>FAMILY:</a:t>
            </a:r>
            <a:r>
              <a:rPr lang="en-US" i="1" dirty="0" smtClean="0"/>
              <a:t> </a:t>
            </a:r>
            <a:r>
              <a:rPr lang="en-US" i="1" dirty="0" err="1" smtClean="0"/>
              <a:t>Reoviridae</a:t>
            </a:r>
            <a:endParaRPr lang="en-US" dirty="0" smtClean="0"/>
          </a:p>
          <a:p>
            <a:r>
              <a:rPr lang="en-US" dirty="0" smtClean="0"/>
              <a:t>SUBFAMILY: </a:t>
            </a:r>
            <a:r>
              <a:rPr lang="en-US" i="1" dirty="0" err="1" smtClean="0"/>
              <a:t>Sedoreovirinae</a:t>
            </a:r>
            <a:endParaRPr lang="en-US" dirty="0" smtClean="0"/>
          </a:p>
          <a:p>
            <a:r>
              <a:rPr lang="en-US" dirty="0" smtClean="0"/>
              <a:t>GENUS: </a:t>
            </a:r>
            <a:r>
              <a:rPr lang="en-US" b="1" i="1" dirty="0" smtClean="0"/>
              <a:t>ROTAVIRUS</a:t>
            </a:r>
          </a:p>
          <a:p>
            <a:pPr marL="0" indent="0">
              <a:buNone/>
            </a:pPr>
            <a:r>
              <a:rPr lang="en-US" b="1" i="1" dirty="0"/>
              <a:t> </a:t>
            </a:r>
            <a:r>
              <a:rPr lang="en-US" b="1" i="1" dirty="0" smtClean="0"/>
              <a:t>                          </a:t>
            </a:r>
            <a:r>
              <a:rPr lang="en-US" dirty="0" smtClean="0"/>
              <a:t>TYPE SPECIES</a:t>
            </a:r>
          </a:p>
          <a:p>
            <a:pPr marL="0" indent="0">
              <a:buNone/>
            </a:pPr>
            <a:r>
              <a:rPr lang="en-US" dirty="0"/>
              <a:t> </a:t>
            </a:r>
            <a:r>
              <a:rPr lang="en-US" dirty="0" smtClean="0"/>
              <a:t>                      </a:t>
            </a:r>
            <a:r>
              <a:rPr lang="en-US" i="1" dirty="0" smtClean="0"/>
              <a:t>Rotavirus A</a:t>
            </a:r>
          </a:p>
          <a:p>
            <a:pPr marL="0" indent="0">
              <a:buNone/>
            </a:pPr>
            <a:r>
              <a:rPr lang="en-US" i="1" dirty="0"/>
              <a:t> </a:t>
            </a:r>
            <a:r>
              <a:rPr lang="en-US" i="1" dirty="0" smtClean="0"/>
              <a:t>                           </a:t>
            </a:r>
            <a:r>
              <a:rPr lang="en-US" b="1" dirty="0" smtClean="0"/>
              <a:t>SPECIES</a:t>
            </a:r>
          </a:p>
          <a:p>
            <a:pPr marL="0" indent="0">
              <a:buNone/>
            </a:pPr>
            <a:r>
              <a:rPr lang="en-US" i="1" dirty="0" smtClean="0"/>
              <a:t>Rotavirus A </a:t>
            </a:r>
          </a:p>
          <a:p>
            <a:pPr marL="0" indent="0">
              <a:buNone/>
            </a:pPr>
            <a:r>
              <a:rPr lang="en-US" i="1" dirty="0" smtClean="0"/>
              <a:t>Rotavirus B</a:t>
            </a:r>
          </a:p>
          <a:p>
            <a:pPr marL="0" indent="0">
              <a:buNone/>
            </a:pPr>
            <a:r>
              <a:rPr lang="en-US" i="1" dirty="0" smtClean="0"/>
              <a:t>Rotavirus C</a:t>
            </a:r>
          </a:p>
          <a:p>
            <a:pPr marL="0" indent="0">
              <a:buNone/>
            </a:pPr>
            <a:r>
              <a:rPr lang="en-US" i="1" dirty="0" smtClean="0"/>
              <a:t>Rotavirus D</a:t>
            </a:r>
          </a:p>
          <a:p>
            <a:pPr marL="0" indent="0">
              <a:buNone/>
            </a:pPr>
            <a:r>
              <a:rPr lang="en-US" i="1" dirty="0" smtClean="0"/>
              <a:t>Rotavirus E</a:t>
            </a:r>
          </a:p>
          <a:p>
            <a:pPr marL="0" indent="0">
              <a:buNone/>
            </a:pPr>
            <a:r>
              <a:rPr lang="en-US" i="1" dirty="0" smtClean="0"/>
              <a:t>Rotavirus F</a:t>
            </a:r>
          </a:p>
          <a:p>
            <a:pPr marL="0" indent="0">
              <a:buNone/>
            </a:pPr>
            <a:r>
              <a:rPr lang="en-US" i="1" dirty="0" smtClean="0"/>
              <a:t>Rotavirus G</a:t>
            </a:r>
          </a:p>
          <a:p>
            <a:pPr marL="0" indent="0">
              <a:buNone/>
            </a:pPr>
            <a:r>
              <a:rPr lang="en-US" i="1" dirty="0" smtClean="0"/>
              <a:t>Rotavirus H</a:t>
            </a:r>
          </a:p>
        </p:txBody>
      </p:sp>
    </p:spTree>
    <p:extLst>
      <p:ext uri="{BB962C8B-B14F-4D97-AF65-F5344CB8AC3E}">
        <p14:creationId xmlns:p14="http://schemas.microsoft.com/office/powerpoint/2010/main" val="313510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TABLE OF CONTENT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SIGNS AND SYMPTOMS</a:t>
            </a:r>
          </a:p>
          <a:p>
            <a:r>
              <a:rPr lang="en-US" dirty="0" smtClean="0"/>
              <a:t>VIROLOGY</a:t>
            </a:r>
          </a:p>
          <a:p>
            <a:pPr marL="0" indent="0">
              <a:buNone/>
            </a:pPr>
            <a:r>
              <a:rPr lang="en-US" dirty="0"/>
              <a:t> </a:t>
            </a:r>
            <a:r>
              <a:rPr lang="en-US" dirty="0" smtClean="0"/>
              <a:t> * Structure</a:t>
            </a:r>
          </a:p>
          <a:p>
            <a:pPr marL="0" indent="0">
              <a:buNone/>
            </a:pPr>
            <a:r>
              <a:rPr lang="en-US" dirty="0"/>
              <a:t> </a:t>
            </a:r>
            <a:r>
              <a:rPr lang="en-US" dirty="0" smtClean="0"/>
              <a:t> * Proteins</a:t>
            </a:r>
          </a:p>
          <a:p>
            <a:pPr marL="0" indent="0">
              <a:buNone/>
            </a:pPr>
            <a:r>
              <a:rPr lang="en-US" dirty="0"/>
              <a:t> </a:t>
            </a:r>
            <a:r>
              <a:rPr lang="en-US" dirty="0" smtClean="0"/>
              <a:t> * Replication</a:t>
            </a:r>
          </a:p>
          <a:p>
            <a:pPr marL="0" indent="0">
              <a:buNone/>
            </a:pPr>
            <a:r>
              <a:rPr lang="en-US" dirty="0"/>
              <a:t> </a:t>
            </a:r>
            <a:r>
              <a:rPr lang="en-US" dirty="0" smtClean="0"/>
              <a:t> * Transmission</a:t>
            </a:r>
          </a:p>
          <a:p>
            <a:r>
              <a:rPr lang="en-US" dirty="0" smtClean="0"/>
              <a:t>DISEASE MECHANISMS</a:t>
            </a:r>
          </a:p>
          <a:p>
            <a:r>
              <a:rPr lang="en-US" dirty="0" smtClean="0"/>
              <a:t>DIAGNOSIS AND DETECTION </a:t>
            </a:r>
          </a:p>
          <a:p>
            <a:r>
              <a:rPr lang="en-US" dirty="0" smtClean="0"/>
              <a:t>TREATMENT AND PROGNOSIS</a:t>
            </a:r>
          </a:p>
          <a:p>
            <a:r>
              <a:rPr lang="en-US" dirty="0" smtClean="0"/>
              <a:t>EPIDEMIOLOGY</a:t>
            </a:r>
          </a:p>
          <a:p>
            <a:r>
              <a:rPr lang="en-US" dirty="0" smtClean="0"/>
              <a:t>PREVENTION</a:t>
            </a:r>
          </a:p>
          <a:p>
            <a:r>
              <a:rPr lang="en-US" dirty="0" smtClean="0"/>
              <a:t>OTHER ANIMALS</a:t>
            </a:r>
          </a:p>
          <a:p>
            <a:r>
              <a:rPr lang="en-US" dirty="0" smtClean="0"/>
              <a:t>HISTORY</a:t>
            </a:r>
          </a:p>
          <a:p>
            <a:r>
              <a:rPr lang="en-US" dirty="0" smtClean="0"/>
              <a:t>REFERENCES</a:t>
            </a:r>
            <a:endParaRPr lang="en-US" dirty="0"/>
          </a:p>
        </p:txBody>
      </p:sp>
    </p:spTree>
    <p:extLst>
      <p:ext uri="{BB962C8B-B14F-4D97-AF65-F5344CB8AC3E}">
        <p14:creationId xmlns:p14="http://schemas.microsoft.com/office/powerpoint/2010/main" val="290584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SIGNS AND SYMPTOMS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smtClean="0"/>
              <a:t>Rotaviral</a:t>
            </a:r>
            <a:r>
              <a:rPr lang="en-US" dirty="0" smtClean="0"/>
              <a:t> enteritis is a mild to severe disease characterized by nausea, vomiting, watery diarrhea and low-grade fever. Once a child is infected by the virus, there is an incubation period of about two days before symptoms appear. The period of illness is acute. Symptoms often start with vomiting followed by four to eight days of profuse diarrhea. Dehydration is more common in rotavirus infection than in most of  those caused by bacterial pathogens, and is the most common cause of death related to rotavirus infection.</a:t>
            </a:r>
          </a:p>
          <a:p>
            <a:pPr marL="0" indent="0">
              <a:buNone/>
            </a:pPr>
            <a:r>
              <a:rPr lang="en-US" dirty="0" smtClean="0"/>
              <a:t>Rotavirus A infections can occur throughout life: the first usually produces symptoms, but subsequent infections are typically mild or asymptomatic as the immune system provides some protection. Consequently symptomatic infection rates are highest in children under two years of age and decrease progressively towards 45 years of age. Infection in newborn children, although common, is often associated with mild or asymptomatic disease, the most severe symptoms tend to occur in children six months to two years of age, the elderly, and those with immunodeficiency. Due to immunity acquired in childhood, most adults are not susceptible to rotavirus, gastroenteritis in adults usually has a cause other than rotavirus, but asymptomatic infection in adults may maintain the transmission of infection in the community.  </a:t>
            </a:r>
            <a:endParaRPr lang="en-US" dirty="0"/>
          </a:p>
        </p:txBody>
      </p:sp>
    </p:spTree>
    <p:extLst>
      <p:ext uri="{BB962C8B-B14F-4D97-AF65-F5344CB8AC3E}">
        <p14:creationId xmlns:p14="http://schemas.microsoft.com/office/powerpoint/2010/main" val="152564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VIROLOGY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There are eight species of rotavirus referred to as A,B,C,D,E,F,G and H. Humans are primarily infected by species A,B and C, most commonly by species A. A-E species cause disease in other animals, species E and H in pigs, and D,F and G in birds. With rotavirus A there are different strains, called serotypes. As with influenza virus, a dual classification system is based on two proteins on the surface of the virus. The glycoprotein VP7 defines the G serotypes and the protease-sensitive VP4 defines P serotypes. Because the two genes that determine G-type and P-types can be passed on separately to progeny viruses, different combinations are found.</a:t>
            </a:r>
          </a:p>
          <a:p>
            <a:pPr marL="0" indent="0">
              <a:buNone/>
            </a:pPr>
            <a:r>
              <a:rPr lang="en-US" dirty="0"/>
              <a:t> </a:t>
            </a:r>
            <a:r>
              <a:rPr lang="en-US" dirty="0" smtClean="0"/>
              <a:t>                                          </a:t>
            </a:r>
            <a:r>
              <a:rPr lang="en-US" b="1" dirty="0" smtClean="0"/>
              <a:t>STRUCTURE</a:t>
            </a:r>
            <a:endParaRPr lang="en-US" dirty="0"/>
          </a:p>
          <a:p>
            <a:pPr marL="0" indent="0">
              <a:buNone/>
            </a:pPr>
            <a:r>
              <a:rPr lang="en-US" dirty="0" smtClean="0"/>
              <a:t>The genome of rotavirus consists of 11unique double helix molecules of RNA which are 18,555 nucleotides in total. Each helix, or segment, is a gene, numbered 1 to 11 by decreasing size. Each gene codes for one protein except genes 9 which codes for two. The RNA is surrounded by a three-layered icosahedral protein capsid. Viral particles are up to 76.5 nm in diameter and are not enveloped. </a:t>
            </a:r>
          </a:p>
          <a:p>
            <a:pPr marL="0" indent="0">
              <a:buNone/>
            </a:pPr>
            <a:r>
              <a:rPr lang="en-US" dirty="0"/>
              <a:t> </a:t>
            </a:r>
            <a:r>
              <a:rPr lang="en-US" dirty="0" smtClean="0"/>
              <a:t>                                             </a:t>
            </a:r>
            <a:r>
              <a:rPr lang="en-US" b="1" dirty="0" smtClean="0"/>
              <a:t>PROTEINS</a:t>
            </a:r>
            <a:r>
              <a:rPr lang="en-US" dirty="0" smtClean="0"/>
              <a:t> </a:t>
            </a:r>
          </a:p>
          <a:p>
            <a:pPr marL="0" indent="0">
              <a:buNone/>
            </a:pPr>
            <a:r>
              <a:rPr lang="en-US" dirty="0" smtClean="0"/>
              <a:t>There are six viral proteins (VPs) that form the virus particle (</a:t>
            </a:r>
            <a:r>
              <a:rPr lang="en-US" dirty="0" err="1" smtClean="0"/>
              <a:t>virion</a:t>
            </a:r>
            <a:r>
              <a:rPr lang="en-US" dirty="0" smtClean="0"/>
              <a:t>). These </a:t>
            </a:r>
            <a:r>
              <a:rPr lang="en-US" i="1" dirty="0" smtClean="0"/>
              <a:t>structural </a:t>
            </a:r>
            <a:r>
              <a:rPr lang="en-US" dirty="0" smtClean="0"/>
              <a:t>proteins are called VP1, VP2, VP3, VP4, VP6 and VP7. In addition to the VPs there are six nonstructural proteins (NSPs), that are only produced in cells infected by rotavirus. These are called NSP1, NSP2, NSP3, NSP4, NSP5 and NSP6. At least six of the twelve proteins encoded by the rotavirus genome bind RNA. The role of these proteins play in rotavirus replication is not entirely understood, their functions are thought to be related to RNA synthesis and packaging in the </a:t>
            </a:r>
            <a:r>
              <a:rPr lang="en-US" dirty="0" err="1" smtClean="0"/>
              <a:t>virion</a:t>
            </a:r>
            <a:r>
              <a:rPr lang="en-US" dirty="0" smtClean="0"/>
              <a:t>, mRNA translation and regulation of gene     expression.</a:t>
            </a:r>
          </a:p>
          <a:p>
            <a:pPr marL="0" indent="0">
              <a:buNone/>
            </a:pPr>
            <a:endParaRPr lang="en-US" dirty="0"/>
          </a:p>
        </p:txBody>
      </p:sp>
    </p:spTree>
    <p:extLst>
      <p:ext uri="{BB962C8B-B14F-4D97-AF65-F5344CB8AC3E}">
        <p14:creationId xmlns:p14="http://schemas.microsoft.com/office/powerpoint/2010/main" val="198506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a simplified diagram of the location of rotavirus structural proteins.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3212" y="2597989"/>
            <a:ext cx="3114195" cy="2731999"/>
          </a:xfrm>
        </p:spPr>
      </p:pic>
    </p:spTree>
    <p:extLst>
      <p:ext uri="{BB962C8B-B14F-4D97-AF65-F5344CB8AC3E}">
        <p14:creationId xmlns:p14="http://schemas.microsoft.com/office/powerpoint/2010/main" val="150080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STRUCTURAL PROTEINS</a:t>
            </a:r>
            <a:endParaRPr lang="en-US" b="1" dirty="0"/>
          </a:p>
        </p:txBody>
      </p:sp>
      <p:sp>
        <p:nvSpPr>
          <p:cNvPr id="3" name="Content Placeholder 2"/>
          <p:cNvSpPr>
            <a:spLocks noGrp="1"/>
          </p:cNvSpPr>
          <p:nvPr>
            <p:ph idx="1"/>
          </p:nvPr>
        </p:nvSpPr>
        <p:spPr>
          <a:xfrm>
            <a:off x="1104293" y="1853248"/>
            <a:ext cx="8946541" cy="4195481"/>
          </a:xfrm>
        </p:spPr>
        <p:txBody>
          <a:bodyPr>
            <a:normAutofit fontScale="40000" lnSpcReduction="20000"/>
          </a:bodyPr>
          <a:lstStyle/>
          <a:p>
            <a:pPr marL="0" indent="0">
              <a:buNone/>
            </a:pPr>
            <a:r>
              <a:rPr lang="en-US" sz="3400" dirty="0" smtClean="0"/>
              <a:t>VP1 is located in the in the core of the virus particle and is an RNA polymerase enzyme. In an infected cell this enzyme produces mRNA transcripts for the synthesis of viral proteins and produces copies of the rotavirus genome RNA segments for newly produced virus particles.</a:t>
            </a:r>
          </a:p>
          <a:p>
            <a:pPr marL="0" indent="0">
              <a:buNone/>
            </a:pPr>
            <a:r>
              <a:rPr lang="en-US" sz="3400" dirty="0"/>
              <a:t> </a:t>
            </a:r>
            <a:r>
              <a:rPr lang="en-US" sz="3400" dirty="0" smtClean="0"/>
              <a:t> VP2 forms the core layer of the </a:t>
            </a:r>
            <a:r>
              <a:rPr lang="en-US" sz="3400" dirty="0" err="1" smtClean="0"/>
              <a:t>virion</a:t>
            </a:r>
            <a:r>
              <a:rPr lang="en-US" sz="3400" dirty="0" smtClean="0"/>
              <a:t> and binds the RNA genome.</a:t>
            </a:r>
          </a:p>
          <a:p>
            <a:pPr marL="0" indent="0">
              <a:buNone/>
            </a:pPr>
            <a:r>
              <a:rPr lang="en-US" sz="3400" dirty="0"/>
              <a:t> </a:t>
            </a:r>
            <a:r>
              <a:rPr lang="en-US" sz="3400" dirty="0" smtClean="0"/>
              <a:t> VP3 is part of the inner core of the </a:t>
            </a:r>
            <a:r>
              <a:rPr lang="en-US" sz="3400" dirty="0" err="1" smtClean="0"/>
              <a:t>virion</a:t>
            </a:r>
            <a:r>
              <a:rPr lang="en-US" sz="3400" dirty="0" smtClean="0"/>
              <a:t> and is an enzyme called </a:t>
            </a:r>
            <a:r>
              <a:rPr lang="en-US" sz="3400" u="sng" dirty="0" err="1" smtClean="0"/>
              <a:t>guanylyl</a:t>
            </a:r>
            <a:r>
              <a:rPr lang="en-US" sz="3400" u="sng" dirty="0" smtClean="0"/>
              <a:t> </a:t>
            </a:r>
            <a:r>
              <a:rPr lang="en-US" sz="3400" u="sng" dirty="0" err="1" smtClean="0"/>
              <a:t>transferase</a:t>
            </a:r>
            <a:r>
              <a:rPr lang="en-US" sz="3400" u="sng" dirty="0" smtClean="0"/>
              <a:t>. </a:t>
            </a:r>
            <a:r>
              <a:rPr lang="en-US" sz="3400" dirty="0" smtClean="0"/>
              <a:t>This is a capping enzyme that </a:t>
            </a:r>
            <a:r>
              <a:rPr lang="en-US" sz="3400" dirty="0" err="1" smtClean="0"/>
              <a:t>catalyses</a:t>
            </a:r>
            <a:r>
              <a:rPr lang="en-US" sz="3400" dirty="0" smtClean="0"/>
              <a:t> the formation of the 5’cap in the post-transcriptional modification of mRNA. The cap stabilizes viral mRNA by protecting it from nucleic acid degrading enzymes called nucleases.</a:t>
            </a:r>
          </a:p>
          <a:p>
            <a:pPr marL="0" indent="0">
              <a:buNone/>
            </a:pPr>
            <a:r>
              <a:rPr lang="en-US" sz="3400" dirty="0"/>
              <a:t> </a:t>
            </a:r>
            <a:r>
              <a:rPr lang="en-US" sz="3400" dirty="0" smtClean="0"/>
              <a:t> VP4 is on the surface of a </a:t>
            </a:r>
            <a:r>
              <a:rPr lang="en-US" sz="3400" dirty="0" err="1" smtClean="0"/>
              <a:t>virion</a:t>
            </a:r>
            <a:r>
              <a:rPr lang="en-US" sz="3400" dirty="0" smtClean="0"/>
              <a:t> that protrudes as a spike. It binds to molecules on the surface of cells called receptors and drives the entry of the virus into the cell. VP4 has been modified by the protease enzyme called </a:t>
            </a:r>
            <a:r>
              <a:rPr lang="en-US" sz="3400" u="sng" dirty="0" smtClean="0"/>
              <a:t>trypsin, </a:t>
            </a:r>
            <a:r>
              <a:rPr lang="en-US" sz="3400" dirty="0" smtClean="0"/>
              <a:t>which is found in the gut, into VP5* and VP8* before the virus is infectious. VP4 determines how virulent the virus is and determines the P-type of the virus.</a:t>
            </a:r>
          </a:p>
          <a:p>
            <a:pPr marL="0" indent="0">
              <a:buNone/>
            </a:pPr>
            <a:r>
              <a:rPr lang="en-US" sz="3400" dirty="0"/>
              <a:t> </a:t>
            </a:r>
            <a:r>
              <a:rPr lang="en-US" sz="3400" dirty="0" smtClean="0"/>
              <a:t> VP6 forms the bulk of the capsid, It is highly antigenic and can be used to identify rotavirus species. This protein is used in laboratory tests for rotavirus A infections.</a:t>
            </a:r>
          </a:p>
          <a:p>
            <a:pPr marL="0" indent="0">
              <a:buNone/>
            </a:pPr>
            <a:r>
              <a:rPr lang="en-US" sz="3400" dirty="0"/>
              <a:t> </a:t>
            </a:r>
            <a:r>
              <a:rPr lang="en-US" sz="3400" dirty="0" smtClean="0"/>
              <a:t> VP7 is a glycoprotein that forms the outer surface of the </a:t>
            </a:r>
            <a:r>
              <a:rPr lang="en-US" sz="3400" dirty="0" err="1" smtClean="0"/>
              <a:t>virion</a:t>
            </a:r>
            <a:r>
              <a:rPr lang="en-US" sz="3400" dirty="0" smtClean="0"/>
              <a:t>, Apart from its structural functions, it determines the G –type of the strain and, along with VP4, is involved in immunity to infection.</a:t>
            </a:r>
          </a:p>
          <a:p>
            <a:pPr marL="0" indent="0">
              <a:buNone/>
            </a:pPr>
            <a:r>
              <a:rPr lang="en-US" dirty="0" smtClean="0"/>
              <a:t>                           </a:t>
            </a:r>
            <a:endParaRPr lang="en-US" dirty="0"/>
          </a:p>
        </p:txBody>
      </p:sp>
    </p:spTree>
    <p:extLst>
      <p:ext uri="{BB962C8B-B14F-4D97-AF65-F5344CB8AC3E}">
        <p14:creationId xmlns:p14="http://schemas.microsoft.com/office/powerpoint/2010/main" val="107551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NON STRUCTURAL VIRAL PROTEINS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NSP1, the product of gene 5, is a non-structural RNA-binding protein. NSP1 also blocks the interferon response, the part of the innate immune system that protects cells from viral infection. NSP1 causes the </a:t>
            </a:r>
            <a:r>
              <a:rPr lang="en-US" dirty="0" err="1"/>
              <a:t>proteosome</a:t>
            </a:r>
            <a:r>
              <a:rPr lang="en-US" dirty="0"/>
              <a:t> to degrade key signaling components required to stimulate production of interferon in an infected cell and to respond to interferon secreted by adjacent cells. Targets for degradation includes several IRF transcription factors required for interferon gene transcription .</a:t>
            </a:r>
          </a:p>
          <a:p>
            <a:r>
              <a:rPr lang="en-US" dirty="0"/>
              <a:t>  NSP2 is an RNA-binding protein that accumulates in cytoplasmic inclusions  (</a:t>
            </a:r>
            <a:r>
              <a:rPr lang="en-US" dirty="0" err="1"/>
              <a:t>viroplasms</a:t>
            </a:r>
            <a:r>
              <a:rPr lang="en-US" dirty="0"/>
              <a:t>) and is required for genome replication.</a:t>
            </a:r>
          </a:p>
          <a:p>
            <a:r>
              <a:rPr lang="en-US" dirty="0"/>
              <a:t>  NSP3 is bound to viral mRNAs in infected cells and it is responsible for the shutdown of cellular protein synthesis. NSP3 inactivates two translation initiation factors essential for synthesis of protein from host mRNA. First, NSP3 ejects poly (A) binding protein (PABP) from the translation initiation factor elF4F. PABP is required for efficient translation of transcripts with a 3’ poly(A) tail, which is found on most host cell transcripts . Second, NSP3 inactivates elF2 by stimulating its phosphorylation. Efficient translation of rotavirus mRNA, which lacks the 3’ poly(A) tail, does not require either of these factors. </a:t>
            </a:r>
          </a:p>
          <a:p>
            <a:r>
              <a:rPr lang="en-US" dirty="0"/>
              <a:t>  NSP4 is a viral enterotoxin that induces </a:t>
            </a:r>
            <a:r>
              <a:rPr lang="en-US" dirty="0" err="1"/>
              <a:t>diarrhoea</a:t>
            </a:r>
            <a:r>
              <a:rPr lang="en-US" dirty="0"/>
              <a:t> and was the first viral enterotoxin discovered.</a:t>
            </a:r>
          </a:p>
          <a:p>
            <a:r>
              <a:rPr lang="en-US" dirty="0"/>
              <a:t>  NSP5 is encoded by genome segment 11 of rotavirus A, In virus-infected cells NSP5 accumulates in the </a:t>
            </a:r>
            <a:r>
              <a:rPr lang="en-US" dirty="0" err="1"/>
              <a:t>viroplasm</a:t>
            </a:r>
            <a:r>
              <a:rPr lang="en-US" dirty="0"/>
              <a:t>.</a:t>
            </a:r>
          </a:p>
          <a:p>
            <a:r>
              <a:rPr lang="en-US" dirty="0"/>
              <a:t>  NSP6 is a nucleic acid binding protein and is encoded by gene 11 from an out-of-phase open reading frame </a:t>
            </a:r>
          </a:p>
          <a:p>
            <a:pPr marL="0" indent="0">
              <a:buNone/>
            </a:pPr>
            <a:r>
              <a:rPr lang="en-US" dirty="0"/>
              <a:t> </a:t>
            </a:r>
          </a:p>
        </p:txBody>
      </p:sp>
    </p:spTree>
    <p:extLst>
      <p:ext uri="{BB962C8B-B14F-4D97-AF65-F5344CB8AC3E}">
        <p14:creationId xmlns:p14="http://schemas.microsoft.com/office/powerpoint/2010/main" val="3771095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765</TotalTime>
  <Words>4040</Words>
  <Application>Microsoft Office PowerPoint</Application>
  <PresentationFormat>Widescreen</PresentationFormat>
  <Paragraphs>116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Ion</vt:lpstr>
      <vt:lpstr>ROTA VIRUS</vt:lpstr>
      <vt:lpstr>     WHAT IS ROTAVIRUS </vt:lpstr>
      <vt:lpstr>      VIRUS CLASSIFICATION</vt:lpstr>
      <vt:lpstr>  TABLE OF CONTENT</vt:lpstr>
      <vt:lpstr>      SIGNS AND SYMPTOMS</vt:lpstr>
      <vt:lpstr>             VIROLOGY</vt:lpstr>
      <vt:lpstr>        a simplified diagram of the location of rotavirus structural proteins.</vt:lpstr>
      <vt:lpstr>    STRUCTURAL PROTEINS</vt:lpstr>
      <vt:lpstr>   NON STRUCTURAL VIRAL PROTEINS</vt:lpstr>
      <vt:lpstr>  </vt:lpstr>
      <vt:lpstr>                 REPLICATION</vt:lpstr>
      <vt:lpstr>A simplified diagram of the rotavirus replication cycle. </vt:lpstr>
      <vt:lpstr>             TRANSMISSION</vt:lpstr>
      <vt:lpstr>Diagram of rotavirus in the faeces of an infected child. </vt:lpstr>
      <vt:lpstr>         DISEASE MECHANISMS</vt:lpstr>
      <vt:lpstr>An electron micrograph of a rotavirus infected enterocyte (top) compared to an uninfected cell (bottom). The bar = approx. 500nm</vt:lpstr>
      <vt:lpstr>        DIAGNOSIS AND DETECTION</vt:lpstr>
      <vt:lpstr>      TREATMENT AND PROGNOSIS</vt:lpstr>
      <vt:lpstr>             EPIDEMIOLOGY</vt:lpstr>
      <vt:lpstr>    EPIDEMIOLOGY CONTD</vt:lpstr>
      <vt:lpstr>            PREVENTION</vt:lpstr>
      <vt:lpstr>       PREVENTION CONTD</vt:lpstr>
      <vt:lpstr>         OTHER ANIMALS</vt:lpstr>
      <vt:lpstr>                   HISTORY</vt:lpstr>
      <vt:lpstr>            HISTORY CONTD</vt:lpstr>
      <vt:lpstr>  One of Flewetts original electron micrographs.</vt:lpstr>
      <vt:lpstr>             REFERENCES</vt:lpstr>
      <vt:lpstr>                THANK YOU FOR YOUR CO-OPERATION…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 VIRUS</dc:title>
  <dc:creator>Sunday Sam Dominic</dc:creator>
  <cp:lastModifiedBy>Sunday Sam Dominic</cp:lastModifiedBy>
  <cp:revision>44</cp:revision>
  <dcterms:created xsi:type="dcterms:W3CDTF">2017-11-04T23:56:47Z</dcterms:created>
  <dcterms:modified xsi:type="dcterms:W3CDTF">2017-11-06T14:25:19Z</dcterms:modified>
</cp:coreProperties>
</file>