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sldIdLst>
    <p:sldId id="256" r:id="rId2"/>
    <p:sldId id="257" r:id="rId3"/>
    <p:sldId id="258" r:id="rId4"/>
    <p:sldId id="268" r:id="rId5"/>
    <p:sldId id="263" r:id="rId6"/>
    <p:sldId id="259" r:id="rId7"/>
    <p:sldId id="260" r:id="rId8"/>
    <p:sldId id="261" r:id="rId9"/>
    <p:sldId id="262" r:id="rId10"/>
    <p:sldId id="264" r:id="rId11"/>
    <p:sldId id="284" r:id="rId12"/>
    <p:sldId id="266" r:id="rId13"/>
    <p:sldId id="267" r:id="rId14"/>
    <p:sldId id="270" r:id="rId15"/>
    <p:sldId id="271" r:id="rId16"/>
    <p:sldId id="274" r:id="rId17"/>
    <p:sldId id="275" r:id="rId18"/>
    <p:sldId id="279" r:id="rId19"/>
    <p:sldId id="285" r:id="rId20"/>
    <p:sldId id="286" r:id="rId21"/>
    <p:sldId id="280" r:id="rId22"/>
    <p:sldId id="281" r:id="rId23"/>
    <p:sldId id="282"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DF68E2-58F2-4D09-BE8B-E3BD06533059}" type="datetimeFigureOut">
              <a:rPr lang="en-US" smtClean="0"/>
              <a:t>11/6/2017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84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68757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0257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197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120778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1809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8808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41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39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60017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16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189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57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65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643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01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17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24D31-43A5-475A-80CF-332C9F6DCF35}" type="datetimeFigureOut">
              <a:rPr lang="en-US" smtClean="0"/>
              <a:t>11/6/2017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94585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1743786"/>
            <a:ext cx="6429829" cy="1681585"/>
          </a:xfrm>
        </p:spPr>
        <p:txBody>
          <a:bodyPr anchor="t">
            <a:normAutofit/>
          </a:bodyPr>
          <a:lstStyle/>
          <a:p>
            <a:r>
              <a:rPr lang="en-GB" sz="4000" dirty="0" smtClean="0">
                <a:latin typeface="Times New Roman" panose="02020603050405020304" pitchFamily="18" charset="0"/>
                <a:cs typeface="Times New Roman" panose="02020603050405020304" pitchFamily="18" charset="0"/>
              </a:rPr>
              <a:t>A PRESENTATION ON SMALLPOX</a:t>
            </a:r>
            <a:endParaRPr lang="en-GB"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98605" y="3599543"/>
            <a:ext cx="9959846" cy="1785257"/>
          </a:xfrm>
        </p:spPr>
        <p:txBody>
          <a:bodyPr>
            <a:normAutofit fontScale="32500" lnSpcReduction="20000"/>
          </a:bodyPr>
          <a:lstStyle/>
          <a:p>
            <a:r>
              <a:rPr lang="en-GB" sz="6000" dirty="0" smtClean="0">
                <a:latin typeface="Times New Roman" panose="02020603050405020304" pitchFamily="18" charset="0"/>
                <a:cs typeface="Times New Roman" panose="02020603050405020304" pitchFamily="18" charset="0"/>
              </a:rPr>
              <a:t>BY ADEKUNLE JUMOKE DOLAPO</a:t>
            </a:r>
          </a:p>
          <a:p>
            <a:r>
              <a:rPr lang="en-GB" sz="6000" dirty="0" smtClean="0">
                <a:latin typeface="Times New Roman" panose="02020603050405020304" pitchFamily="18" charset="0"/>
                <a:cs typeface="Times New Roman" panose="02020603050405020304" pitchFamily="18" charset="0"/>
              </a:rPr>
              <a:t>MICROBIOLOGY</a:t>
            </a:r>
          </a:p>
          <a:p>
            <a:r>
              <a:rPr lang="en-GB" sz="6000" dirty="0" smtClean="0">
                <a:latin typeface="Times New Roman" panose="02020603050405020304" pitchFamily="18" charset="0"/>
                <a:cs typeface="Times New Roman" panose="02020603050405020304" pitchFamily="18" charset="0"/>
              </a:rPr>
              <a:t>300LEVEL</a:t>
            </a:r>
          </a:p>
          <a:p>
            <a:r>
              <a:rPr lang="en-GB" sz="6000" dirty="0" smtClean="0">
                <a:latin typeface="Times New Roman" panose="02020603050405020304" pitchFamily="18" charset="0"/>
                <a:cs typeface="Times New Roman" panose="02020603050405020304" pitchFamily="18" charset="0"/>
              </a:rPr>
              <a:t>15/SCI05/002</a:t>
            </a:r>
          </a:p>
          <a:p>
            <a:endParaRPr lang="en-GB" dirty="0" smtClean="0"/>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257" y="1277258"/>
            <a:ext cx="3802743" cy="3803088"/>
          </a:xfrm>
          <a:prstGeom prst="rect">
            <a:avLst/>
          </a:prstGeom>
        </p:spPr>
      </p:pic>
    </p:spTree>
    <p:extLst>
      <p:ext uri="{BB962C8B-B14F-4D97-AF65-F5344CB8AC3E}">
        <p14:creationId xmlns:p14="http://schemas.microsoft.com/office/powerpoint/2010/main" val="37881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TYPES OF DISEASE- SMALLPOX</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19643"/>
            <a:ext cx="9601196" cy="3981157"/>
          </a:xfrm>
        </p:spPr>
        <p:txBody>
          <a:bodyPr>
            <a:noAutofit/>
          </a:bodyPr>
          <a:lstStyle/>
          <a:p>
            <a:r>
              <a:rPr lang="en-GB" sz="2000" dirty="0" smtClean="0">
                <a:latin typeface="Times New Roman" panose="02020603050405020304" pitchFamily="18" charset="0"/>
                <a:cs typeface="Times New Roman" panose="02020603050405020304" pitchFamily="18" charset="0"/>
              </a:rPr>
              <a:t>     Smallpox is a contagious disease caused by variola virus.</a:t>
            </a:r>
          </a:p>
          <a:p>
            <a:r>
              <a:rPr lang="en-GB" sz="2000" dirty="0" smtClean="0">
                <a:latin typeface="Times New Roman" panose="02020603050405020304" pitchFamily="18" charset="0"/>
                <a:cs typeface="Times New Roman" panose="02020603050405020304" pitchFamily="18" charset="0"/>
              </a:rPr>
              <a:t>There </a:t>
            </a:r>
            <a:r>
              <a:rPr lang="en-GB" sz="2000" dirty="0" smtClean="0">
                <a:latin typeface="Times New Roman" panose="02020603050405020304" pitchFamily="18" charset="0"/>
                <a:cs typeface="Times New Roman" panose="02020603050405020304" pitchFamily="18" charset="0"/>
              </a:rPr>
              <a:t>were two common and two rare forms of smallpox. The two common forms were known as variola minor and Variola major.</a:t>
            </a:r>
          </a:p>
          <a:p>
            <a:r>
              <a:rPr lang="en-GB" sz="2000" dirty="0" smtClean="0">
                <a:latin typeface="Times New Roman" panose="02020603050405020304" pitchFamily="18" charset="0"/>
                <a:cs typeface="Times New Roman" panose="02020603050405020304" pitchFamily="18" charset="0"/>
              </a:rPr>
              <a:t>          Variola minor was a less fatal type of smallpox. The centre's for disease control and prevention( CDC) estimate that only one percent of those infected died. However, it was less common than variola major. The CDC estimates 90 percent of small pox cases were variola major. Historically, this type of smallpox killed 30 percent of those infected. Variola major is the lethal strain, whole variola minor is not a lethal.</a:t>
            </a:r>
          </a:p>
          <a:p>
            <a:r>
              <a:rPr lang="en-GB" sz="2000" dirty="0" smtClean="0">
                <a:latin typeface="Times New Roman" panose="02020603050405020304" pitchFamily="18" charset="0"/>
                <a:cs typeface="Times New Roman" panose="02020603050405020304" pitchFamily="18" charset="0"/>
              </a:rPr>
              <a:t>  The two rare forms of smallpox were known as haemorrhagic and magliant. Both of these rare forms of smallpox carried a very high fatality, others include ordinary and modified </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03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3722" y="576775"/>
            <a:ext cx="10592971" cy="1941341"/>
          </a:xfrm>
        </p:spPr>
        <p:txBody>
          <a:bodyPr>
            <a:normAutofit fontScale="40000" lnSpcReduction="20000"/>
          </a:bodyPr>
          <a:lstStyle/>
          <a:p>
            <a:r>
              <a:rPr lang="en-GB" sz="5100" dirty="0">
                <a:latin typeface="Times New Roman" panose="02020603050405020304" pitchFamily="18" charset="0"/>
                <a:cs typeface="Times New Roman" panose="02020603050405020304" pitchFamily="18" charset="0"/>
              </a:rPr>
              <a:t>The two rare forms of smallpox were known as haemorrhagic and magliant. Both of these rare forms of smallpox carried a very high fatality, others include ordinary and </a:t>
            </a:r>
            <a:r>
              <a:rPr lang="en-GB" sz="5100" dirty="0" smtClean="0">
                <a:latin typeface="Times New Roman" panose="02020603050405020304" pitchFamily="18" charset="0"/>
                <a:cs typeface="Times New Roman" panose="02020603050405020304" pitchFamily="18" charset="0"/>
              </a:rPr>
              <a:t>modified. </a:t>
            </a:r>
          </a:p>
          <a:p>
            <a:r>
              <a:rPr lang="en-GB" sz="5100" dirty="0" smtClean="0">
                <a:latin typeface="Times New Roman" panose="02020603050405020304" pitchFamily="18" charset="0"/>
                <a:cs typeface="Times New Roman" panose="02020603050405020304" pitchFamily="18" charset="0"/>
              </a:rPr>
              <a:t>A man with severe haemorrhagic-type</a:t>
            </a:r>
          </a:p>
          <a:p>
            <a:pPr marL="0" indent="0">
              <a:buNone/>
            </a:pPr>
            <a:r>
              <a:rPr lang="en-GB" sz="5100" dirty="0" smtClean="0">
                <a:latin typeface="Times New Roman" panose="02020603050405020304" pitchFamily="18" charset="0"/>
                <a:cs typeface="Times New Roman" panose="02020603050405020304" pitchFamily="18" charset="0"/>
              </a:rPr>
              <a:t> smallpox</a:t>
            </a:r>
          </a:p>
          <a:p>
            <a:r>
              <a:rPr lang="en-GB" sz="5100" dirty="0">
                <a:latin typeface="Times New Roman" panose="02020603050405020304" pitchFamily="18" charset="0"/>
                <a:cs typeface="Times New Roman" panose="02020603050405020304" pitchFamily="18" charset="0"/>
              </a:rPr>
              <a:t> </a:t>
            </a:r>
            <a:r>
              <a:rPr lang="en-GB" sz="5100" dirty="0" smtClean="0">
                <a:latin typeface="Times New Roman" panose="02020603050405020304" pitchFamily="18" charset="0"/>
                <a:cs typeface="Times New Roman" panose="02020603050405020304" pitchFamily="18" charset="0"/>
              </a:rPr>
              <a:t>                         </a:t>
            </a:r>
            <a:endParaRPr lang="en-GB" sz="51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02659" y="1201206"/>
            <a:ext cx="3629464" cy="3138678"/>
          </a:xfrm>
          <a:prstGeom prst="rect">
            <a:avLst/>
          </a:prstGeom>
        </p:spPr>
      </p:pic>
      <p:sp>
        <p:nvSpPr>
          <p:cNvPr id="7" name="Rectangle 6"/>
          <p:cNvSpPr/>
          <p:nvPr/>
        </p:nvSpPr>
        <p:spPr>
          <a:xfrm>
            <a:off x="5974813" y="3244334"/>
            <a:ext cx="242374" cy="369332"/>
          </a:xfrm>
          <a:prstGeom prst="rect">
            <a:avLst/>
          </a:prstGeom>
        </p:spPr>
        <p:txBody>
          <a:bodyPr wrap="none">
            <a:spAutoFit/>
          </a:bodyPr>
          <a:lstStyle/>
          <a:p>
            <a:r>
              <a:rPr lang="en-GB" dirty="0"/>
              <a:t> </a:t>
            </a:r>
          </a:p>
        </p:txBody>
      </p:sp>
      <p:sp>
        <p:nvSpPr>
          <p:cNvPr id="8" name="Rectangle 7"/>
          <p:cNvSpPr/>
          <p:nvPr/>
        </p:nvSpPr>
        <p:spPr>
          <a:xfrm>
            <a:off x="1641230" y="4339884"/>
            <a:ext cx="9036147" cy="1938992"/>
          </a:xfrm>
          <a:prstGeom prst="rect">
            <a:avLst/>
          </a:prstGeom>
        </p:spPr>
        <p:txBody>
          <a:bodyPr wrap="square">
            <a:spAutoFit/>
          </a:bodyPr>
          <a:lstStyle/>
          <a:p>
            <a:r>
              <a:rPr lang="en-GB" dirty="0"/>
              <a:t> </a:t>
            </a:r>
            <a:r>
              <a:rPr lang="en-GB" sz="2400" dirty="0"/>
              <a:t>Haemorrhagic smallpox caused organs to leak blood into the mucous membranes and skin.</a:t>
            </a:r>
          </a:p>
          <a:p>
            <a:r>
              <a:rPr lang="en-GB" sz="2400" dirty="0"/>
              <a:t>              Malignant smallpox lesions did not develop into </a:t>
            </a:r>
            <a:r>
              <a:rPr lang="en-GB" sz="2400" dirty="0" smtClean="0"/>
              <a:t>pustules </a:t>
            </a:r>
            <a:r>
              <a:rPr lang="en-GB" sz="2400" dirty="0"/>
              <a:t>or pus-filled bumps on the skin. Instead, they remind soft and flat throughout the entire illness.</a:t>
            </a:r>
          </a:p>
        </p:txBody>
      </p:sp>
    </p:spTree>
    <p:extLst>
      <p:ext uri="{BB962C8B-B14F-4D97-AF65-F5344CB8AC3E}">
        <p14:creationId xmlns:p14="http://schemas.microsoft.com/office/powerpoint/2010/main" val="6493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    ROUTE OF INFECTION</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GB" sz="2400" dirty="0" smtClean="0">
                <a:latin typeface="Times New Roman" panose="02020603050405020304" pitchFamily="18" charset="0"/>
                <a:cs typeface="Times New Roman" panose="02020603050405020304" pitchFamily="18" charset="0"/>
              </a:rPr>
              <a:t>Mode of transmission of  smallpox is directly from person to person. Large, infectious droplets of saliva are expelled during coughing or sneezing and then inadvertently inhaled by another person. This usually requires close face-to-face contact and is similar to the way that mumps, measles and influenza are spread. On average, a single individual would infect approximately 60% of their household contacts. Infected objects, such as used silverware or heavily contaminated bedding, may carry sufficient numbers of organisms to infect another person if improperly handled, although this route of transmission is much less common. Physical contact with a smallpox pustule or crusted scab may also transmit the virus. The virus has been found to survive in scabs for many years; however, encased in the form, it is not considered to represent a significant infectious risk.</a:t>
            </a:r>
          </a:p>
          <a:p>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B</a:t>
            </a:r>
            <a:r>
              <a:rPr lang="en-GB" sz="2400" dirty="0" smtClean="0">
                <a:latin typeface="Times New Roman" panose="02020603050405020304" pitchFamily="18" charset="0"/>
                <a:cs typeface="Times New Roman" panose="02020603050405020304" pitchFamily="18" charset="0"/>
              </a:rPr>
              <a:t>ody fluids are also infectious, and care is needed in the disposal of clinical waste.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46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PATHOGENICITY OF THE VIRUS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GB" dirty="0" smtClean="0">
                <a:latin typeface="Times New Roman" panose="02020603050405020304" pitchFamily="18" charset="0"/>
                <a:cs typeface="Times New Roman" panose="02020603050405020304" pitchFamily="18" charset="0"/>
              </a:rPr>
              <a:t>Smallpox is transmitted to the host via infection by the variola virus. The point of entry for the injection typically resides in the respiratory mucosa although the virus may enter through the skin. Upon infection the virus rapidly advances to the nearby lymph nodes. Following the third or fourth day of infection the virus enters the blood and spreads to the bone marrow, sleep and additional lymph nodes. Following the eight day to the twelfth day of virus in the blood fever and </a:t>
            </a:r>
            <a:r>
              <a:rPr lang="en-GB" dirty="0" smtClean="0">
                <a:latin typeface="Times New Roman" panose="02020603050405020304" pitchFamily="18" charset="0"/>
                <a:cs typeface="Times New Roman" panose="02020603050405020304" pitchFamily="18" charset="0"/>
              </a:rPr>
              <a:t>toxaemia </a:t>
            </a:r>
            <a:r>
              <a:rPr lang="en-GB" dirty="0" smtClean="0">
                <a:latin typeface="Times New Roman" panose="02020603050405020304" pitchFamily="18" charset="0"/>
                <a:cs typeface="Times New Roman" panose="02020603050405020304" pitchFamily="18" charset="0"/>
              </a:rPr>
              <a:t>occurs. At this point the virus is localized in the blood vessels of the dermis as well s </a:t>
            </a:r>
            <a:r>
              <a:rPr lang="en-GB" dirty="0">
                <a:latin typeface="Times New Roman" panose="02020603050405020304" pitchFamily="18" charset="0"/>
                <a:cs typeface="Times New Roman" panose="02020603050405020304" pitchFamily="18" charset="0"/>
              </a:rPr>
              <a:t>the fourteenth </a:t>
            </a:r>
            <a:r>
              <a:rPr lang="en-GB" dirty="0" smtClean="0">
                <a:latin typeface="Times New Roman" panose="02020603050405020304" pitchFamily="18" charset="0"/>
                <a:cs typeface="Times New Roman" panose="02020603050405020304" pitchFamily="18" charset="0"/>
              </a:rPr>
              <a:t>oral mucosa which leads to initial enanthen and exanthema.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28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4572" y="604911"/>
            <a:ext cx="10803988" cy="4220307"/>
          </a:xfrm>
        </p:spPr>
        <p:txBody>
          <a:bodyPr>
            <a:noAutofit/>
          </a:bodyPr>
          <a:lstStyle/>
          <a:p>
            <a:r>
              <a:rPr lang="en-GB" dirty="0">
                <a:latin typeface="Times New Roman" panose="02020603050405020304" pitchFamily="18" charset="0"/>
                <a:cs typeface="Times New Roman" panose="02020603050405020304" pitchFamily="18" charset="0"/>
              </a:rPr>
              <a:t>By day the host is infectious and large amounts of virus are located in the kidneys, liver, spleen, lymph nodes, and bone marrow. Skin lesions </a:t>
            </a:r>
            <a:r>
              <a:rPr lang="en-GB" dirty="0" smtClean="0">
                <a:latin typeface="Times New Roman" panose="02020603050405020304" pitchFamily="18" charset="0"/>
                <a:cs typeface="Times New Roman" panose="02020603050405020304" pitchFamily="18" charset="0"/>
              </a:rPr>
              <a:t>inlay </a:t>
            </a:r>
            <a:r>
              <a:rPr lang="en-GB" dirty="0">
                <a:latin typeface="Times New Roman" panose="02020603050405020304" pitchFamily="18" charset="0"/>
                <a:cs typeface="Times New Roman" panose="02020603050405020304" pitchFamily="18" charset="0"/>
              </a:rPr>
              <a:t>develop from dilation of capillaries in the dermis as well as the swelling of endothelial </a:t>
            </a:r>
            <a:r>
              <a:rPr lang="en-GB" dirty="0" smtClean="0">
                <a:latin typeface="Times New Roman" panose="02020603050405020304" pitchFamily="18" charset="0"/>
                <a:cs typeface="Times New Roman" panose="02020603050405020304" pitchFamily="18" charset="0"/>
              </a:rPr>
              <a:t>cell vessel </a:t>
            </a:r>
            <a:r>
              <a:rPr lang="en-GB" dirty="0">
                <a:latin typeface="Times New Roman" panose="02020603050405020304" pitchFamily="18" charset="0"/>
                <a:cs typeface="Times New Roman" panose="02020603050405020304" pitchFamily="18" charset="0"/>
              </a:rPr>
              <a:t>walls.  These lesion spread to epidermis where cells </a:t>
            </a:r>
            <a:r>
              <a:rPr lang="en-GB" dirty="0" smtClean="0">
                <a:latin typeface="Times New Roman" panose="02020603050405020304" pitchFamily="18" charset="0"/>
                <a:cs typeface="Times New Roman" panose="02020603050405020304" pitchFamily="18" charset="0"/>
              </a:rPr>
              <a:t>become swollen eventually increasing in size to the point of membrane bursting. Following vesicular lesion pus accumulates as a result accumulation of polymorph nuclear cells into </a:t>
            </a:r>
            <a:r>
              <a:rPr lang="en-GB" dirty="0" smtClean="0">
                <a:latin typeface="Times New Roman" panose="02020603050405020304" pitchFamily="18" charset="0"/>
                <a:cs typeface="Times New Roman" panose="02020603050405020304" pitchFamily="18" charset="0"/>
              </a:rPr>
              <a:t>the </a:t>
            </a:r>
            <a:r>
              <a:rPr lang="en-GB" dirty="0" smtClean="0">
                <a:latin typeface="Times New Roman" panose="02020603050405020304" pitchFamily="18" charset="0"/>
                <a:cs typeface="Times New Roman" panose="02020603050405020304" pitchFamily="18" charset="0"/>
              </a:rPr>
              <a:t>vesicle. The pus eventually  dissipates leading to scabbing of the legions. Death usually results from overwhelming toxaemia most likely due to circulating</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8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458" y="686459"/>
            <a:ext cx="9917112" cy="3787775"/>
          </a:xfrm>
        </p:spPr>
        <p:txBody>
          <a:bodyPr/>
          <a:lstStyle/>
          <a:p>
            <a:r>
              <a:rPr lang="en-GB" dirty="0">
                <a:latin typeface="Times New Roman" panose="02020603050405020304" pitchFamily="18" charset="0"/>
                <a:cs typeface="Times New Roman" panose="02020603050405020304" pitchFamily="18" charset="0"/>
              </a:rPr>
              <a:t>immune </a:t>
            </a:r>
            <a:r>
              <a:rPr lang="en-GB" dirty="0" smtClean="0">
                <a:latin typeface="Times New Roman" panose="02020603050405020304" pitchFamily="18" charset="0"/>
                <a:cs typeface="Times New Roman" panose="02020603050405020304" pitchFamily="18" charset="0"/>
              </a:rPr>
              <a:t>complexes. Secondary infections can also induce a long-term effect such as encephalitis, blindness, and arthritis.</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872" b="26359"/>
          <a:stretch/>
        </p:blipFill>
        <p:spPr>
          <a:xfrm>
            <a:off x="5750609" y="1477106"/>
            <a:ext cx="3857625" cy="2757269"/>
          </a:xfrm>
          <a:prstGeom prst="rect">
            <a:avLst/>
          </a:prstGeom>
        </p:spPr>
      </p:pic>
      <p:sp>
        <p:nvSpPr>
          <p:cNvPr id="6" name="Rectangle 5"/>
          <p:cNvSpPr/>
          <p:nvPr/>
        </p:nvSpPr>
        <p:spPr>
          <a:xfrm>
            <a:off x="1288806" y="4563357"/>
            <a:ext cx="8923606" cy="1569660"/>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The variola virus is a rather large, rectangular shaped, double-stranded DNA pathogen. Unique from other DNA viruses, variola virus replicates in the cytoplasm of the parasitized host cells. Smallpox is capable of solely infecting humans and does not exist in a carrier state</a:t>
            </a:r>
          </a:p>
        </p:txBody>
      </p:sp>
    </p:spTree>
    <p:extLst>
      <p:ext uri="{BB962C8B-B14F-4D97-AF65-F5344CB8AC3E}">
        <p14:creationId xmlns:p14="http://schemas.microsoft.com/office/powerpoint/2010/main" val="121265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SYMPTOMS</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2000" dirty="0" smtClean="0"/>
              <a:t>Sudden onset of high fever which may be recurrent</a:t>
            </a:r>
          </a:p>
          <a:p>
            <a:pPr>
              <a:buFont typeface="Wingdings" panose="05000000000000000000" pitchFamily="2" charset="2"/>
              <a:buChar char="Ø"/>
            </a:pPr>
            <a:r>
              <a:rPr lang="en-GB" sz="2000" dirty="0" smtClean="0"/>
              <a:t>Malaise( general feeling of unwellness)</a:t>
            </a:r>
          </a:p>
          <a:p>
            <a:pPr>
              <a:buFont typeface="Wingdings" panose="05000000000000000000" pitchFamily="2" charset="2"/>
              <a:buChar char="Ø"/>
            </a:pPr>
            <a:r>
              <a:rPr lang="en-GB" sz="2000" dirty="0" smtClean="0"/>
              <a:t>Sever headache</a:t>
            </a:r>
          </a:p>
          <a:p>
            <a:pPr>
              <a:buFont typeface="Wingdings" panose="05000000000000000000" pitchFamily="2" charset="2"/>
              <a:buChar char="Ø"/>
            </a:pPr>
            <a:r>
              <a:rPr lang="en-GB" sz="2000" dirty="0" smtClean="0"/>
              <a:t>Backache</a:t>
            </a:r>
          </a:p>
          <a:p>
            <a:pPr>
              <a:buFont typeface="Wingdings" panose="05000000000000000000" pitchFamily="2" charset="2"/>
              <a:buChar char="Ø"/>
            </a:pPr>
            <a:r>
              <a:rPr lang="en-GB" sz="2000" dirty="0" smtClean="0"/>
              <a:t>Abdominal pain</a:t>
            </a:r>
          </a:p>
          <a:p>
            <a:pPr>
              <a:buFont typeface="Wingdings" panose="05000000000000000000" pitchFamily="2" charset="2"/>
              <a:buChar char="Ø"/>
            </a:pPr>
            <a:r>
              <a:rPr lang="en-GB" sz="2000" dirty="0" smtClean="0"/>
              <a:t>Vomiting</a:t>
            </a:r>
          </a:p>
          <a:p>
            <a:pPr>
              <a:buFont typeface="Wingdings" panose="05000000000000000000" pitchFamily="2" charset="2"/>
              <a:buChar char="Ø"/>
            </a:pPr>
            <a:r>
              <a:rPr lang="en-GB" sz="2000" dirty="0" smtClean="0"/>
              <a:t>Diarrhoea</a:t>
            </a:r>
          </a:p>
          <a:p>
            <a:pPr>
              <a:buFont typeface="Wingdings" panose="05000000000000000000" pitchFamily="2" charset="2"/>
              <a:buChar char="Ø"/>
            </a:pPr>
            <a:r>
              <a:rPr lang="en-GB" sz="2000" dirty="0" smtClean="0"/>
              <a:t>Wide spread skin rash- flat spots which change into raised bumps then firm fluid filled blisters which then scab</a:t>
            </a:r>
            <a:endParaRPr lang="en-GB" sz="2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8103" b="11179"/>
          <a:stretch/>
        </p:blipFill>
        <p:spPr>
          <a:xfrm>
            <a:off x="8961121" y="2180492"/>
            <a:ext cx="2590126" cy="2940148"/>
          </a:xfrm>
          <a:prstGeom prst="rect">
            <a:avLst/>
          </a:prstGeom>
        </p:spPr>
      </p:pic>
    </p:spTree>
    <p:extLst>
      <p:ext uri="{BB962C8B-B14F-4D97-AF65-F5344CB8AC3E}">
        <p14:creationId xmlns:p14="http://schemas.microsoft.com/office/powerpoint/2010/main" val="17929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a:t>
            </a:r>
            <a:endParaRPr lang="en-GB" dirty="0"/>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Smallpox vaccination within three days of exposure will prevent or significantly lessen the severity of smallpox symptoms mass. Vaccination four to seven days after exposure can offer some protection from disease or may modify the severity of disease. </a:t>
            </a:r>
            <a:r>
              <a:rPr lang="en-GB" dirty="0" smtClean="0">
                <a:latin typeface="Times New Roman" panose="02020603050405020304" pitchFamily="18" charset="0"/>
                <a:cs typeface="Times New Roman" panose="02020603050405020304" pitchFamily="18" charset="0"/>
              </a:rPr>
              <a:t>Ventilator </a:t>
            </a:r>
            <a:r>
              <a:rPr lang="en-GB" dirty="0" smtClean="0">
                <a:latin typeface="Times New Roman" panose="02020603050405020304" pitchFamily="18" charset="0"/>
                <a:cs typeface="Times New Roman" panose="02020603050405020304" pitchFamily="18" charset="0"/>
              </a:rPr>
              <a:t>assistance, wound care and infection control are other means apart from vaccination for the treatment of smallpox. Flat and haemorrhagic types of smallpox can be treated with fluid resuscitation.</a:t>
            </a:r>
          </a:p>
          <a:p>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No drug is currently approved for the treatment of smallpox</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432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PREVENTION</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One of the best ways to prevent smallpox is through vaccination. The vaccine is made from a virus called Vaccinia</a:t>
            </a: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Exclude </a:t>
            </a:r>
            <a:r>
              <a:rPr lang="en-GB" dirty="0">
                <a:latin typeface="Times New Roman" panose="02020603050405020304" pitchFamily="18" charset="0"/>
                <a:cs typeface="Times New Roman" panose="02020603050405020304" pitchFamily="18" charset="0"/>
              </a:rPr>
              <a:t>people with small pox from childcare, preschool, school and work from the start of the illness until all scabs have disappeared and they have been advised by a chief of </a:t>
            </a:r>
            <a:r>
              <a:rPr lang="en-GB" dirty="0" smtClean="0">
                <a:latin typeface="Times New Roman" panose="02020603050405020304" pitchFamily="18" charset="0"/>
                <a:cs typeface="Times New Roman" panose="02020603050405020304" pitchFamily="18" charset="0"/>
              </a:rPr>
              <a:t>quarantine </a:t>
            </a:r>
            <a:endParaRPr lang="en-GB"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Stay away and keep your children away from anyone who might have smallpox</a:t>
            </a: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Do not touch a skin area where someone had a smallpox vaccine placed</a:t>
            </a: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Health care measures which includes creation and use of special teams of healthcare and public health workers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877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4117" y="523910"/>
            <a:ext cx="9753600" cy="1569660"/>
          </a:xfrm>
          <a:prstGeom prst="rect">
            <a:avLst/>
          </a:prstGeom>
        </p:spPr>
        <p:txBody>
          <a:bodyPr wrap="square">
            <a:spAutoFit/>
          </a:bodyPr>
          <a:lstStyle/>
          <a:p>
            <a:r>
              <a:rPr lang="en-GB" sz="2400" dirty="0"/>
              <a:t>Smallpox eradication. Line of villagers waiting to be vaccinated against smallpox and measles during the smallpox eradication and measles</a:t>
            </a:r>
          </a:p>
          <a:p>
            <a:r>
              <a:rPr lang="en-GB" sz="2400" dirty="0"/>
              <a:t> control program during the campaign in 1960s and 1970s in Banso, Cameroon, Africa in 1969</a:t>
            </a:r>
          </a:p>
        </p:txBody>
      </p:sp>
      <p:pic>
        <p:nvPicPr>
          <p:cNvPr id="3" name="Picture 2"/>
          <p:cNvPicPr>
            <a:picLocks noChangeAspect="1"/>
          </p:cNvPicPr>
          <p:nvPr/>
        </p:nvPicPr>
        <p:blipFill>
          <a:blip r:embed="rId2"/>
          <a:stretch>
            <a:fillRect/>
          </a:stretch>
        </p:blipFill>
        <p:spPr>
          <a:xfrm>
            <a:off x="3052689" y="1871336"/>
            <a:ext cx="6808763" cy="4346584"/>
          </a:xfrm>
          <a:prstGeom prst="rect">
            <a:avLst/>
          </a:prstGeom>
        </p:spPr>
      </p:pic>
    </p:spTree>
    <p:extLst>
      <p:ext uri="{BB962C8B-B14F-4D97-AF65-F5344CB8AC3E}">
        <p14:creationId xmlns:p14="http://schemas.microsoft.com/office/powerpoint/2010/main" val="212024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TABLE OF CONTENT</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ü"/>
            </a:pPr>
            <a:r>
              <a:rPr lang="en-GB" sz="1400" dirty="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WHAT CAUSES SMALLPOX</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VIRUS CLASSIFICATION</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TYPE OF DISEASE</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ROUTE  OF INFECTION</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PATHOGENICITY OF THE VIRUS</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SYMTOMS</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TREATMENT</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PREVENTION</a:t>
            </a:r>
          </a:p>
          <a:p>
            <a:pPr>
              <a:buFont typeface="Wingdings" panose="05000000000000000000" pitchFamily="2" charset="2"/>
              <a:buChar char="ü"/>
            </a:pPr>
            <a:r>
              <a:rPr lang="en-GB" sz="1400" dirty="0" smtClean="0">
                <a:latin typeface="Times New Roman" panose="02020603050405020304" pitchFamily="18" charset="0"/>
                <a:cs typeface="Times New Roman" panose="02020603050405020304" pitchFamily="18" charset="0"/>
              </a:rPr>
              <a:t>CONTROL MEASURE</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26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050" y="425138"/>
            <a:ext cx="3292429" cy="4561536"/>
          </a:xfrm>
          <a:prstGeom prst="rect">
            <a:avLst/>
          </a:prstGeom>
        </p:spPr>
      </p:pic>
      <p:pic>
        <p:nvPicPr>
          <p:cNvPr id="3" name="Picture 2"/>
          <p:cNvPicPr>
            <a:picLocks noChangeAspect="1"/>
          </p:cNvPicPr>
          <p:nvPr/>
        </p:nvPicPr>
        <p:blipFill>
          <a:blip r:embed="rId3"/>
          <a:stretch>
            <a:fillRect/>
          </a:stretch>
        </p:blipFill>
        <p:spPr>
          <a:xfrm>
            <a:off x="4119259" y="2166424"/>
            <a:ext cx="3561700" cy="4216477"/>
          </a:xfrm>
          <a:prstGeom prst="rect">
            <a:avLst/>
          </a:prstGeom>
        </p:spPr>
      </p:pic>
      <p:pic>
        <p:nvPicPr>
          <p:cNvPr id="4" name="Picture 3"/>
          <p:cNvPicPr>
            <a:picLocks noChangeAspect="1"/>
          </p:cNvPicPr>
          <p:nvPr/>
        </p:nvPicPr>
        <p:blipFill>
          <a:blip r:embed="rId4"/>
          <a:stretch>
            <a:fillRect/>
          </a:stretch>
        </p:blipFill>
        <p:spPr>
          <a:xfrm>
            <a:off x="7540283" y="425138"/>
            <a:ext cx="4023360" cy="4414147"/>
          </a:xfrm>
          <a:prstGeom prst="rect">
            <a:avLst/>
          </a:prstGeom>
        </p:spPr>
      </p:pic>
    </p:spTree>
    <p:extLst>
      <p:ext uri="{BB962C8B-B14F-4D97-AF65-F5344CB8AC3E}">
        <p14:creationId xmlns:p14="http://schemas.microsoft.com/office/powerpoint/2010/main" val="143842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CONTROL MEASURES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GB" dirty="0" smtClean="0">
                <a:latin typeface="Times New Roman" panose="02020603050405020304" pitchFamily="18" charset="0"/>
                <a:cs typeface="Times New Roman" panose="02020603050405020304" pitchFamily="18" charset="0"/>
              </a:rPr>
              <a:t>Complications should be monitored for treated</a:t>
            </a:r>
          </a:p>
          <a:p>
            <a:pPr>
              <a:buFont typeface="Wingdings" panose="05000000000000000000" pitchFamily="2" charset="2"/>
              <a:buChar char="q"/>
            </a:pPr>
            <a:r>
              <a:rPr lang="en-GB" dirty="0" smtClean="0">
                <a:latin typeface="Times New Roman" panose="02020603050405020304" pitchFamily="18" charset="0"/>
                <a:cs typeface="Times New Roman" panose="02020603050405020304" pitchFamily="18" charset="0"/>
              </a:rPr>
              <a:t>Corneal lesions may be treated with topical idoxueidine</a:t>
            </a:r>
          </a:p>
          <a:p>
            <a:pPr>
              <a:buFont typeface="Wingdings" panose="05000000000000000000" pitchFamily="2" charset="2"/>
              <a:buChar char="q"/>
            </a:pPr>
            <a:r>
              <a:rPr lang="en-GB" dirty="0" smtClean="0">
                <a:latin typeface="Times New Roman" panose="02020603050405020304" pitchFamily="18" charset="0"/>
                <a:cs typeface="Times New Roman" panose="02020603050405020304" pitchFamily="18" charset="0"/>
              </a:rPr>
              <a:t>The fluid and electrolyte balance should be monitored and maintained to avoid dehydration</a:t>
            </a:r>
          </a:p>
          <a:p>
            <a:pPr>
              <a:buFont typeface="Wingdings" panose="05000000000000000000" pitchFamily="2" charset="2"/>
              <a:buChar char="q"/>
            </a:pPr>
            <a:r>
              <a:rPr lang="en-GB" dirty="0" smtClean="0">
                <a:latin typeface="Times New Roman" panose="02020603050405020304" pitchFamily="18" charset="0"/>
                <a:cs typeface="Times New Roman" panose="02020603050405020304" pitchFamily="18" charset="0"/>
              </a:rPr>
              <a:t>Skin care should be instituted</a:t>
            </a:r>
          </a:p>
          <a:p>
            <a:pPr>
              <a:buFont typeface="Wingdings" panose="05000000000000000000" pitchFamily="2" charset="2"/>
              <a:buChar char="q"/>
            </a:pPr>
            <a:r>
              <a:rPr lang="en-GB" dirty="0" smtClean="0">
                <a:latin typeface="Times New Roman" panose="02020603050405020304" pitchFamily="18" charset="0"/>
                <a:cs typeface="Times New Roman" panose="02020603050405020304" pitchFamily="18" charset="0"/>
              </a:rPr>
              <a:t>Good nutritional support should be maintained</a:t>
            </a:r>
          </a:p>
          <a:p>
            <a:pPr>
              <a:buFont typeface="Wingdings" panose="05000000000000000000" pitchFamily="2" charset="2"/>
              <a:buChar char="q"/>
            </a:pPr>
            <a:r>
              <a:rPr lang="en-GB" dirty="0" smtClean="0">
                <a:latin typeface="Times New Roman" panose="02020603050405020304" pitchFamily="18" charset="0"/>
                <a:cs typeface="Times New Roman" panose="02020603050405020304" pitchFamily="18" charset="0"/>
              </a:rPr>
              <a:t>Medications should be given for fever and pain.</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79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Smallpox was one of the most terrifying disease in history. Today, however we do not live in fear of it because smallpox no longer exists in the wild.</a:t>
            </a:r>
          </a:p>
          <a:p>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   In 1979, after an intensive and very effective worldwide vaccination campaign, smallpox was declared eradicated. This means that smallpox virus is no longer circulating anywhere in the world.</a:t>
            </a:r>
          </a:p>
          <a:p>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Dr Edward Jenner introduced the first successful vaccine to be developed in 1796.</a:t>
            </a:r>
          </a:p>
          <a:p>
            <a:r>
              <a:rPr lang="en-GB" dirty="0" smtClean="0">
                <a:latin typeface="Times New Roman" panose="02020603050405020304" pitchFamily="18" charset="0"/>
                <a:cs typeface="Times New Roman" panose="02020603050405020304" pitchFamily="18" charset="0"/>
              </a:rPr>
              <a:t>In 1980 the world health organization ( WHO) assembly declared smallpox eradicated, and no case of naturally occurring smallpox have happened since.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47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16279" y="2125684"/>
            <a:ext cx="9904021" cy="1959428"/>
          </a:xfrm>
        </p:spPr>
        <p:txBody>
          <a:bodyPr>
            <a:normAutofit/>
          </a:bodyPr>
          <a:lstStyle/>
          <a:p>
            <a:pPr marL="0" indent="0">
              <a:buNone/>
            </a:pPr>
            <a:r>
              <a:rPr lang="en-GB" sz="5400" b="1" dirty="0">
                <a:latin typeface="Bradley Hand ITC" panose="03070402050302030203" pitchFamily="66" charset="0"/>
              </a:rPr>
              <a:t> </a:t>
            </a:r>
            <a:r>
              <a:rPr lang="en-GB" sz="5400" b="1" dirty="0" smtClean="0">
                <a:latin typeface="Bradley Hand ITC" panose="03070402050302030203" pitchFamily="66" charset="0"/>
              </a:rPr>
              <a:t> THANKS FOR LISTENING</a:t>
            </a:r>
            <a:endParaRPr lang="en-GB" sz="5400" b="1" dirty="0">
              <a:latin typeface="Bradley Hand ITC" panose="03070402050302030203" pitchFamily="66" charset="0"/>
            </a:endParaRPr>
          </a:p>
        </p:txBody>
      </p:sp>
    </p:spTree>
    <p:extLst>
      <p:ext uri="{BB962C8B-B14F-4D97-AF65-F5344CB8AC3E}">
        <p14:creationId xmlns:p14="http://schemas.microsoft.com/office/powerpoint/2010/main" val="93557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4720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      INTRODUCTION</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Smallpox </a:t>
            </a:r>
            <a:r>
              <a:rPr lang="en-GB" dirty="0" smtClean="0">
                <a:latin typeface="Times New Roman" panose="02020603050405020304" pitchFamily="18" charset="0"/>
                <a:cs typeface="Times New Roman" panose="02020603050405020304" pitchFamily="18" charset="0"/>
              </a:rPr>
              <a:t>was</a:t>
            </a:r>
            <a:r>
              <a:rPr lang="en-GB" sz="2400" dirty="0" smtClean="0">
                <a:latin typeface="Times New Roman" panose="02020603050405020304" pitchFamily="18" charset="0"/>
                <a:cs typeface="Times New Roman" panose="02020603050405020304" pitchFamily="18" charset="0"/>
              </a:rPr>
              <a:t> a skin disease, which was gotten from Variola virus the disease was likely to have emerged in human populations about 10,000 Bc. The earliest credible evidence  of smallpox </a:t>
            </a:r>
            <a:r>
              <a:rPr lang="en-GB" dirty="0" smtClean="0">
                <a:latin typeface="Times New Roman" panose="02020603050405020304" pitchFamily="18" charset="0"/>
                <a:cs typeface="Times New Roman" panose="02020603050405020304" pitchFamily="18" charset="0"/>
              </a:rPr>
              <a:t>was</a:t>
            </a:r>
            <a:r>
              <a:rPr lang="en-GB" sz="2400" dirty="0" smtClean="0">
                <a:latin typeface="Times New Roman" panose="02020603050405020304" pitchFamily="18" charset="0"/>
                <a:cs typeface="Times New Roman" panose="02020603050405020304" pitchFamily="18" charset="0"/>
              </a:rPr>
              <a:t> found in the Egyptian mummies of people who died some 3000 years  ago.</a:t>
            </a:r>
          </a:p>
          <a:p>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Americans and Australia, were rapidly decimated and weaken by smallpox( along with other introduced diseases) during periods of initial foreign contact, which helped pave the way for conquest and colonization. During the 18</a:t>
            </a:r>
            <a:r>
              <a:rPr lang="en-GB" sz="2400" baseline="30000" dirty="0" smtClean="0">
                <a:latin typeface="Times New Roman" panose="02020603050405020304" pitchFamily="18" charset="0"/>
                <a:cs typeface="Times New Roman" panose="02020603050405020304" pitchFamily="18" charset="0"/>
              </a:rPr>
              <a:t>th</a:t>
            </a:r>
            <a:r>
              <a:rPr lang="en-GB" sz="2400" dirty="0" smtClean="0">
                <a:latin typeface="Times New Roman" panose="02020603050405020304" pitchFamily="18" charset="0"/>
                <a:cs typeface="Times New Roman" panose="02020603050405020304" pitchFamily="18" charset="0"/>
              </a:rPr>
              <a:t> century the disease killed an estimated 400,000 Europeans each year, including five reigning monarchs, and was responsible for a third blindness. Between 20and 60% of all those infected and over 80% of infected children died from the disease.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85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stretch>
            <a:fillRect/>
          </a:stretch>
        </p:blipFill>
        <p:spPr>
          <a:xfrm>
            <a:off x="0" y="2605088"/>
            <a:ext cx="5221288" cy="381952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09" t="22649" r="11246" b="21353"/>
          <a:stretch/>
        </p:blipFill>
        <p:spPr>
          <a:xfrm>
            <a:off x="6302414" y="2460170"/>
            <a:ext cx="4481700" cy="3818732"/>
          </a:xfrm>
          <a:prstGeom prst="rect">
            <a:avLst/>
          </a:prstGeom>
        </p:spPr>
      </p:pic>
      <p:sp>
        <p:nvSpPr>
          <p:cNvPr id="9" name="Rectangle 8"/>
          <p:cNvSpPr/>
          <p:nvPr/>
        </p:nvSpPr>
        <p:spPr>
          <a:xfrm>
            <a:off x="1392702" y="734926"/>
            <a:ext cx="8201464" cy="1938992"/>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Over the years at least seven religious deities have been specifically dedicated to smallpox, such as the god sopono in the Yoruba religion.</a:t>
            </a:r>
          </a:p>
          <a:p>
            <a:r>
              <a:rPr lang="en-GB" sz="2400" dirty="0">
                <a:latin typeface="Times New Roman" panose="02020603050405020304" pitchFamily="18" charset="0"/>
                <a:cs typeface="Times New Roman" panose="02020603050405020304" pitchFamily="18" charset="0"/>
              </a:rPr>
              <a:t>           In Hindu goddess of smallpox, Sitala Mata was worshipped in the temples throughout the country.</a:t>
            </a:r>
          </a:p>
        </p:txBody>
      </p:sp>
    </p:spTree>
    <p:extLst>
      <p:ext uri="{BB962C8B-B14F-4D97-AF65-F5344CB8AC3E}">
        <p14:creationId xmlns:p14="http://schemas.microsoft.com/office/powerpoint/2010/main" val="99214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WHAT CAUSES SMALLPOX</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GB" dirty="0" smtClean="0">
                <a:latin typeface="Times New Roman" panose="02020603050405020304" pitchFamily="18" charset="0"/>
                <a:cs typeface="Times New Roman" panose="02020603050405020304" pitchFamily="18" charset="0"/>
              </a:rPr>
              <a:t>            Smallpox is caused by a poxvirus called Variola( </a:t>
            </a:r>
            <a:r>
              <a:rPr lang="en-GB" dirty="0">
                <a:latin typeface="Lucida Calligraphy" panose="03010101010101010101" pitchFamily="66" charset="0"/>
                <a:cs typeface="Times New Roman" panose="02020603050405020304" pitchFamily="18" charset="0"/>
              </a:rPr>
              <a:t>P</a:t>
            </a:r>
            <a:r>
              <a:rPr lang="en-GB" dirty="0" smtClean="0">
                <a:latin typeface="Lucida Calligraphy" panose="03010101010101010101" pitchFamily="66" charset="0"/>
                <a:cs typeface="Times New Roman" panose="02020603050405020304" pitchFamily="18" charset="0"/>
              </a:rPr>
              <a:t>oxviridea </a:t>
            </a:r>
            <a:r>
              <a:rPr lang="en-GB" dirty="0" smtClean="0">
                <a:latin typeface="Times New Roman" panose="02020603050405020304" pitchFamily="18" charset="0"/>
                <a:cs typeface="Times New Roman" panose="02020603050405020304" pitchFamily="18" charset="0"/>
              </a:rPr>
              <a:t>family of viruses, genus </a:t>
            </a:r>
            <a:r>
              <a:rPr lang="en-GB" dirty="0" smtClean="0">
                <a:latin typeface="Lucida Calligraphy" panose="03010101010101010101" pitchFamily="66" charset="0"/>
                <a:cs typeface="Times New Roman" panose="02020603050405020304" pitchFamily="18" charset="0"/>
              </a:rPr>
              <a:t>Orthopoxvirus)</a:t>
            </a:r>
            <a:r>
              <a:rPr lang="en-GB" dirty="0" smtClean="0">
                <a:latin typeface="Times New Roman" panose="02020603050405020304" pitchFamily="18" charset="0"/>
                <a:cs typeface="Times New Roman" panose="02020603050405020304" pitchFamily="18" charset="0"/>
              </a:rPr>
              <a:t>. Variola is a relatively large virus that contains double-stranded DNA. The virus can be found in large numbers in many organs( skin, kidneys, spleen, liver and other organs) of infected people. Death occurs because of overwhelming toxaemia, thought to be due to immune complexes trying to react to the large number of viral particles. Variola infection only occurs in humans, which was helpful in eradicating the disease. There are two strains called variola major and variola minor( also known as  alastrim). As implied  by the names, variola major is more likely to cause serious disease and death than variola minor</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43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HIGHLIGHTS</a:t>
            </a:r>
            <a:endParaRPr lang="en-GB" dirty="0"/>
          </a:p>
        </p:txBody>
      </p:sp>
      <p:sp>
        <p:nvSpPr>
          <p:cNvPr id="3" name="Content Placeholder 2"/>
          <p:cNvSpPr>
            <a:spLocks noGrp="1"/>
          </p:cNvSpPr>
          <p:nvPr>
            <p:ph idx="1"/>
          </p:nvPr>
        </p:nvSpPr>
        <p:spPr>
          <a:xfrm>
            <a:off x="2075544" y="2438400"/>
            <a:ext cx="8675912" cy="3875314"/>
          </a:xfrm>
        </p:spPr>
        <p:txBody>
          <a:bodyPr>
            <a:noAutofit/>
          </a:bodyPr>
          <a:lstStyle/>
          <a:p>
            <a:r>
              <a:rPr lang="en-GB" sz="2000" dirty="0" smtClean="0">
                <a:latin typeface="Times New Roman" panose="02020603050405020304" pitchFamily="18" charset="0"/>
                <a:cs typeface="Times New Roman" panose="02020603050405020304" pitchFamily="18" charset="0"/>
              </a:rPr>
              <a:t>6</a:t>
            </a:r>
            <a:r>
              <a:rPr lang="en-GB" sz="2000" baseline="30000" dirty="0" smtClean="0">
                <a:latin typeface="Times New Roman" panose="02020603050405020304" pitchFamily="18" charset="0"/>
                <a:cs typeface="Times New Roman" panose="02020603050405020304" pitchFamily="18" charset="0"/>
              </a:rPr>
              <a:t>th</a:t>
            </a:r>
            <a:r>
              <a:rPr lang="en-GB" sz="2000" dirty="0" smtClean="0">
                <a:latin typeface="Times New Roman" panose="02020603050405020304" pitchFamily="18" charset="0"/>
                <a:cs typeface="Times New Roman" panose="02020603050405020304" pitchFamily="18" charset="0"/>
              </a:rPr>
              <a:t> century- increased trade with china and Korea introduces smallpox into japan</a:t>
            </a:r>
          </a:p>
          <a:p>
            <a:r>
              <a:rPr lang="en-GB" sz="2000" dirty="0" smtClean="0">
                <a:latin typeface="Times New Roman" panose="02020603050405020304" pitchFamily="18" charset="0"/>
                <a:cs typeface="Times New Roman" panose="02020603050405020304" pitchFamily="18" charset="0"/>
              </a:rPr>
              <a:t>7</a:t>
            </a:r>
            <a:r>
              <a:rPr lang="en-GB" sz="2000" baseline="30000" dirty="0" smtClean="0">
                <a:latin typeface="Times New Roman" panose="02020603050405020304" pitchFamily="18" charset="0"/>
                <a:cs typeface="Times New Roman" panose="02020603050405020304" pitchFamily="18" charset="0"/>
              </a:rPr>
              <a:t>th</a:t>
            </a:r>
            <a:r>
              <a:rPr lang="en-GB" sz="2000" dirty="0" smtClean="0">
                <a:latin typeface="Times New Roman" panose="02020603050405020304" pitchFamily="18" charset="0"/>
                <a:cs typeface="Times New Roman" panose="02020603050405020304" pitchFamily="18" charset="0"/>
              </a:rPr>
              <a:t> century- Arab expansion spreads smallpox into northern Africa, Spain, and Portugal</a:t>
            </a:r>
          </a:p>
          <a:p>
            <a:r>
              <a:rPr lang="en-GB" sz="2000" dirty="0" smtClean="0">
                <a:latin typeface="Times New Roman" panose="02020603050405020304" pitchFamily="18" charset="0"/>
                <a:cs typeface="Times New Roman" panose="02020603050405020304" pitchFamily="18" charset="0"/>
              </a:rPr>
              <a:t>11</a:t>
            </a:r>
            <a:r>
              <a:rPr lang="en-GB" sz="2000" baseline="30000" dirty="0" smtClean="0">
                <a:latin typeface="Times New Roman" panose="02020603050405020304" pitchFamily="18" charset="0"/>
                <a:cs typeface="Times New Roman" panose="02020603050405020304" pitchFamily="18" charset="0"/>
              </a:rPr>
              <a:t>th</a:t>
            </a:r>
            <a:r>
              <a:rPr lang="en-GB" sz="2000" dirty="0" smtClean="0">
                <a:latin typeface="Times New Roman" panose="02020603050405020304" pitchFamily="18" charset="0"/>
                <a:cs typeface="Times New Roman" panose="02020603050405020304" pitchFamily="18" charset="0"/>
              </a:rPr>
              <a:t> century- crusades further spread smallpox in Europe.</a:t>
            </a:r>
          </a:p>
          <a:p>
            <a:r>
              <a:rPr lang="en-GB" sz="2000" dirty="0" smtClean="0">
                <a:latin typeface="Times New Roman" panose="02020603050405020304" pitchFamily="18" charset="0"/>
                <a:cs typeface="Times New Roman" panose="02020603050405020304" pitchFamily="18" charset="0"/>
              </a:rPr>
              <a:t>15</a:t>
            </a:r>
            <a:r>
              <a:rPr lang="en-GB" sz="2000" baseline="30000" dirty="0" smtClean="0">
                <a:latin typeface="Times New Roman" panose="02020603050405020304" pitchFamily="18" charset="0"/>
                <a:cs typeface="Times New Roman" panose="02020603050405020304" pitchFamily="18" charset="0"/>
              </a:rPr>
              <a:t>th</a:t>
            </a:r>
            <a:r>
              <a:rPr lang="en-GB" sz="2000" dirty="0" smtClean="0">
                <a:latin typeface="Times New Roman" panose="02020603050405020304" pitchFamily="18" charset="0"/>
                <a:cs typeface="Times New Roman" panose="02020603050405020304" pitchFamily="18" charset="0"/>
              </a:rPr>
              <a:t> century- Portuguese occupation introduces smallpox into part of eastern Africa</a:t>
            </a:r>
          </a:p>
          <a:p>
            <a:r>
              <a:rPr lang="en-GB" sz="2000" dirty="0" smtClean="0">
                <a:latin typeface="Times New Roman" panose="02020603050405020304" pitchFamily="18" charset="0"/>
                <a:cs typeface="Times New Roman" panose="02020603050405020304" pitchFamily="18" charset="0"/>
              </a:rPr>
              <a:t>16</a:t>
            </a:r>
            <a:r>
              <a:rPr lang="en-GB" sz="2000" baseline="30000" dirty="0" smtClean="0">
                <a:latin typeface="Times New Roman" panose="02020603050405020304" pitchFamily="18" charset="0"/>
                <a:cs typeface="Times New Roman" panose="02020603050405020304" pitchFamily="18" charset="0"/>
              </a:rPr>
              <a:t>th</a:t>
            </a:r>
            <a:r>
              <a:rPr lang="en-GB" sz="2000" dirty="0" smtClean="0">
                <a:latin typeface="Times New Roman" panose="02020603050405020304" pitchFamily="18" charset="0"/>
                <a:cs typeface="Times New Roman" panose="02020603050405020304" pitchFamily="18" charset="0"/>
              </a:rPr>
              <a:t> century- European colonization and the African slave trade import smallpox into the Caribbean  and central and south America.</a:t>
            </a:r>
          </a:p>
          <a:p>
            <a:r>
              <a:rPr lang="en-GB" sz="2000" dirty="0" smtClean="0">
                <a:latin typeface="Times New Roman" panose="02020603050405020304" pitchFamily="18" charset="0"/>
                <a:cs typeface="Times New Roman" panose="02020603050405020304" pitchFamily="18" charset="0"/>
              </a:rPr>
              <a:t>17</a:t>
            </a:r>
            <a:r>
              <a:rPr lang="en-GB" sz="2000" baseline="30000" dirty="0" smtClean="0">
                <a:latin typeface="Times New Roman" panose="02020603050405020304" pitchFamily="18" charset="0"/>
                <a:cs typeface="Times New Roman" panose="02020603050405020304" pitchFamily="18" charset="0"/>
              </a:rPr>
              <a:t>th</a:t>
            </a:r>
            <a:r>
              <a:rPr lang="en-GB" sz="2000" dirty="0" smtClean="0">
                <a:latin typeface="Times New Roman" panose="02020603050405020304" pitchFamily="18" charset="0"/>
                <a:cs typeface="Times New Roman" panose="02020603050405020304" pitchFamily="18" charset="0"/>
              </a:rPr>
              <a:t> century- European colonization imports smallpox into north America.</a:t>
            </a:r>
          </a:p>
          <a:p>
            <a:r>
              <a:rPr lang="en-GB" sz="2000" dirty="0" smtClean="0">
                <a:latin typeface="Times New Roman" panose="02020603050405020304" pitchFamily="18" charset="0"/>
                <a:cs typeface="Times New Roman" panose="02020603050405020304" pitchFamily="18" charset="0"/>
              </a:rPr>
              <a:t>18</a:t>
            </a:r>
            <a:r>
              <a:rPr lang="en-GB" sz="2000" baseline="30000" dirty="0" smtClean="0">
                <a:latin typeface="Times New Roman" panose="02020603050405020304" pitchFamily="18" charset="0"/>
                <a:cs typeface="Times New Roman" panose="02020603050405020304" pitchFamily="18" charset="0"/>
              </a:rPr>
              <a:t>th</a:t>
            </a:r>
            <a:r>
              <a:rPr lang="en-GB" sz="2000" dirty="0" smtClean="0">
                <a:latin typeface="Times New Roman" panose="02020603050405020304" pitchFamily="18" charset="0"/>
                <a:cs typeface="Times New Roman" panose="02020603050405020304" pitchFamily="18" charset="0"/>
              </a:rPr>
              <a:t> century-exploitation by great Britain introduces smallpox into Australia</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08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IN AFRICA</a:t>
            </a:r>
            <a:endParaRPr lang="en-GB" dirty="0"/>
          </a:p>
        </p:txBody>
      </p:sp>
      <p:sp>
        <p:nvSpPr>
          <p:cNvPr id="3" name="Content Placeholder 2"/>
          <p:cNvSpPr>
            <a:spLocks noGrp="1"/>
          </p:cNvSpPr>
          <p:nvPr>
            <p:ph idx="1"/>
          </p:nvPr>
        </p:nvSpPr>
        <p:spPr/>
        <p:txBody>
          <a:bodyPr>
            <a:normAutofit fontScale="92500"/>
          </a:bodyPr>
          <a:lstStyle/>
          <a:p>
            <a:r>
              <a:rPr lang="en-GB" sz="2400" dirty="0" smtClean="0">
                <a:latin typeface="Times New Roman" panose="02020603050405020304" pitchFamily="18" charset="0"/>
                <a:cs typeface="Times New Roman" panose="02020603050405020304" pitchFamily="18" charset="0"/>
              </a:rPr>
              <a:t>One of the oldest record of smallpox in Africa is associated with elephant war circa AD 568, when after the fighting siege in mecca. Ethiopian troops contracted the disease which they carried with them back to Africa. Arab ports in coastal towns in Africa likely contributed to the importation of smallpox into Africa, as early as the 13</a:t>
            </a:r>
            <a:r>
              <a:rPr lang="en-GB" sz="2400" baseline="30000" dirty="0" smtClean="0">
                <a:latin typeface="Times New Roman" panose="02020603050405020304" pitchFamily="18" charset="0"/>
                <a:cs typeface="Times New Roman" panose="02020603050405020304" pitchFamily="18" charset="0"/>
              </a:rPr>
              <a:t>th</a:t>
            </a:r>
            <a:r>
              <a:rPr lang="en-GB" sz="2400" dirty="0" smtClean="0">
                <a:latin typeface="Times New Roman" panose="02020603050405020304" pitchFamily="18" charset="0"/>
                <a:cs typeface="Times New Roman" panose="02020603050405020304" pitchFamily="18" charset="0"/>
              </a:rPr>
              <a:t> century, though no records exist until the 16</a:t>
            </a:r>
            <a:r>
              <a:rPr lang="en-GB" sz="2400" baseline="30000" dirty="0" smtClean="0">
                <a:latin typeface="Times New Roman" panose="02020603050405020304" pitchFamily="18" charset="0"/>
                <a:cs typeface="Times New Roman" panose="02020603050405020304" pitchFamily="18" charset="0"/>
              </a:rPr>
              <a:t>th</a:t>
            </a:r>
            <a:r>
              <a:rPr lang="en-GB" sz="2400" dirty="0" smtClean="0">
                <a:latin typeface="Times New Roman" panose="02020603050405020304" pitchFamily="18" charset="0"/>
                <a:cs typeface="Times New Roman" panose="02020603050405020304" pitchFamily="18" charset="0"/>
              </a:rPr>
              <a:t> century.</a:t>
            </a:r>
          </a:p>
          <a:p>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The slave trade continued to spread smallpox to the entire continent, with raiders pushing farther along caravan routes in search of slaves. The effect of smallpox could be seen along caravan routes, and those who were not infected either waiting to board or on board ship</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     STILL IN AFRICA</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400" dirty="0" smtClean="0">
                <a:latin typeface="Times New Roman" panose="02020603050405020304" pitchFamily="18" charset="0"/>
                <a:cs typeface="Times New Roman" panose="02020603050405020304" pitchFamily="18" charset="0"/>
              </a:rPr>
              <a:t>Smallpox in Angola was likely introduced shortly after Portuguese's settlement of the area in 1484. the 1864 epidemic killed 25000inhibitors, one third of the total population in that same in area in 1713, an outbreak occurred in south Africa, after a ship from India docked at cape town, bringing infected laundry ashore. A second outbreak occurred in 1755, again affecting both and white population suffered and whole clans of the Hottentot tribe were wiped out.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78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VIRUS CLASSIFICATION </a:t>
            </a:r>
            <a:endParaRPr lang="en-GB"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r>
              <a:rPr lang="en-GB" sz="2400" dirty="0" smtClean="0">
                <a:latin typeface="Times New Roman" panose="02020603050405020304" pitchFamily="18" charset="0"/>
                <a:cs typeface="Times New Roman" panose="02020603050405020304" pitchFamily="18" charset="0"/>
              </a:rPr>
              <a:t>Smallpox is a double stranded DNA. </a:t>
            </a:r>
            <a:endParaRPr lang="en-GB" sz="2400"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Subfamily- Chordopoxvirinae</a:t>
            </a:r>
          </a:p>
          <a:p>
            <a:r>
              <a:rPr lang="en-GB" sz="2400" dirty="0" smtClean="0">
                <a:latin typeface="Times New Roman" panose="02020603050405020304" pitchFamily="18" charset="0"/>
                <a:cs typeface="Times New Roman" panose="02020603050405020304" pitchFamily="18" charset="0"/>
              </a:rPr>
              <a:t>Family- Poxviridae, which includes cowpox virus</a:t>
            </a:r>
          </a:p>
          <a:p>
            <a:r>
              <a:rPr lang="en-GB" sz="2400" dirty="0" smtClean="0">
                <a:latin typeface="Times New Roman" panose="02020603050405020304" pitchFamily="18" charset="0"/>
                <a:cs typeface="Times New Roman" panose="02020603050405020304" pitchFamily="18" charset="0"/>
              </a:rPr>
              <a:t>Genus – Orthoproxvirus, diseases- cowpox, </a:t>
            </a:r>
            <a:r>
              <a:rPr lang="en-GB" sz="2400" dirty="0" err="1" smtClean="0">
                <a:latin typeface="Times New Roman" panose="02020603050405020304" pitchFamily="18" charset="0"/>
                <a:cs typeface="Times New Roman" panose="02020603050405020304" pitchFamily="18" charset="0"/>
              </a:rPr>
              <a:t>vaccinnia</a:t>
            </a:r>
            <a:r>
              <a:rPr lang="en-GB" sz="2400" dirty="0" smtClean="0">
                <a:latin typeface="Times New Roman" panose="02020603050405020304" pitchFamily="18" charset="0"/>
                <a:cs typeface="Times New Roman" panose="02020603050405020304" pitchFamily="18" charset="0"/>
              </a:rPr>
              <a:t>, smallpox, </a:t>
            </a:r>
            <a:r>
              <a:rPr lang="en-GB" sz="2400" dirty="0" smtClean="0">
                <a:latin typeface="Times New Roman" panose="02020603050405020304" pitchFamily="18" charset="0"/>
                <a:cs typeface="Times New Roman" panose="02020603050405020304" pitchFamily="18" charset="0"/>
              </a:rPr>
              <a:t>monkey pox</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6590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1514</TotalTime>
  <Words>1813</Words>
  <Application>Microsoft Office PowerPoint</Application>
  <PresentationFormat>Widescreen</PresentationFormat>
  <Paragraphs>97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Bradley Hand ITC</vt:lpstr>
      <vt:lpstr>Garamond</vt:lpstr>
      <vt:lpstr>Lucida Calligraphy</vt:lpstr>
      <vt:lpstr>Times New Roman</vt:lpstr>
      <vt:lpstr>Wingdings</vt:lpstr>
      <vt:lpstr>Organic</vt:lpstr>
      <vt:lpstr>A PRESENTATION ON SMALLPOX</vt:lpstr>
      <vt:lpstr>TABLE OF CONTENT</vt:lpstr>
      <vt:lpstr>      INTRODUCTION</vt:lpstr>
      <vt:lpstr>PowerPoint Presentation</vt:lpstr>
      <vt:lpstr>WHAT CAUSES SMALLPOX</vt:lpstr>
      <vt:lpstr>HISTORICAL HIGHLIGHTS</vt:lpstr>
      <vt:lpstr> IN AFRICA</vt:lpstr>
      <vt:lpstr>     STILL IN AFRICA</vt:lpstr>
      <vt:lpstr>VIRUS CLASSIFICATION </vt:lpstr>
      <vt:lpstr>TYPES OF DISEASE- SMALLPOX</vt:lpstr>
      <vt:lpstr>PowerPoint Presentation</vt:lpstr>
      <vt:lpstr>    ROUTE OF INFECTION</vt:lpstr>
      <vt:lpstr>PATHOGENICITY OF THE VIRUS</vt:lpstr>
      <vt:lpstr>PowerPoint Presentation</vt:lpstr>
      <vt:lpstr>PowerPoint Presentation</vt:lpstr>
      <vt:lpstr>SYMPTOMS</vt:lpstr>
      <vt:lpstr>TREATMENT</vt:lpstr>
      <vt:lpstr>PREVENTION</vt:lpstr>
      <vt:lpstr>PowerPoint Presentation</vt:lpstr>
      <vt:lpstr>PowerPoint Presentation</vt:lpstr>
      <vt:lpstr>CONTROL MEASURES</vt:lpstr>
      <vt:lpstr>CONCLUSION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SMALLPOX</dc:title>
  <dc:creator>ADEJUMOKE</dc:creator>
  <cp:lastModifiedBy>ADEJUMOKE</cp:lastModifiedBy>
  <cp:revision>90</cp:revision>
  <dcterms:created xsi:type="dcterms:W3CDTF">2017-11-04T20:29:06Z</dcterms:created>
  <dcterms:modified xsi:type="dcterms:W3CDTF">2017-11-06T14:10:11Z</dcterms:modified>
</cp:coreProperties>
</file>