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sldIdLst>
    <p:sldId id="256" r:id="rId2"/>
    <p:sldId id="267" r:id="rId3"/>
    <p:sldId id="257" r:id="rId4"/>
    <p:sldId id="258" r:id="rId5"/>
    <p:sldId id="259" r:id="rId6"/>
    <p:sldId id="260" r:id="rId7"/>
    <p:sldId id="261" r:id="rId8"/>
    <p:sldId id="269" r:id="rId9"/>
    <p:sldId id="268" r:id="rId10"/>
    <p:sldId id="262" r:id="rId11"/>
    <p:sldId id="263"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D7015D-A397-48CE-94B1-6DE00C7245B5}"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116856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D7015D-A397-48CE-94B1-6DE00C7245B5}"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242505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D7015D-A397-48CE-94B1-6DE00C7245B5}"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4147291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D7015D-A397-48CE-94B1-6DE00C7245B5}"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37550B9-5B2E-46E8-B3C8-37CD5F62F8EE}"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083257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D7015D-A397-48CE-94B1-6DE00C7245B5}"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3002407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CD7015D-A397-48CE-94B1-6DE00C7245B5}"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1073401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CD7015D-A397-48CE-94B1-6DE00C7245B5}"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206421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7015D-A397-48CE-94B1-6DE00C7245B5}"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1640117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CD7015D-A397-48CE-94B1-6DE00C7245B5}" type="datetimeFigureOut">
              <a:rPr lang="en-US" smtClean="0"/>
              <a:t>11/6/2017</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37550B9-5B2E-46E8-B3C8-37CD5F62F8EE}" type="slidenum">
              <a:rPr lang="en-US" smtClean="0"/>
              <a:t>‹#›</a:t>
            </a:fld>
            <a:endParaRPr lang="en-US"/>
          </a:p>
        </p:txBody>
      </p:sp>
    </p:spTree>
    <p:extLst>
      <p:ext uri="{BB962C8B-B14F-4D97-AF65-F5344CB8AC3E}">
        <p14:creationId xmlns:p14="http://schemas.microsoft.com/office/powerpoint/2010/main" val="362286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7015D-A397-48CE-94B1-6DE00C7245B5}"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107766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D7015D-A397-48CE-94B1-6DE00C7245B5}"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185865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D7015D-A397-48CE-94B1-6DE00C7245B5}"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193979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7015D-A397-48CE-94B1-6DE00C7245B5}"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213457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7015D-A397-48CE-94B1-6DE00C7245B5}"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341360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D7015D-A397-48CE-94B1-6DE00C7245B5}"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310087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D7015D-A397-48CE-94B1-6DE00C7245B5}"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271268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D7015D-A397-48CE-94B1-6DE00C7245B5}"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550B9-5B2E-46E8-B3C8-37CD5F62F8EE}" type="slidenum">
              <a:rPr lang="en-US" smtClean="0"/>
              <a:t>‹#›</a:t>
            </a:fld>
            <a:endParaRPr lang="en-US"/>
          </a:p>
        </p:txBody>
      </p:sp>
    </p:spTree>
    <p:extLst>
      <p:ext uri="{BB962C8B-B14F-4D97-AF65-F5344CB8AC3E}">
        <p14:creationId xmlns:p14="http://schemas.microsoft.com/office/powerpoint/2010/main" val="46171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D7015D-A397-48CE-94B1-6DE00C7245B5}" type="datetimeFigureOut">
              <a:rPr lang="en-US" smtClean="0"/>
              <a:t>11/6/2017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37550B9-5B2E-46E8-B3C8-37CD5F62F8EE}" type="slidenum">
              <a:rPr lang="en-US" smtClean="0"/>
              <a:t>‹#›</a:t>
            </a:fld>
            <a:endParaRPr lang="en-US"/>
          </a:p>
        </p:txBody>
      </p:sp>
    </p:spTree>
    <p:extLst>
      <p:ext uri="{BB962C8B-B14F-4D97-AF65-F5344CB8AC3E}">
        <p14:creationId xmlns:p14="http://schemas.microsoft.com/office/powerpoint/2010/main" val="639032885"/>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line.com/drugs/famciclovir/oral-tablet" TargetMode="External"/><Relationship Id="rId2" Type="http://schemas.openxmlformats.org/officeDocument/2006/relationships/hyperlink" Target="https://www.healthline.com/drugs/acyclovir/oral-tablet" TargetMode="External"/><Relationship Id="rId1" Type="http://schemas.openxmlformats.org/officeDocument/2006/relationships/slideLayout" Target="../slideLayouts/slideLayout2.xml"/><Relationship Id="rId4" Type="http://schemas.openxmlformats.org/officeDocument/2006/relationships/hyperlink" Target="https://www.healthline.com/drugs/valacyclovir/oral-tabl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SEMINAR REPORT ON:</a:t>
            </a:r>
            <a:br>
              <a:rPr lang="en-US" dirty="0" smtClean="0"/>
            </a:br>
            <a:r>
              <a:rPr lang="en-US" dirty="0" smtClean="0"/>
              <a:t>HERPES SIMPLEX VIRUS(HSV)</a:t>
            </a:r>
            <a:br>
              <a:rPr lang="en-US" dirty="0" smtClean="0"/>
            </a:br>
            <a:r>
              <a:rPr lang="en-US" dirty="0" smtClean="0"/>
              <a:t>BY:</a:t>
            </a:r>
            <a:br>
              <a:rPr lang="en-US" dirty="0" smtClean="0"/>
            </a:br>
            <a:endParaRPr lang="en-US" dirty="0"/>
          </a:p>
        </p:txBody>
      </p:sp>
      <p:sp>
        <p:nvSpPr>
          <p:cNvPr id="3" name="Subtitle 2"/>
          <p:cNvSpPr>
            <a:spLocks noGrp="1"/>
          </p:cNvSpPr>
          <p:nvPr>
            <p:ph type="subTitle" idx="1"/>
          </p:nvPr>
        </p:nvSpPr>
        <p:spPr/>
        <p:txBody>
          <a:bodyPr>
            <a:normAutofit lnSpcReduction="10000"/>
          </a:bodyPr>
          <a:lstStyle/>
          <a:p>
            <a:r>
              <a:rPr lang="en-US" dirty="0" smtClean="0"/>
              <a:t>ADEKUNLE OLUWATOMISIN .E. </a:t>
            </a:r>
          </a:p>
          <a:p>
            <a:r>
              <a:rPr lang="en-US" dirty="0" smtClean="0"/>
              <a:t>15/SCI05/003</a:t>
            </a:r>
          </a:p>
          <a:p>
            <a:r>
              <a:rPr lang="en-US" dirty="0" smtClean="0"/>
              <a:t>DEPARTMENT: MICROBIOLOGY</a:t>
            </a:r>
          </a:p>
          <a:p>
            <a:endParaRPr lang="en-US" dirty="0"/>
          </a:p>
          <a:p>
            <a:endParaRPr lang="en-US" dirty="0"/>
          </a:p>
        </p:txBody>
      </p:sp>
    </p:spTree>
    <p:extLst>
      <p:ext uri="{BB962C8B-B14F-4D97-AF65-F5344CB8AC3E}">
        <p14:creationId xmlns:p14="http://schemas.microsoft.com/office/powerpoint/2010/main" val="4001960488"/>
      </p:ext>
    </p:extLst>
  </p:cSld>
  <p:clrMapOvr>
    <a:masterClrMapping/>
  </p:clrMapOvr>
  <mc:AlternateContent xmlns:mc="http://schemas.openxmlformats.org/markup-compatibility/2006" xmlns:p14="http://schemas.microsoft.com/office/powerpoint/2010/main">
    <mc:Choice Requires="p14">
      <p:transition p14:dur="10" advTm="7615">
        <p:push dir="u"/>
        <p:sndAc>
          <p:stSnd>
            <p:snd r:embed="rId2" name="click.wav"/>
          </p:stSnd>
        </p:sndAc>
      </p:transition>
    </mc:Choice>
    <mc:Fallback xmlns="">
      <p:transition advTm="7615">
        <p:push dir="u"/>
        <p:sndAc>
          <p:stSnd>
            <p:snd r:embed="rId3" name="click.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Content Placeholder 2"/>
          <p:cNvSpPr>
            <a:spLocks noGrp="1"/>
          </p:cNvSpPr>
          <p:nvPr>
            <p:ph idx="1"/>
          </p:nvPr>
        </p:nvSpPr>
        <p:spPr>
          <a:xfrm>
            <a:off x="838200" y="1663699"/>
            <a:ext cx="10515600" cy="5499101"/>
          </a:xfrm>
        </p:spPr>
        <p:txBody>
          <a:bodyPr>
            <a:normAutofit/>
          </a:bodyPr>
          <a:lstStyle/>
          <a:p>
            <a:r>
              <a:rPr lang="en-US" sz="2400" dirty="0"/>
              <a:t>They are </a:t>
            </a:r>
            <a:r>
              <a:rPr lang="en-US" sz="2400" dirty="0" smtClean="0"/>
              <a:t>120-300 </a:t>
            </a:r>
            <a:r>
              <a:rPr lang="en-US" sz="2400" dirty="0"/>
              <a:t>nm in diameter and consist of a linear, double </a:t>
            </a:r>
            <a:r>
              <a:rPr lang="en-US" sz="2400" dirty="0" smtClean="0"/>
              <a:t>stranded DNA genome </a:t>
            </a:r>
            <a:r>
              <a:rPr lang="en-US" sz="2400" dirty="0"/>
              <a:t>enclosed within an icosahedral </a:t>
            </a:r>
            <a:r>
              <a:rPr lang="en-US" sz="2400" dirty="0" err="1" smtClean="0"/>
              <a:t>capsid,surrounded</a:t>
            </a:r>
            <a:r>
              <a:rPr lang="en-US" sz="2400" dirty="0" smtClean="0"/>
              <a:t> </a:t>
            </a:r>
            <a:r>
              <a:rPr lang="en-US" sz="2400" dirty="0"/>
              <a:t>by </a:t>
            </a:r>
            <a:r>
              <a:rPr lang="en-US" sz="2400" dirty="0" smtClean="0"/>
              <a:t>a </a:t>
            </a:r>
            <a:r>
              <a:rPr lang="en-US" sz="2400" dirty="0"/>
              <a:t>phospholipid rich envelope. The lipid envelope is derived from the nuclear envelope of the infected </a:t>
            </a:r>
            <a:r>
              <a:rPr lang="en-US" sz="2400" dirty="0" smtClean="0"/>
              <a:t>cell</a:t>
            </a:r>
          </a:p>
          <a:p>
            <a:endParaRPr lang="en-US" sz="2400" dirty="0" smtClean="0"/>
          </a:p>
          <a:p>
            <a:endParaRPr lang="en-US" sz="2400" dirty="0"/>
          </a:p>
          <a:p>
            <a:endParaRPr lang="en-US" sz="2400" dirty="0"/>
          </a:p>
        </p:txBody>
      </p:sp>
      <p:pic>
        <p:nvPicPr>
          <p:cNvPr id="4" name="Picture 3"/>
          <p:cNvPicPr>
            <a:picLocks noChangeAspect="1"/>
          </p:cNvPicPr>
          <p:nvPr/>
        </p:nvPicPr>
        <p:blipFill>
          <a:blip r:embed="rId2"/>
          <a:stretch>
            <a:fillRect/>
          </a:stretch>
        </p:blipFill>
        <p:spPr>
          <a:xfrm>
            <a:off x="279401" y="3251200"/>
            <a:ext cx="3429000" cy="3390900"/>
          </a:xfrm>
          <a:prstGeom prst="rect">
            <a:avLst/>
          </a:prstGeom>
        </p:spPr>
      </p:pic>
      <p:pic>
        <p:nvPicPr>
          <p:cNvPr id="5" name="Picture 4"/>
          <p:cNvPicPr>
            <a:picLocks noChangeAspect="1"/>
          </p:cNvPicPr>
          <p:nvPr/>
        </p:nvPicPr>
        <p:blipFill>
          <a:blip r:embed="rId3"/>
          <a:stretch>
            <a:fillRect/>
          </a:stretch>
        </p:blipFill>
        <p:spPr>
          <a:xfrm>
            <a:off x="3866280" y="3308349"/>
            <a:ext cx="3906120" cy="3390901"/>
          </a:xfrm>
          <a:prstGeom prst="rect">
            <a:avLst/>
          </a:prstGeom>
        </p:spPr>
      </p:pic>
      <p:pic>
        <p:nvPicPr>
          <p:cNvPr id="6" name="Picture 5"/>
          <p:cNvPicPr>
            <a:picLocks noChangeAspect="1"/>
          </p:cNvPicPr>
          <p:nvPr/>
        </p:nvPicPr>
        <p:blipFill>
          <a:blip r:embed="rId4"/>
          <a:stretch>
            <a:fillRect/>
          </a:stretch>
        </p:blipFill>
        <p:spPr>
          <a:xfrm>
            <a:off x="7800846" y="3251201"/>
            <a:ext cx="4391154" cy="3448050"/>
          </a:xfrm>
          <a:prstGeom prst="rect">
            <a:avLst/>
          </a:prstGeom>
        </p:spPr>
      </p:pic>
    </p:spTree>
    <p:extLst>
      <p:ext uri="{BB962C8B-B14F-4D97-AF65-F5344CB8AC3E}">
        <p14:creationId xmlns:p14="http://schemas.microsoft.com/office/powerpoint/2010/main" val="494525878"/>
      </p:ext>
    </p:extLst>
  </p:cSld>
  <p:clrMapOvr>
    <a:masterClrMapping/>
  </p:clrMapOvr>
  <mc:AlternateContent xmlns:mc="http://schemas.openxmlformats.org/markup-compatibility/2006" xmlns:p14="http://schemas.microsoft.com/office/powerpoint/2010/main">
    <mc:Choice Requires="p14">
      <p:transition spd="slow" p14:dur="2000" advTm="14835"/>
    </mc:Choice>
    <mc:Fallback xmlns="">
      <p:transition spd="slow" advTm="1483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Blisters that break open and form small ulcers, fever, swollen lymph nodes. This are the common symptoms associated with the HSV-1 infection.</a:t>
            </a:r>
          </a:p>
          <a:p>
            <a:r>
              <a:rPr lang="en-US" sz="2400" dirty="0" smtClean="0"/>
              <a:t>Most people with HSV-2 do not realize that they are infected.</a:t>
            </a:r>
          </a:p>
          <a:p>
            <a:r>
              <a:rPr lang="en-US" sz="2400" dirty="0" smtClean="0"/>
              <a:t>Many people infected with HSV-2 display no physical symptoms—individuals with no symptoms are described as asymptomatic or as having subclinical herpes.</a:t>
            </a:r>
          </a:p>
          <a:p>
            <a:r>
              <a:rPr lang="en-US" sz="2400" dirty="0" smtClean="0"/>
              <a:t>When symptomatic, the typical manifestation of a primary HSV-1 or HSV-2 genital infection is clusters of inflamed papules and vesicles on the outer surface of the genitals resembling cold sores.</a:t>
            </a:r>
            <a:endParaRPr lang="en-US" sz="2400" dirty="0"/>
          </a:p>
        </p:txBody>
      </p:sp>
    </p:spTree>
    <p:extLst>
      <p:ext uri="{BB962C8B-B14F-4D97-AF65-F5344CB8AC3E}">
        <p14:creationId xmlns:p14="http://schemas.microsoft.com/office/powerpoint/2010/main" val="3553318476"/>
      </p:ext>
    </p:extLst>
  </p:cSld>
  <p:clrMapOvr>
    <a:masterClrMapping/>
  </p:clrMapOvr>
  <mc:AlternateContent xmlns:mc="http://schemas.openxmlformats.org/markup-compatibility/2006" xmlns:p14="http://schemas.microsoft.com/office/powerpoint/2010/main">
    <mc:Choice Requires="p14">
      <p:transition spd="slow" p14:dur="2000" advTm="51200"/>
    </mc:Choice>
    <mc:Fallback xmlns="">
      <p:transition spd="slow" advTm="512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AND PREVENTION</a:t>
            </a:r>
            <a:endParaRPr lang="en-US" dirty="0"/>
          </a:p>
        </p:txBody>
      </p:sp>
      <p:sp>
        <p:nvSpPr>
          <p:cNvPr id="3" name="Content Placeholder 2"/>
          <p:cNvSpPr>
            <a:spLocks noGrp="1"/>
          </p:cNvSpPr>
          <p:nvPr>
            <p:ph idx="1"/>
          </p:nvPr>
        </p:nvSpPr>
        <p:spPr>
          <a:xfrm>
            <a:off x="680321" y="1574800"/>
            <a:ext cx="9613861" cy="4914899"/>
          </a:xfrm>
        </p:spPr>
        <p:txBody>
          <a:bodyPr>
            <a:normAutofit lnSpcReduction="10000"/>
          </a:bodyPr>
          <a:lstStyle/>
          <a:p>
            <a:r>
              <a:rPr lang="en-US" sz="2400" dirty="0" smtClean="0"/>
              <a:t>Treatment: Antivirals may reduce asymptomatic shedding; asymptomatic genital HSV-2 viral shedding is believed to occur on 20% of days per year in patients not undergoing antiviral treatment, versus 10% of days while on antiviral therapy.</a:t>
            </a:r>
          </a:p>
          <a:p>
            <a:r>
              <a:rPr lang="en-US" sz="2400" dirty="0" smtClean="0"/>
              <a:t>Prevention: Going for regular check ups at the clinic to know if one infected so as to carry out proper action if the virus is present.</a:t>
            </a:r>
          </a:p>
          <a:p>
            <a:r>
              <a:rPr lang="en-US" sz="2400" dirty="0" smtClean="0"/>
              <a:t>Use of condoms.</a:t>
            </a:r>
          </a:p>
          <a:p>
            <a:r>
              <a:rPr lang="en-US" sz="2400" dirty="0" smtClean="0"/>
              <a:t>Blood tests looking for antibodies to HSV-1 and HSV-2 can also help diagnose these infections. This is especially helpful when there are no sores present. </a:t>
            </a:r>
          </a:p>
          <a:p>
            <a:r>
              <a:rPr lang="en-US" dirty="0" smtClean="0"/>
              <a:t>Abstinence.</a:t>
            </a:r>
          </a:p>
          <a:p>
            <a:r>
              <a:rPr lang="en-US" dirty="0" smtClean="0"/>
              <a:t>Avoid sharing cutleries and always know the status of </a:t>
            </a:r>
            <a:r>
              <a:rPr lang="en-US" smtClean="0"/>
              <a:t>your partner.</a:t>
            </a:r>
            <a:endParaRPr lang="en-US" dirty="0" smtClean="0"/>
          </a:p>
          <a:p>
            <a:endParaRPr lang="en-US" dirty="0"/>
          </a:p>
        </p:txBody>
      </p:sp>
    </p:spTree>
    <p:extLst>
      <p:ext uri="{BB962C8B-B14F-4D97-AF65-F5344CB8AC3E}">
        <p14:creationId xmlns:p14="http://schemas.microsoft.com/office/powerpoint/2010/main" val="2088915721"/>
      </p:ext>
    </p:extLst>
  </p:cSld>
  <p:clrMapOvr>
    <a:masterClrMapping/>
  </p:clrMapOvr>
  <mc:AlternateContent xmlns:mc="http://schemas.openxmlformats.org/markup-compatibility/2006" xmlns:p14="http://schemas.microsoft.com/office/powerpoint/2010/main">
    <mc:Choice Requires="p14">
      <p:transition spd="slow" p14:dur="2000" advTm="30516"/>
    </mc:Choice>
    <mc:Fallback xmlns="">
      <p:transition spd="slow" advTm="3051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MEASURES</a:t>
            </a:r>
            <a:endParaRPr lang="en-US" dirty="0"/>
          </a:p>
        </p:txBody>
      </p:sp>
      <p:sp>
        <p:nvSpPr>
          <p:cNvPr id="3" name="Content Placeholder 2"/>
          <p:cNvSpPr>
            <a:spLocks noGrp="1"/>
          </p:cNvSpPr>
          <p:nvPr>
            <p:ph idx="1"/>
          </p:nvPr>
        </p:nvSpPr>
        <p:spPr/>
        <p:txBody>
          <a:bodyPr>
            <a:normAutofit/>
          </a:bodyPr>
          <a:lstStyle/>
          <a:p>
            <a:r>
              <a:rPr lang="en-US" sz="2400" dirty="0" smtClean="0"/>
              <a:t>Infected people should be quarantined  </a:t>
            </a:r>
            <a:r>
              <a:rPr lang="en-US" sz="2400" dirty="0" err="1" smtClean="0"/>
              <a:t>inorder</a:t>
            </a:r>
            <a:r>
              <a:rPr lang="en-US" sz="2400" dirty="0" smtClean="0"/>
              <a:t> to prevent the virus from spreading rapidly.</a:t>
            </a:r>
          </a:p>
          <a:p>
            <a:endParaRPr lang="en-US" sz="2400" dirty="0"/>
          </a:p>
        </p:txBody>
      </p:sp>
    </p:spTree>
    <p:extLst>
      <p:ext uri="{BB962C8B-B14F-4D97-AF65-F5344CB8AC3E}">
        <p14:creationId xmlns:p14="http://schemas.microsoft.com/office/powerpoint/2010/main" val="2830105621"/>
      </p:ext>
    </p:extLst>
  </p:cSld>
  <p:clrMapOvr>
    <a:masterClrMapping/>
  </p:clrMapOvr>
  <mc:AlternateContent xmlns:mc="http://schemas.openxmlformats.org/markup-compatibility/2006" xmlns:p14="http://schemas.microsoft.com/office/powerpoint/2010/main">
    <mc:Choice Requires="p14">
      <p:transition spd="slow" p14:dur="2000" advTm="8726"/>
    </mc:Choice>
    <mc:Fallback xmlns="">
      <p:transition spd="slow" advTm="872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CONLUSION</a:t>
            </a:r>
            <a:endParaRPr lang="en-US" dirty="0"/>
          </a:p>
        </p:txBody>
      </p:sp>
      <p:sp>
        <p:nvSpPr>
          <p:cNvPr id="3" name="Content Placeholder 2"/>
          <p:cNvSpPr>
            <a:spLocks noGrp="1"/>
          </p:cNvSpPr>
          <p:nvPr>
            <p:ph idx="1"/>
          </p:nvPr>
        </p:nvSpPr>
        <p:spPr>
          <a:xfrm>
            <a:off x="838200" y="1320800"/>
            <a:ext cx="10515600" cy="5880099"/>
          </a:xfrm>
        </p:spPr>
        <p:txBody>
          <a:bodyPr/>
          <a:lstStyle/>
          <a:p>
            <a:r>
              <a:rPr lang="en-US" sz="2400" dirty="0" smtClean="0"/>
              <a:t>There is currently no cure for this virus. Treatment focuses on getting rid of sores and limiting outbreaks.</a:t>
            </a:r>
          </a:p>
          <a:p>
            <a:r>
              <a:rPr lang="en-US" sz="2400" dirty="0" smtClean="0"/>
              <a:t>It is possible that your sores will disappear without treatment. However, your doctor may determine you need one or more of the following medications:</a:t>
            </a:r>
          </a:p>
          <a:p>
            <a:r>
              <a:rPr lang="en-US" sz="2400" dirty="0" smtClean="0">
                <a:hlinkClick r:id="rId2"/>
              </a:rPr>
              <a:t>acyclovir</a:t>
            </a:r>
            <a:endParaRPr lang="en-US" sz="2400" dirty="0" smtClean="0"/>
          </a:p>
          <a:p>
            <a:r>
              <a:rPr lang="en-US" sz="2400" dirty="0" err="1" smtClean="0">
                <a:hlinkClick r:id="rId3"/>
              </a:rPr>
              <a:t>famciclovir</a:t>
            </a:r>
            <a:endParaRPr lang="en-US" sz="2400" dirty="0" smtClean="0"/>
          </a:p>
          <a:p>
            <a:r>
              <a:rPr lang="en-US" sz="2400" dirty="0" err="1" smtClean="0">
                <a:hlinkClick r:id="rId4"/>
              </a:rPr>
              <a:t>Valacyclovir</a:t>
            </a:r>
            <a:endParaRPr lang="en-US" sz="2400" dirty="0" smtClean="0"/>
          </a:p>
          <a:p>
            <a:r>
              <a:rPr lang="en-US" sz="2400" dirty="0" smtClean="0"/>
              <a:t>People who become infected with HSV will have the virus for the rest of their lives. Even if it does not manifest symptoms, the virus will continue to live in an infected person’s nerve cells</a:t>
            </a:r>
            <a:r>
              <a:rPr lang="en-US" dirty="0" smtClean="0"/>
              <a:t>.</a:t>
            </a:r>
          </a:p>
          <a:p>
            <a:endParaRPr lang="en-US" dirty="0" smtClean="0"/>
          </a:p>
          <a:p>
            <a:endParaRPr lang="en-US" dirty="0"/>
          </a:p>
        </p:txBody>
      </p:sp>
    </p:spTree>
    <p:extLst>
      <p:ext uri="{BB962C8B-B14F-4D97-AF65-F5344CB8AC3E}">
        <p14:creationId xmlns:p14="http://schemas.microsoft.com/office/powerpoint/2010/main" val="3563505199"/>
      </p:ext>
    </p:extLst>
  </p:cSld>
  <p:clrMapOvr>
    <a:masterClrMapping/>
  </p:clrMapOvr>
  <mc:AlternateContent xmlns:mc="http://schemas.openxmlformats.org/markup-compatibility/2006" xmlns:p14="http://schemas.microsoft.com/office/powerpoint/2010/main">
    <mc:Choice Requires="p14">
      <p:transition spd="slow" p14:dur="2000" advTm="51572"/>
    </mc:Choice>
    <mc:Fallback xmlns="">
      <p:transition spd="slow" advTm="5157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a:xfrm>
            <a:off x="680321" y="1834166"/>
            <a:ext cx="9613861" cy="4922233"/>
          </a:xfrm>
        </p:spPr>
        <p:txBody>
          <a:bodyPr>
            <a:normAutofit fontScale="92500" lnSpcReduction="10000"/>
          </a:bodyPr>
          <a:lstStyle/>
          <a:p>
            <a:r>
              <a:rPr lang="en-US" dirty="0" smtClean="0"/>
              <a:t>INTRODUCTION</a:t>
            </a:r>
          </a:p>
          <a:p>
            <a:r>
              <a:rPr lang="en-US" dirty="0" smtClean="0"/>
              <a:t>VIRUS CLASSIFICATION</a:t>
            </a:r>
          </a:p>
          <a:p>
            <a:r>
              <a:rPr lang="en-US" dirty="0" smtClean="0"/>
              <a:t>TYPE OF DISEASE</a:t>
            </a:r>
          </a:p>
          <a:p>
            <a:r>
              <a:rPr lang="en-US" dirty="0" smtClean="0"/>
              <a:t>ROUTE OF INFECTION</a:t>
            </a:r>
          </a:p>
          <a:p>
            <a:r>
              <a:rPr lang="en-US" dirty="0" smtClean="0"/>
              <a:t>PATHOGENICITY OF THE VIRUS</a:t>
            </a:r>
          </a:p>
          <a:p>
            <a:r>
              <a:rPr lang="en-US" dirty="0" smtClean="0"/>
              <a:t>COMMON SITES</a:t>
            </a:r>
          </a:p>
          <a:p>
            <a:r>
              <a:rPr lang="en-US" dirty="0" smtClean="0"/>
              <a:t>IMAGES</a:t>
            </a:r>
          </a:p>
          <a:p>
            <a:r>
              <a:rPr lang="en-US" dirty="0" smtClean="0"/>
              <a:t>STRUCTURES</a:t>
            </a:r>
          </a:p>
          <a:p>
            <a:r>
              <a:rPr lang="en-US" dirty="0" smtClean="0"/>
              <a:t>SYMPTOMS</a:t>
            </a:r>
          </a:p>
          <a:p>
            <a:r>
              <a:rPr lang="en-US" dirty="0" smtClean="0"/>
              <a:t>TREATMENT AND CONCLUSION</a:t>
            </a:r>
          </a:p>
          <a:p>
            <a:r>
              <a:rPr lang="en-US" dirty="0" smtClean="0"/>
              <a:t>CONTROL MEASURES</a:t>
            </a:r>
          </a:p>
          <a:p>
            <a:r>
              <a:rPr lang="en-US" dirty="0" smtClean="0"/>
              <a:t>CONCLUSION</a:t>
            </a:r>
          </a:p>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66767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838200" y="1825624"/>
            <a:ext cx="10515600" cy="5032376"/>
          </a:xfrm>
        </p:spPr>
        <p:txBody>
          <a:bodyPr>
            <a:normAutofit lnSpcReduction="10000"/>
          </a:bodyPr>
          <a:lstStyle/>
          <a:p>
            <a:r>
              <a:rPr lang="en-US" sz="2400" dirty="0" smtClean="0"/>
              <a:t>Herpes Simplex is a viral disease caused by the Herpes Simplex virus. Herpes simplex virus 1 and 2 (HSV-1 and HSV-2), also known as human herpesvirus 1 and 2 (HHV-1 and HHV-2), are two members of the herpesvirus family, </a:t>
            </a:r>
            <a:r>
              <a:rPr lang="en-US" sz="2400" dirty="0" err="1" smtClean="0"/>
              <a:t>Herpesviridae</a:t>
            </a:r>
            <a:r>
              <a:rPr lang="en-US" sz="2400" dirty="0" smtClean="0"/>
              <a:t>, that infect </a:t>
            </a:r>
            <a:r>
              <a:rPr lang="en-US" sz="2400" dirty="0" err="1" smtClean="0"/>
              <a:t>humans.Both</a:t>
            </a:r>
            <a:r>
              <a:rPr lang="en-US" sz="2400" dirty="0" smtClean="0"/>
              <a:t> HSV-1 (which produces most cold sores) and HSV-2 (which produces most genital herpes) are ubiquitous and contagious. They can be spread when an infected person is producing and shedding the virus.</a:t>
            </a:r>
          </a:p>
          <a:p>
            <a:endParaRPr lang="en-US" sz="2400" dirty="0" smtClean="0"/>
          </a:p>
          <a:p>
            <a:r>
              <a:rPr lang="en-US" sz="2400" dirty="0" smtClean="0"/>
              <a:t>In simple terms, herpes simplex 1 is most commonly known as a "cold sore", while herpes simplex 2 is the one known by the public as "herpes", or "genital herpes". </a:t>
            </a:r>
          </a:p>
          <a:p>
            <a:r>
              <a:rPr lang="en-US" sz="2400" dirty="0" smtClean="0"/>
              <a:t>HSV can also spread to the eyes, causing a condition called herpes keratitis. This can cause symptoms such as eye pain, discharge, and a gritty feeling in the eye. </a:t>
            </a:r>
          </a:p>
          <a:p>
            <a:endParaRPr lang="en-US" dirty="0"/>
          </a:p>
        </p:txBody>
      </p:sp>
    </p:spTree>
    <p:extLst>
      <p:ext uri="{BB962C8B-B14F-4D97-AF65-F5344CB8AC3E}">
        <p14:creationId xmlns:p14="http://schemas.microsoft.com/office/powerpoint/2010/main" val="1036024514"/>
      </p:ext>
    </p:extLst>
  </p:cSld>
  <p:clrMapOvr>
    <a:masterClrMapping/>
  </p:clrMapOvr>
  <mc:AlternateContent xmlns:mc="http://schemas.openxmlformats.org/markup-compatibility/2006" xmlns:p14="http://schemas.microsoft.com/office/powerpoint/2010/main">
    <mc:Choice Requires="p14">
      <p:transition spd="slow" p14:dur="2000" advTm="40828"/>
    </mc:Choice>
    <mc:Fallback xmlns="">
      <p:transition spd="slow" advTm="4082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VIRUS CLASSIFICATION</a:t>
            </a:r>
            <a:br>
              <a:rPr lang="en-US" dirty="0" smtClean="0"/>
            </a:br>
            <a:endParaRPr lang="en-US" dirty="0"/>
          </a:p>
        </p:txBody>
      </p:sp>
      <p:sp>
        <p:nvSpPr>
          <p:cNvPr id="3" name="Content Placeholder 2"/>
          <p:cNvSpPr>
            <a:spLocks noGrp="1"/>
          </p:cNvSpPr>
          <p:nvPr>
            <p:ph idx="1"/>
          </p:nvPr>
        </p:nvSpPr>
        <p:spPr>
          <a:xfrm>
            <a:off x="838200" y="1825624"/>
            <a:ext cx="10515600" cy="4702175"/>
          </a:xfrm>
        </p:spPr>
        <p:txBody>
          <a:bodyPr/>
          <a:lstStyle/>
          <a:p>
            <a:r>
              <a:rPr lang="en-US" sz="2400" u="sng" dirty="0" smtClean="0"/>
              <a:t>Herpes</a:t>
            </a:r>
            <a:r>
              <a:rPr lang="en-US" sz="2400" dirty="0" smtClean="0"/>
              <a:t> virus belong to the virus;</a:t>
            </a:r>
          </a:p>
          <a:p>
            <a:r>
              <a:rPr lang="en-US" sz="2400" u="sng" dirty="0" smtClean="0"/>
              <a:t>Group: 	Group I (dsDNA)</a:t>
            </a:r>
          </a:p>
          <a:p>
            <a:r>
              <a:rPr lang="en-US" sz="2400" u="sng" dirty="0" smtClean="0"/>
              <a:t>Order: 	</a:t>
            </a:r>
            <a:r>
              <a:rPr lang="en-US" sz="2400" u="sng" dirty="0" err="1" smtClean="0"/>
              <a:t>Herpesvirales</a:t>
            </a:r>
            <a:endParaRPr lang="en-US" sz="2400" u="sng" dirty="0" smtClean="0"/>
          </a:p>
          <a:p>
            <a:r>
              <a:rPr lang="en-US" sz="2400" u="sng" dirty="0" smtClean="0"/>
              <a:t>Family: 	</a:t>
            </a:r>
            <a:r>
              <a:rPr lang="en-US" sz="2400" u="sng" dirty="0" err="1" smtClean="0"/>
              <a:t>Herpesviridae</a:t>
            </a:r>
            <a:endParaRPr lang="en-US" sz="2400" u="sng" dirty="0" smtClean="0"/>
          </a:p>
          <a:p>
            <a:r>
              <a:rPr lang="en-US" sz="2400" u="sng" dirty="0" smtClean="0"/>
              <a:t>Subfamily: 	</a:t>
            </a:r>
            <a:r>
              <a:rPr lang="en-US" sz="2400" u="sng" dirty="0" err="1" smtClean="0"/>
              <a:t>Alphaherpesvirinae,</a:t>
            </a:r>
            <a:r>
              <a:rPr lang="en-US" sz="2400" dirty="0" err="1" smtClean="0"/>
              <a:t>which</a:t>
            </a:r>
            <a:r>
              <a:rPr lang="en-US" sz="2400" dirty="0" smtClean="0"/>
              <a:t> is a taxonomic subfamily that can reproduce.</a:t>
            </a:r>
            <a:endParaRPr lang="en-US" sz="2400" u="sng" dirty="0" smtClean="0"/>
          </a:p>
          <a:p>
            <a:r>
              <a:rPr lang="en-US" sz="2400" u="sng" dirty="0" smtClean="0"/>
              <a:t>Genus: 	</a:t>
            </a:r>
            <a:r>
              <a:rPr lang="en-US" sz="2400" u="sng" dirty="0" err="1" smtClean="0"/>
              <a:t>Simplexvirus</a:t>
            </a:r>
            <a:endParaRPr lang="en-US" sz="2400" u="sng" dirty="0" smtClean="0"/>
          </a:p>
          <a:p>
            <a:r>
              <a:rPr lang="en-US" sz="2400" u="sng" dirty="0" smtClean="0"/>
              <a:t>Species: </a:t>
            </a:r>
            <a:r>
              <a:rPr lang="en-US" sz="2400" dirty="0" smtClean="0"/>
              <a:t>Herpes  simplex virus 1(HSV-1) and Herpes simplex virus 2( HSV-2).</a:t>
            </a:r>
            <a:r>
              <a:rPr lang="en-US" sz="2400" u="sng" dirty="0" smtClean="0"/>
              <a:t>   </a:t>
            </a:r>
          </a:p>
          <a:p>
            <a:endParaRPr lang="en-US" u="sng" dirty="0" smtClean="0"/>
          </a:p>
        </p:txBody>
      </p:sp>
    </p:spTree>
    <p:extLst>
      <p:ext uri="{BB962C8B-B14F-4D97-AF65-F5344CB8AC3E}">
        <p14:creationId xmlns:p14="http://schemas.microsoft.com/office/powerpoint/2010/main" val="2878951963"/>
      </p:ext>
    </p:extLst>
  </p:cSld>
  <p:clrMapOvr>
    <a:masterClrMapping/>
  </p:clrMapOvr>
  <mc:AlternateContent xmlns:mc="http://schemas.openxmlformats.org/markup-compatibility/2006" xmlns:p14="http://schemas.microsoft.com/office/powerpoint/2010/main">
    <mc:Choice Requires="p14">
      <p:transition spd="slow" p14:dur="2000" advTm="38925"/>
    </mc:Choice>
    <mc:Fallback xmlns="">
      <p:transition spd="slow" advTm="3892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DISEASE</a:t>
            </a:r>
            <a:endParaRPr lang="en-US" dirty="0"/>
          </a:p>
        </p:txBody>
      </p:sp>
      <p:sp>
        <p:nvSpPr>
          <p:cNvPr id="3" name="Content Placeholder 2"/>
          <p:cNvSpPr>
            <a:spLocks noGrp="1"/>
          </p:cNvSpPr>
          <p:nvPr>
            <p:ph idx="1"/>
          </p:nvPr>
        </p:nvSpPr>
        <p:spPr>
          <a:xfrm>
            <a:off x="680321" y="1689100"/>
            <a:ext cx="9613861" cy="4889499"/>
          </a:xfrm>
        </p:spPr>
        <p:txBody>
          <a:bodyPr>
            <a:normAutofit/>
          </a:bodyPr>
          <a:lstStyle/>
          <a:p>
            <a:r>
              <a:rPr lang="en-US" sz="2400" dirty="0" smtClean="0"/>
              <a:t>HSV-2 which is also known as a genital herpes is often classified as a Sexually </a:t>
            </a:r>
            <a:r>
              <a:rPr lang="en-US" sz="2400" dirty="0"/>
              <a:t>T</a:t>
            </a:r>
            <a:r>
              <a:rPr lang="en-US" sz="2400" dirty="0" smtClean="0"/>
              <a:t>ransmitted </a:t>
            </a:r>
            <a:r>
              <a:rPr lang="en-US" sz="2400" dirty="0"/>
              <a:t>D</a:t>
            </a:r>
            <a:r>
              <a:rPr lang="en-US" sz="2400" dirty="0" smtClean="0"/>
              <a:t>isease(STD</a:t>
            </a:r>
            <a:r>
              <a:rPr lang="en-US" sz="2400" dirty="0" smtClean="0"/>
              <a:t>). It causes a disease known as Herpes </a:t>
            </a:r>
            <a:r>
              <a:rPr lang="en-US" sz="2400" dirty="0" err="1" smtClean="0"/>
              <a:t>genitalis</a:t>
            </a:r>
            <a:endParaRPr lang="en-US" sz="2400" dirty="0" smtClean="0"/>
          </a:p>
          <a:p>
            <a:r>
              <a:rPr lang="en-US" sz="2400" dirty="0" smtClean="0"/>
              <a:t>Likewise the HSV-2, HSV-1 commonly causes sores and blisters around the mouth which may have been contacted through kissing an infected person or sharing utensils like plates, spoons, and cups with an infected person unknowingly</a:t>
            </a:r>
            <a:r>
              <a:rPr lang="en-US" sz="2400" dirty="0" smtClean="0"/>
              <a:t>. It causes a disease known as Herpetic </a:t>
            </a:r>
            <a:r>
              <a:rPr lang="en-US" sz="2400" dirty="0" err="1" smtClean="0"/>
              <a:t>gingivostomatitis</a:t>
            </a:r>
            <a:r>
              <a:rPr lang="en-US" sz="2400" dirty="0" smtClean="0"/>
              <a:t> and Herpes </a:t>
            </a:r>
            <a:r>
              <a:rPr lang="en-US" sz="2400" dirty="0" err="1" smtClean="0"/>
              <a:t>labialis</a:t>
            </a:r>
            <a:endParaRPr lang="en-US" sz="2400" dirty="0" smtClean="0"/>
          </a:p>
          <a:p>
            <a:r>
              <a:rPr lang="en-US" sz="2400" dirty="0" smtClean="0"/>
              <a:t> </a:t>
            </a:r>
            <a:endParaRPr lang="en-US" dirty="0"/>
          </a:p>
          <a:p>
            <a:endParaRPr lang="en-US" sz="2400" dirty="0" smtClean="0"/>
          </a:p>
        </p:txBody>
      </p:sp>
      <p:pic>
        <p:nvPicPr>
          <p:cNvPr id="4" name="Picture 3"/>
          <p:cNvPicPr>
            <a:picLocks noChangeAspect="1"/>
          </p:cNvPicPr>
          <p:nvPr/>
        </p:nvPicPr>
        <p:blipFill>
          <a:blip r:embed="rId2"/>
          <a:stretch>
            <a:fillRect/>
          </a:stretch>
        </p:blipFill>
        <p:spPr>
          <a:xfrm>
            <a:off x="1054100" y="4521200"/>
            <a:ext cx="5664200" cy="2578100"/>
          </a:xfrm>
          <a:prstGeom prst="rect">
            <a:avLst/>
          </a:prstGeom>
        </p:spPr>
      </p:pic>
    </p:spTree>
    <p:extLst>
      <p:ext uri="{BB962C8B-B14F-4D97-AF65-F5344CB8AC3E}">
        <p14:creationId xmlns:p14="http://schemas.microsoft.com/office/powerpoint/2010/main" val="3799580742"/>
      </p:ext>
    </p:extLst>
  </p:cSld>
  <p:clrMapOvr>
    <a:masterClrMapping/>
  </p:clrMapOvr>
  <mc:AlternateContent xmlns:mc="http://schemas.openxmlformats.org/markup-compatibility/2006" xmlns:p14="http://schemas.microsoft.com/office/powerpoint/2010/main">
    <mc:Choice Requires="p14">
      <p:transition spd="slow" p14:dur="2000" advTm="40508"/>
    </mc:Choice>
    <mc:Fallback xmlns="">
      <p:transition spd="slow" advTm="4050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OF INFECTION</a:t>
            </a:r>
            <a:endParaRPr lang="en-US" dirty="0"/>
          </a:p>
        </p:txBody>
      </p:sp>
      <p:sp>
        <p:nvSpPr>
          <p:cNvPr id="3" name="Content Placeholder 2"/>
          <p:cNvSpPr>
            <a:spLocks noGrp="1"/>
          </p:cNvSpPr>
          <p:nvPr>
            <p:ph idx="1"/>
          </p:nvPr>
        </p:nvSpPr>
        <p:spPr>
          <a:xfrm>
            <a:off x="838200" y="1825624"/>
            <a:ext cx="10515600" cy="4676775"/>
          </a:xfrm>
        </p:spPr>
        <p:txBody>
          <a:bodyPr>
            <a:normAutofit lnSpcReduction="10000"/>
          </a:bodyPr>
          <a:lstStyle/>
          <a:p>
            <a:r>
              <a:rPr lang="en-US" sz="2400" dirty="0" smtClean="0"/>
              <a:t>Herpes simplex virus are both neurotropic and </a:t>
            </a:r>
            <a:r>
              <a:rPr lang="en-US" sz="2400" dirty="0" err="1" smtClean="0"/>
              <a:t>neuroinvasive</a:t>
            </a:r>
            <a:r>
              <a:rPr lang="en-US" sz="2400" dirty="0" smtClean="0"/>
              <a:t> viruses.</a:t>
            </a:r>
          </a:p>
          <a:p>
            <a:r>
              <a:rPr lang="en-US" sz="2400" dirty="0" smtClean="0"/>
              <a:t>A neurotropic virus is capable of causing harm to the nerve cells while the </a:t>
            </a:r>
            <a:r>
              <a:rPr lang="en-US" sz="2400" dirty="0" err="1" smtClean="0"/>
              <a:t>neuroinvasive</a:t>
            </a:r>
            <a:r>
              <a:rPr lang="en-US" sz="2400" dirty="0" smtClean="0"/>
              <a:t> virus is capable of entering the nerve cells which would later lead to an infection</a:t>
            </a:r>
          </a:p>
          <a:p>
            <a:r>
              <a:rPr lang="en-US" sz="2400" dirty="0" smtClean="0"/>
              <a:t>When these viruses are able to invade the nervous system, they engage in a constant battle with the antibodies and weaken them </a:t>
            </a:r>
            <a:r>
              <a:rPr lang="en-US" sz="2400" dirty="0" err="1" smtClean="0"/>
              <a:t>inorder</a:t>
            </a:r>
            <a:r>
              <a:rPr lang="en-US" sz="2400" dirty="0" smtClean="0"/>
              <a:t> to be able to carry out their harmful replication which brings about infection to the nerve cells and the body in general.</a:t>
            </a:r>
          </a:p>
          <a:p>
            <a:r>
              <a:rPr lang="en-US" sz="2400" dirty="0" smtClean="0"/>
              <a:t>Both viruses may be transmitted vertically during childbirth. However, the risk of infection transmission is minimal if the mother has no symptoms or exposed blisters during delivery. The risk is considerable when the mother is infected with the virus for the first time during late pregnancy.</a:t>
            </a:r>
          </a:p>
          <a:p>
            <a:pPr marL="0" indent="0">
              <a:buNone/>
            </a:pPr>
            <a:endParaRPr lang="en-US" sz="2400" dirty="0" smtClean="0"/>
          </a:p>
          <a:p>
            <a:endParaRPr lang="en-US" sz="2400" dirty="0" smtClean="0"/>
          </a:p>
          <a:p>
            <a:endParaRPr lang="en-US" sz="2000" dirty="0"/>
          </a:p>
          <a:p>
            <a:endParaRPr lang="en-US" dirty="0"/>
          </a:p>
        </p:txBody>
      </p:sp>
    </p:spTree>
    <p:extLst>
      <p:ext uri="{BB962C8B-B14F-4D97-AF65-F5344CB8AC3E}">
        <p14:creationId xmlns:p14="http://schemas.microsoft.com/office/powerpoint/2010/main" val="2486128321"/>
      </p:ext>
    </p:extLst>
  </p:cSld>
  <p:clrMapOvr>
    <a:masterClrMapping/>
  </p:clrMapOvr>
  <mc:AlternateContent xmlns:mc="http://schemas.openxmlformats.org/markup-compatibility/2006" xmlns:p14="http://schemas.microsoft.com/office/powerpoint/2010/main">
    <mc:Choice Requires="p14">
      <p:transition spd="slow" p14:dur="2000" advTm="50539"/>
    </mc:Choice>
    <mc:Fallback xmlns="">
      <p:transition spd="slow" advTm="5053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PATHOGENICITY OF THE VIRUS</a:t>
            </a:r>
            <a:endParaRPr lang="en-US" dirty="0"/>
          </a:p>
        </p:txBody>
      </p:sp>
      <p:sp>
        <p:nvSpPr>
          <p:cNvPr id="3" name="Content Placeholder 2"/>
          <p:cNvSpPr>
            <a:spLocks noGrp="1"/>
          </p:cNvSpPr>
          <p:nvPr>
            <p:ph idx="1"/>
          </p:nvPr>
        </p:nvSpPr>
        <p:spPr/>
        <p:txBody>
          <a:bodyPr>
            <a:noAutofit/>
          </a:bodyPr>
          <a:lstStyle/>
          <a:p>
            <a:r>
              <a:rPr lang="en-US" sz="2000" dirty="0" smtClean="0"/>
              <a:t>Man is the only natural host to HSV, the virus is spread by contact, the usual site for the implantation is skin or mucous membrane.</a:t>
            </a:r>
          </a:p>
          <a:p>
            <a:r>
              <a:rPr lang="en-US" sz="2000" dirty="0" smtClean="0"/>
              <a:t>Herpes  </a:t>
            </a:r>
            <a:r>
              <a:rPr lang="en-US" sz="2000" dirty="0" err="1" smtClean="0"/>
              <a:t>labialis</a:t>
            </a:r>
            <a:r>
              <a:rPr lang="en-US" sz="2000" dirty="0" smtClean="0"/>
              <a:t>/cold  sores:  Caused  mainly  by HSV-1,  there  have  been  reported  cases  caused  by HSV-2.  Primary  infections  with HSV-1  are acquired usually in childhood and may be asymptomatic or subclinical.  Symptomatic primary infections present mainly  as </a:t>
            </a:r>
            <a:r>
              <a:rPr lang="en-US" sz="2000" dirty="0" err="1" smtClean="0"/>
              <a:t>gingivostomatitis</a:t>
            </a:r>
            <a:r>
              <a:rPr lang="en-US" sz="2000" dirty="0" smtClean="0"/>
              <a:t>, with fever, sore throat, fetor </a:t>
            </a:r>
            <a:r>
              <a:rPr lang="en-US" sz="2000" dirty="0" err="1" smtClean="0"/>
              <a:t>oris</a:t>
            </a:r>
            <a:r>
              <a:rPr lang="en-US" sz="2000" dirty="0" smtClean="0"/>
              <a:t>, anorexia, cervical adenopathy, and mucosal edema and vesicular and ulcerative painful lesions involving the buccal  mucosa, tongue,  gums,  and  pharynx.  Ulcers  heal  without  scarring  within  2-3  weeks.  Recurrent  infections  have  generally  milder symptoms and clinical course.</a:t>
            </a:r>
          </a:p>
          <a:p>
            <a:r>
              <a:rPr lang="en-US" sz="2000" dirty="0" smtClean="0"/>
              <a:t>Genital  herpes:  It  is  a  sexually  transmitted  disease.  Genital  herpes  is  caused  mainly  by  HSV-2,  although HSV-1  has  become  as  common as</a:t>
            </a:r>
            <a:r>
              <a:rPr lang="en-US" sz="2000" dirty="0"/>
              <a:t> </a:t>
            </a:r>
            <a:r>
              <a:rPr lang="en-US" sz="2000" dirty="0" smtClean="0"/>
              <a:t>HSV-2  in  primary  genital  infections  in  developed  countries.  Primary  genital  herpes  is  characterized  by  formation  of  multiple,  bilateral, painful,  and  extensive  genital  ulcers,  which  heal  without  scarring  within  12  days.  </a:t>
            </a:r>
          </a:p>
        </p:txBody>
      </p:sp>
    </p:spTree>
    <p:extLst>
      <p:ext uri="{BB962C8B-B14F-4D97-AF65-F5344CB8AC3E}">
        <p14:creationId xmlns:p14="http://schemas.microsoft.com/office/powerpoint/2010/main" val="426833006"/>
      </p:ext>
    </p:extLst>
  </p:cSld>
  <p:clrMapOvr>
    <a:masterClrMapping/>
  </p:clrMapOvr>
  <mc:AlternateContent xmlns:mc="http://schemas.openxmlformats.org/markup-compatibility/2006" xmlns:p14="http://schemas.microsoft.com/office/powerpoint/2010/main">
    <mc:Choice Requires="p14">
      <p:transition spd="slow" p14:dur="2000" advTm="60974"/>
    </mc:Choice>
    <mc:Fallback xmlns="">
      <p:transition spd="slow" advTm="6097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sites </a:t>
            </a:r>
            <a:endParaRPr lang="en-US" dirty="0"/>
          </a:p>
        </p:txBody>
      </p:sp>
      <p:sp>
        <p:nvSpPr>
          <p:cNvPr id="3" name="Content Placeholder 2"/>
          <p:cNvSpPr>
            <a:spLocks noGrp="1"/>
          </p:cNvSpPr>
          <p:nvPr>
            <p:ph idx="1"/>
          </p:nvPr>
        </p:nvSpPr>
        <p:spPr/>
        <p:txBody>
          <a:bodyPr/>
          <a:lstStyle/>
          <a:p>
            <a:r>
              <a:rPr lang="en-US" dirty="0" smtClean="0"/>
              <a:t>The HSV-1 primary site is the mouth, tongue, and in rare conditions the eyes.</a:t>
            </a:r>
          </a:p>
          <a:p>
            <a:r>
              <a:rPr lang="en-US" dirty="0" smtClean="0"/>
              <a:t>This is the site for the HSV-2 type</a:t>
            </a:r>
          </a:p>
          <a:p>
            <a:endParaRPr lang="en-US" dirty="0"/>
          </a:p>
        </p:txBody>
      </p:sp>
      <p:pic>
        <p:nvPicPr>
          <p:cNvPr id="4" name="Picture 3"/>
          <p:cNvPicPr>
            <a:picLocks noChangeAspect="1"/>
          </p:cNvPicPr>
          <p:nvPr/>
        </p:nvPicPr>
        <p:blipFill>
          <a:blip r:embed="rId2"/>
          <a:stretch>
            <a:fillRect/>
          </a:stretch>
        </p:blipFill>
        <p:spPr>
          <a:xfrm>
            <a:off x="864453" y="3688289"/>
            <a:ext cx="4215548" cy="2247900"/>
          </a:xfrm>
          <a:prstGeom prst="rect">
            <a:avLst/>
          </a:prstGeom>
        </p:spPr>
      </p:pic>
      <p:pic>
        <p:nvPicPr>
          <p:cNvPr id="5" name="Picture 4"/>
          <p:cNvPicPr>
            <a:picLocks noChangeAspect="1"/>
          </p:cNvPicPr>
          <p:nvPr/>
        </p:nvPicPr>
        <p:blipFill>
          <a:blip r:embed="rId3"/>
          <a:stretch>
            <a:fillRect/>
          </a:stretch>
        </p:blipFill>
        <p:spPr>
          <a:xfrm>
            <a:off x="5080001" y="3650191"/>
            <a:ext cx="3009899" cy="2324096"/>
          </a:xfrm>
          <a:prstGeom prst="rect">
            <a:avLst/>
          </a:prstGeom>
        </p:spPr>
      </p:pic>
      <p:pic>
        <p:nvPicPr>
          <p:cNvPr id="6" name="Picture 5"/>
          <p:cNvPicPr>
            <a:picLocks noChangeAspect="1"/>
          </p:cNvPicPr>
          <p:nvPr/>
        </p:nvPicPr>
        <p:blipFill>
          <a:blip r:embed="rId4"/>
          <a:stretch>
            <a:fillRect/>
          </a:stretch>
        </p:blipFill>
        <p:spPr>
          <a:xfrm>
            <a:off x="8242300" y="3650191"/>
            <a:ext cx="2578100" cy="2324096"/>
          </a:xfrm>
          <a:prstGeom prst="rect">
            <a:avLst/>
          </a:prstGeom>
        </p:spPr>
      </p:pic>
    </p:spTree>
    <p:extLst>
      <p:ext uri="{BB962C8B-B14F-4D97-AF65-F5344CB8AC3E}">
        <p14:creationId xmlns:p14="http://schemas.microsoft.com/office/powerpoint/2010/main" val="426679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pic>
        <p:nvPicPr>
          <p:cNvPr id="7" name="Content Placeholder 6"/>
          <p:cNvPicPr>
            <a:picLocks noGrp="1" noChangeAspect="1"/>
          </p:cNvPicPr>
          <p:nvPr>
            <p:ph idx="1"/>
          </p:nvPr>
        </p:nvPicPr>
        <p:blipFill>
          <a:blip r:embed="rId2"/>
          <a:stretch>
            <a:fillRect/>
          </a:stretch>
        </p:blipFill>
        <p:spPr>
          <a:xfrm>
            <a:off x="388221" y="2146300"/>
            <a:ext cx="3777379" cy="4165600"/>
          </a:xfrm>
          <a:prstGeom prst="rect">
            <a:avLst/>
          </a:prstGeom>
        </p:spPr>
      </p:pic>
      <p:pic>
        <p:nvPicPr>
          <p:cNvPr id="9" name="Picture 8"/>
          <p:cNvPicPr>
            <a:picLocks noChangeAspect="1"/>
          </p:cNvPicPr>
          <p:nvPr/>
        </p:nvPicPr>
        <p:blipFill>
          <a:blip r:embed="rId3"/>
          <a:stretch>
            <a:fillRect/>
          </a:stretch>
        </p:blipFill>
        <p:spPr>
          <a:xfrm>
            <a:off x="4619625" y="1947862"/>
            <a:ext cx="6076950" cy="4562475"/>
          </a:xfrm>
          <a:prstGeom prst="rect">
            <a:avLst/>
          </a:prstGeom>
        </p:spPr>
      </p:pic>
    </p:spTree>
    <p:extLst>
      <p:ext uri="{BB962C8B-B14F-4D97-AF65-F5344CB8AC3E}">
        <p14:creationId xmlns:p14="http://schemas.microsoft.com/office/powerpoint/2010/main" val="57216427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TM04033917[[fn=Berlin]]</Template>
  <TotalTime>309</TotalTime>
  <Words>1002</Words>
  <Application>Microsoft Office PowerPoint</Application>
  <PresentationFormat>Widescreen</PresentationFormat>
  <Paragraphs>79</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Trebuchet MS</vt:lpstr>
      <vt:lpstr>Berlin</vt:lpstr>
      <vt:lpstr>SEMINAR REPORT ON: HERPES SIMPLEX VIRUS(HSV) BY: </vt:lpstr>
      <vt:lpstr>TABLE OF CONTENTS</vt:lpstr>
      <vt:lpstr>INTRODUCTION</vt:lpstr>
      <vt:lpstr>VIRUS CLASSIFICATION </vt:lpstr>
      <vt:lpstr>TYPE OF DISEASE</vt:lpstr>
      <vt:lpstr>ROUTE OF INFECTION</vt:lpstr>
      <vt:lpstr>PATHOGENICITY OF THE VIRUS</vt:lpstr>
      <vt:lpstr>Common sites </vt:lpstr>
      <vt:lpstr>IMAGES</vt:lpstr>
      <vt:lpstr>STRUCTURE</vt:lpstr>
      <vt:lpstr>SYMPTOMS</vt:lpstr>
      <vt:lpstr>TREATMENT AND PREVENTION</vt:lpstr>
      <vt:lpstr>CONTROL MEASURES</vt:lpstr>
      <vt:lpstr>CONLUSION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REPORT ON: HERPES SIMPLEX VIRUS(HSV) BY: </dc:title>
  <dc:creator>Tomi Adekunle</dc:creator>
  <cp:lastModifiedBy>Tomi Adekunle</cp:lastModifiedBy>
  <cp:revision>28</cp:revision>
  <dcterms:created xsi:type="dcterms:W3CDTF">2017-11-04T23:10:30Z</dcterms:created>
  <dcterms:modified xsi:type="dcterms:W3CDTF">2017-11-06T15:05:36Z</dcterms:modified>
</cp:coreProperties>
</file>