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11/11/2017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11/11/2017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11/11/2017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FF3832-C949-9E4E-9131-9ACA9F2416AD}"/>
              </a:ext>
            </a:extLst>
          </p:cNvPr>
          <p:cNvSpPr>
            <a:spLocks noGrp="1"/>
          </p:cNvSpPr>
          <p:nvPr>
            <p:ph type="title"/>
          </p:nvPr>
        </p:nvSpPr>
        <p:spPr>
          <a:xfrm>
            <a:off x="305315" y="1469571"/>
            <a:ext cx="11668971" cy="5388429"/>
          </a:xfrm>
        </p:spPr>
        <p:txBody>
          <a:bodyPr/>
          <a:lstStyle/>
          <a:p>
            <a:r>
              <a:rPr lang="en-GB">
                <a:solidFill>
                  <a:schemeClr val="accent1"/>
                </a:solidFill>
              </a:rPr>
              <a:t>A SEMINAR PRESENTATION: MEDICAL IMPORTANCE OF VIRUSES</a:t>
            </a:r>
            <a:br>
              <a:rPr lang="en-GB">
                <a:solidFill>
                  <a:schemeClr val="accent1"/>
                </a:solidFill>
              </a:rPr>
            </a:br>
            <a:r>
              <a:rPr lang="en-GB">
                <a:solidFill>
                  <a:schemeClr val="accent1"/>
                </a:solidFill>
              </a:rPr>
              <a:t>ON</a:t>
            </a:r>
            <a:br>
              <a:rPr lang="en-GB">
                <a:solidFill>
                  <a:schemeClr val="accent1"/>
                </a:solidFill>
              </a:rPr>
            </a:br>
            <a:r>
              <a:rPr lang="en-GB">
                <a:solidFill>
                  <a:schemeClr val="accent1"/>
                </a:solidFill>
              </a:rPr>
              <a:t>A VIRUS DISEASE COMMON TO AFRICA</a:t>
            </a:r>
            <a:br>
              <a:rPr lang="en-GB">
                <a:solidFill>
                  <a:schemeClr val="accent1"/>
                </a:solidFill>
              </a:rPr>
            </a:br>
            <a:r>
              <a:rPr lang="en-GB">
                <a:solidFill>
                  <a:schemeClr val="accent1"/>
                </a:solidFill>
              </a:rPr>
              <a:t>CHICKEN POX</a:t>
            </a:r>
            <a:br>
              <a:rPr lang="en-GB">
                <a:solidFill>
                  <a:schemeClr val="accent1"/>
                </a:solidFill>
              </a:rPr>
            </a:br>
            <a:r>
              <a:rPr lang="en-GB">
                <a:solidFill>
                  <a:schemeClr val="accent1"/>
                </a:solidFill>
              </a:rPr>
              <a:t>BY </a:t>
            </a:r>
            <a:br>
              <a:rPr lang="en-GB">
                <a:solidFill>
                  <a:schemeClr val="accent1"/>
                </a:solidFill>
              </a:rPr>
            </a:br>
            <a:r>
              <a:rPr lang="en-GB">
                <a:solidFill>
                  <a:schemeClr val="accent1"/>
                </a:solidFill>
              </a:rPr>
              <a:t>EJIBUNU NAZIRAT ADEREWA</a:t>
            </a:r>
            <a:br>
              <a:rPr lang="en-GB">
                <a:solidFill>
                  <a:schemeClr val="accent1"/>
                </a:solidFill>
              </a:rPr>
            </a:br>
            <a:r>
              <a:rPr lang="en-GB">
                <a:solidFill>
                  <a:schemeClr val="accent1"/>
                </a:solidFill>
              </a:rPr>
              <a:t>15/SCI05/007</a:t>
            </a:r>
            <a:br>
              <a:rPr lang="en-GB">
                <a:solidFill>
                  <a:schemeClr val="accent1"/>
                </a:solidFill>
              </a:rPr>
            </a:br>
            <a:r>
              <a:rPr lang="en-GB">
                <a:solidFill>
                  <a:schemeClr val="accent1"/>
                </a:solidFill>
              </a:rPr>
              <a:t>MICROBIOLOGY</a:t>
            </a:r>
            <a:br>
              <a:rPr lang="en-GB">
                <a:solidFill>
                  <a:schemeClr val="accent1"/>
                </a:solidFill>
              </a:rPr>
            </a:br>
            <a:endParaRPr lang="en-US">
              <a:solidFill>
                <a:schemeClr val="accent1"/>
              </a:solidFill>
            </a:endParaRPr>
          </a:p>
        </p:txBody>
      </p:sp>
    </p:spTree>
    <p:extLst>
      <p:ext uri="{BB962C8B-B14F-4D97-AF65-F5344CB8AC3E}">
        <p14:creationId xmlns:p14="http://schemas.microsoft.com/office/powerpoint/2010/main" val="4078971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B45D-9909-2847-9058-0F525E4072FB}"/>
              </a:ext>
            </a:extLst>
          </p:cNvPr>
          <p:cNvSpPr>
            <a:spLocks noGrp="1"/>
          </p:cNvSpPr>
          <p:nvPr>
            <p:ph type="title"/>
          </p:nvPr>
        </p:nvSpPr>
        <p:spPr/>
        <p:txBody>
          <a:bodyPr/>
          <a:lstStyle/>
          <a:p>
            <a:r>
              <a:rPr lang="en-GB">
                <a:solidFill>
                  <a:schemeClr val="accent1"/>
                </a:solidFill>
              </a:rPr>
              <a:t>ROUTE OF INFECTION</a:t>
            </a:r>
            <a:endParaRPr lang="en-US">
              <a:solidFill>
                <a:schemeClr val="accent1"/>
              </a:solidFill>
            </a:endParaRPr>
          </a:p>
        </p:txBody>
      </p:sp>
      <p:sp>
        <p:nvSpPr>
          <p:cNvPr id="3" name="Content Placeholder 2">
            <a:extLst>
              <a:ext uri="{FF2B5EF4-FFF2-40B4-BE49-F238E27FC236}">
                <a16:creationId xmlns:a16="http://schemas.microsoft.com/office/drawing/2014/main" id="{3AA223F4-6E8A-1249-9C35-0B2CE34E4AFD}"/>
              </a:ext>
            </a:extLst>
          </p:cNvPr>
          <p:cNvSpPr>
            <a:spLocks noGrp="1"/>
          </p:cNvSpPr>
          <p:nvPr>
            <p:ph idx="1"/>
          </p:nvPr>
        </p:nvSpPr>
        <p:spPr/>
        <p:txBody>
          <a:bodyPr/>
          <a:lstStyle/>
          <a:p>
            <a:r>
              <a:rPr lang="en-GB"/>
              <a:t>The virus is transmitted by airborne viral particles shed from the skin of an infected person. The new host breathes in the viru, which enters the mucous membrane in a person’s respiratory tract and begins to spread without its envelop from cell to cell. The virus invades T-cells of the blood and those T-cell carry the virus to the skin. There, the virus can recreate its envelop because the top layer of the skin lacks the endosomal pathway that removes glycoproteins from the envelop.</a:t>
            </a:r>
          </a:p>
        </p:txBody>
      </p:sp>
    </p:spTree>
    <p:extLst>
      <p:ext uri="{BB962C8B-B14F-4D97-AF65-F5344CB8AC3E}">
        <p14:creationId xmlns:p14="http://schemas.microsoft.com/office/powerpoint/2010/main" val="255437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45EF-8C6A-D34D-8210-EBD912676F96}"/>
              </a:ext>
            </a:extLst>
          </p:cNvPr>
          <p:cNvSpPr>
            <a:spLocks noGrp="1"/>
          </p:cNvSpPr>
          <p:nvPr>
            <p:ph type="title"/>
          </p:nvPr>
        </p:nvSpPr>
        <p:spPr/>
        <p:txBody>
          <a:bodyPr/>
          <a:lstStyle/>
          <a:p>
            <a:r>
              <a:rPr lang="en-GB">
                <a:solidFill>
                  <a:schemeClr val="accent1"/>
                </a:solidFill>
              </a:rPr>
              <a:t>PATHOGENICITY OF THE VIRUS</a:t>
            </a:r>
            <a:endParaRPr lang="en-US">
              <a:solidFill>
                <a:schemeClr val="accent1"/>
              </a:solidFill>
            </a:endParaRPr>
          </a:p>
        </p:txBody>
      </p:sp>
      <p:sp>
        <p:nvSpPr>
          <p:cNvPr id="3" name="Content Placeholder 2">
            <a:extLst>
              <a:ext uri="{FF2B5EF4-FFF2-40B4-BE49-F238E27FC236}">
                <a16:creationId xmlns:a16="http://schemas.microsoft.com/office/drawing/2014/main" id="{C6356A69-13EE-024F-8E66-DD4815A4348D}"/>
              </a:ext>
            </a:extLst>
          </p:cNvPr>
          <p:cNvSpPr>
            <a:spLocks noGrp="1"/>
          </p:cNvSpPr>
          <p:nvPr>
            <p:ph idx="1"/>
          </p:nvPr>
        </p:nvSpPr>
        <p:spPr/>
        <p:txBody>
          <a:bodyPr/>
          <a:lstStyle/>
          <a:p>
            <a:r>
              <a:rPr lang="en-GB"/>
              <a:t>Varicella- Zoster virus has an incubation period of about 10- 21days and is most contagious through physical contact a few days before symptoms occur.</a:t>
            </a:r>
          </a:p>
          <a:p>
            <a:r>
              <a:rPr lang="en-GB"/>
              <a:t>During this incubation period, the virus spreads to the lymph nodes, the liver and the lungs. This process is known as primaryviremia.</a:t>
            </a:r>
          </a:p>
          <a:p>
            <a:r>
              <a:rPr lang="en-GB"/>
              <a:t>As the incubation period pregresses, the virus makes its way to the skin via bouth CD4+ and CD8+ T cells, initiating secondary viremia.</a:t>
            </a:r>
          </a:p>
          <a:p>
            <a:r>
              <a:rPr lang="en-GB"/>
              <a:t>As the infection progresses, small skin vesicles filled with pus and infected cell particles form on the skin surface. These lesions are the ‘pox’ of chickenpox.</a:t>
            </a:r>
          </a:p>
        </p:txBody>
      </p:sp>
    </p:spTree>
    <p:extLst>
      <p:ext uri="{BB962C8B-B14F-4D97-AF65-F5344CB8AC3E}">
        <p14:creationId xmlns:p14="http://schemas.microsoft.com/office/powerpoint/2010/main" val="240050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73EBE-5CF0-4F46-AFCD-6127088456BC}"/>
              </a:ext>
            </a:extLst>
          </p:cNvPr>
          <p:cNvSpPr>
            <a:spLocks noGrp="1"/>
          </p:cNvSpPr>
          <p:nvPr>
            <p:ph type="title"/>
          </p:nvPr>
        </p:nvSpPr>
        <p:spPr/>
        <p:txBody>
          <a:bodyPr/>
          <a:lstStyle/>
          <a:p>
            <a:r>
              <a:rPr lang="en-GB">
                <a:solidFill>
                  <a:schemeClr val="accent1"/>
                </a:solidFill>
              </a:rPr>
              <a:t>SYMPTOMS</a:t>
            </a:r>
            <a:endParaRPr lang="en-US">
              <a:solidFill>
                <a:schemeClr val="accent1"/>
              </a:solidFill>
            </a:endParaRPr>
          </a:p>
        </p:txBody>
      </p:sp>
      <p:sp>
        <p:nvSpPr>
          <p:cNvPr id="3" name="Content Placeholder 2">
            <a:extLst>
              <a:ext uri="{FF2B5EF4-FFF2-40B4-BE49-F238E27FC236}">
                <a16:creationId xmlns:a16="http://schemas.microsoft.com/office/drawing/2014/main" id="{7F11D9A0-9339-764B-A185-A1DB2D5EE0EB}"/>
              </a:ext>
            </a:extLst>
          </p:cNvPr>
          <p:cNvSpPr>
            <a:spLocks noGrp="1"/>
          </p:cNvSpPr>
          <p:nvPr>
            <p:ph idx="1"/>
          </p:nvPr>
        </p:nvSpPr>
        <p:spPr/>
        <p:txBody>
          <a:bodyPr>
            <a:normAutofit fontScale="70000" lnSpcReduction="20000"/>
          </a:bodyPr>
          <a:lstStyle/>
          <a:p>
            <a:r>
              <a:rPr lang="en-GB"/>
              <a:t>Feeling tired and generally unwell</a:t>
            </a:r>
          </a:p>
          <a:p>
            <a:r>
              <a:rPr lang="en-GB"/>
              <a:t>A high temperature(fever) of 38C (100.4F) or over</a:t>
            </a:r>
          </a:p>
          <a:p>
            <a:r>
              <a:rPr lang="en-GB"/>
              <a:t>Feeling sick</a:t>
            </a:r>
          </a:p>
          <a:p>
            <a:r>
              <a:rPr lang="en-GB"/>
              <a:t>Headache</a:t>
            </a:r>
          </a:p>
          <a:p>
            <a:r>
              <a:rPr lang="en-GB"/>
              <a:t>Aching, painful muscles</a:t>
            </a:r>
          </a:p>
          <a:p>
            <a:r>
              <a:rPr lang="en-GB"/>
              <a:t>Loss of appetite </a:t>
            </a:r>
          </a:p>
          <a:p>
            <a:r>
              <a:rPr lang="en-GB"/>
              <a:t>Itching</a:t>
            </a:r>
          </a:p>
          <a:p>
            <a:r>
              <a:rPr lang="en-GB"/>
              <a:t>Sore throat</a:t>
            </a:r>
          </a:p>
          <a:p>
            <a:r>
              <a:rPr lang="en-GB"/>
              <a:t>Swollen lymph nodes</a:t>
            </a:r>
          </a:p>
          <a:p>
            <a:r>
              <a:rPr lang="en-GB"/>
              <a:t>Vomiting </a:t>
            </a:r>
          </a:p>
          <a:p>
            <a:r>
              <a:rPr lang="en-GB"/>
              <a:t>Dehydration </a:t>
            </a:r>
          </a:p>
          <a:p>
            <a:r>
              <a:rPr lang="en-GB"/>
              <a:t>Diarrhea </a:t>
            </a:r>
            <a:endParaRPr lang="en-US"/>
          </a:p>
        </p:txBody>
      </p:sp>
    </p:spTree>
    <p:extLst>
      <p:ext uri="{BB962C8B-B14F-4D97-AF65-F5344CB8AC3E}">
        <p14:creationId xmlns:p14="http://schemas.microsoft.com/office/powerpoint/2010/main" val="106323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607F8-88D0-D043-9F46-4DB34E1B2131}"/>
              </a:ext>
            </a:extLst>
          </p:cNvPr>
          <p:cNvSpPr>
            <a:spLocks noGrp="1"/>
          </p:cNvSpPr>
          <p:nvPr>
            <p:ph type="title"/>
          </p:nvPr>
        </p:nvSpPr>
        <p:spPr/>
        <p:txBody>
          <a:bodyPr/>
          <a:lstStyle/>
          <a:p>
            <a:r>
              <a:rPr lang="en-GB">
                <a:solidFill>
                  <a:schemeClr val="accent1"/>
                </a:solidFill>
              </a:rPr>
              <a:t>TREATMENT </a:t>
            </a:r>
            <a:endParaRPr lang="en-US">
              <a:solidFill>
                <a:schemeClr val="accent1"/>
              </a:solidFill>
            </a:endParaRPr>
          </a:p>
        </p:txBody>
      </p:sp>
      <p:sp>
        <p:nvSpPr>
          <p:cNvPr id="3" name="Content Placeholder 2">
            <a:extLst>
              <a:ext uri="{FF2B5EF4-FFF2-40B4-BE49-F238E27FC236}">
                <a16:creationId xmlns:a16="http://schemas.microsoft.com/office/drawing/2014/main" id="{D23DF22A-AC37-CB43-A272-CE2CFD470CA6}"/>
              </a:ext>
            </a:extLst>
          </p:cNvPr>
          <p:cNvSpPr>
            <a:spLocks noGrp="1"/>
          </p:cNvSpPr>
          <p:nvPr>
            <p:ph idx="1"/>
          </p:nvPr>
        </p:nvSpPr>
        <p:spPr/>
        <p:txBody>
          <a:bodyPr>
            <a:normAutofit fontScale="92500" lnSpcReduction="20000"/>
          </a:bodyPr>
          <a:lstStyle/>
          <a:p>
            <a:pPr marL="0" indent="0">
              <a:buNone/>
            </a:pPr>
            <a:r>
              <a:rPr lang="en-GB"/>
              <a:t>Treatment involves keeping the person as comfortable as possible. Here are things to try:</a:t>
            </a:r>
          </a:p>
          <a:p>
            <a:r>
              <a:rPr lang="en-GB"/>
              <a:t>Avoid scratching or rubbing the itchy area. Keep figernails short to avoid damaging the skin from scratching.</a:t>
            </a:r>
          </a:p>
          <a:p>
            <a:r>
              <a:rPr lang="en-GB"/>
              <a:t>Wear cool, light, loos bedclothes. Avoid wearing rough clothings, particularly wool, over an itchy area.</a:t>
            </a:r>
          </a:p>
          <a:p>
            <a:r>
              <a:rPr lang="en-GB"/>
              <a:t>Take lukewarm baths using little soap and rinse thoroughly. Try a skin soothing oatmeal or cornstarch bath.</a:t>
            </a:r>
          </a:p>
          <a:p>
            <a:r>
              <a:rPr lang="en-GB"/>
              <a:t>Apply a soothing moisturizer after bathing to soften and cool the skin.</a:t>
            </a:r>
          </a:p>
          <a:p>
            <a:r>
              <a:rPr lang="en-GB"/>
              <a:t>Avoid prolonged exposure to excessive heat and humidity.</a:t>
            </a:r>
          </a:p>
          <a:p>
            <a:r>
              <a:rPr lang="en-GB"/>
              <a:t>Try over the counter hydrocortisone cream on itchy areas.</a:t>
            </a:r>
          </a:p>
        </p:txBody>
      </p:sp>
    </p:spTree>
    <p:extLst>
      <p:ext uri="{BB962C8B-B14F-4D97-AF65-F5344CB8AC3E}">
        <p14:creationId xmlns:p14="http://schemas.microsoft.com/office/powerpoint/2010/main" val="2127224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086D1-F331-9244-8D0D-8AADFDEFF246}"/>
              </a:ext>
            </a:extLst>
          </p:cNvPr>
          <p:cNvSpPr>
            <a:spLocks noGrp="1"/>
          </p:cNvSpPr>
          <p:nvPr>
            <p:ph type="title"/>
          </p:nvPr>
        </p:nvSpPr>
        <p:spPr/>
        <p:txBody>
          <a:bodyPr/>
          <a:lstStyle/>
          <a:p>
            <a:r>
              <a:rPr lang="en-GB">
                <a:solidFill>
                  <a:schemeClr val="accent1"/>
                </a:solidFill>
              </a:rPr>
              <a:t>PREVENTION</a:t>
            </a:r>
            <a:endParaRPr lang="en-US">
              <a:solidFill>
                <a:schemeClr val="accent1"/>
              </a:solidFill>
            </a:endParaRPr>
          </a:p>
        </p:txBody>
      </p:sp>
      <p:sp>
        <p:nvSpPr>
          <p:cNvPr id="3" name="Content Placeholder 2">
            <a:extLst>
              <a:ext uri="{FF2B5EF4-FFF2-40B4-BE49-F238E27FC236}">
                <a16:creationId xmlns:a16="http://schemas.microsoft.com/office/drawing/2014/main" id="{0628F026-1330-EC45-A40B-C9E4D3662F82}"/>
              </a:ext>
            </a:extLst>
          </p:cNvPr>
          <p:cNvSpPr>
            <a:spLocks noGrp="1"/>
          </p:cNvSpPr>
          <p:nvPr>
            <p:ph idx="1"/>
          </p:nvPr>
        </p:nvSpPr>
        <p:spPr/>
        <p:txBody>
          <a:bodyPr/>
          <a:lstStyle/>
          <a:p>
            <a:r>
              <a:rPr lang="en-GB"/>
              <a:t>Stay away from school or work </a:t>
            </a:r>
          </a:p>
          <a:p>
            <a:r>
              <a:rPr lang="en-GB"/>
              <a:t>Avoid contact with people at risk </a:t>
            </a:r>
          </a:p>
          <a:p>
            <a:r>
              <a:rPr lang="en-GB"/>
              <a:t>Clean and wask regularly </a:t>
            </a:r>
          </a:p>
          <a:p>
            <a:r>
              <a:rPr lang="en-GB"/>
              <a:t>Chickenpox vaccination </a:t>
            </a:r>
          </a:p>
          <a:p>
            <a:r>
              <a:rPr lang="en-GB"/>
              <a:t>Keeo your immune system strong</a:t>
            </a:r>
          </a:p>
          <a:p>
            <a:r>
              <a:rPr lang="en-GB"/>
              <a:t>Talk to your doctor about aniviral drugs</a:t>
            </a:r>
          </a:p>
        </p:txBody>
      </p:sp>
    </p:spTree>
    <p:extLst>
      <p:ext uri="{BB962C8B-B14F-4D97-AF65-F5344CB8AC3E}">
        <p14:creationId xmlns:p14="http://schemas.microsoft.com/office/powerpoint/2010/main" val="312868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4C18-A6F8-D242-B1C5-502B20B3BA23}"/>
              </a:ext>
            </a:extLst>
          </p:cNvPr>
          <p:cNvSpPr>
            <a:spLocks noGrp="1"/>
          </p:cNvSpPr>
          <p:nvPr>
            <p:ph type="title"/>
          </p:nvPr>
        </p:nvSpPr>
        <p:spPr/>
        <p:txBody>
          <a:bodyPr/>
          <a:lstStyle/>
          <a:p>
            <a:r>
              <a:rPr lang="en-GB">
                <a:solidFill>
                  <a:schemeClr val="accent1"/>
                </a:solidFill>
              </a:rPr>
              <a:t>CONTROL MEASURES</a:t>
            </a:r>
            <a:endParaRPr lang="en-US">
              <a:solidFill>
                <a:schemeClr val="accent1"/>
              </a:solidFill>
            </a:endParaRPr>
          </a:p>
        </p:txBody>
      </p:sp>
      <p:sp>
        <p:nvSpPr>
          <p:cNvPr id="3" name="Content Placeholder 2">
            <a:extLst>
              <a:ext uri="{FF2B5EF4-FFF2-40B4-BE49-F238E27FC236}">
                <a16:creationId xmlns:a16="http://schemas.microsoft.com/office/drawing/2014/main" id="{7A90232B-46F1-4442-8223-DF450516E495}"/>
              </a:ext>
            </a:extLst>
          </p:cNvPr>
          <p:cNvSpPr>
            <a:spLocks noGrp="1"/>
          </p:cNvSpPr>
          <p:nvPr>
            <p:ph idx="1"/>
          </p:nvPr>
        </p:nvSpPr>
        <p:spPr>
          <a:xfrm>
            <a:off x="618993" y="2322286"/>
            <a:ext cx="8825659" cy="4372428"/>
          </a:xfrm>
        </p:spPr>
        <p:txBody>
          <a:bodyPr/>
          <a:lstStyle/>
          <a:p>
            <a:r>
              <a:rPr lang="en-GB"/>
              <a:t>Isolation of persons with the virus</a:t>
            </a:r>
          </a:p>
          <a:p>
            <a:r>
              <a:rPr lang="en-GB"/>
              <a:t>Vaccinate persons without evidence of immunity</a:t>
            </a:r>
          </a:p>
          <a:p>
            <a:r>
              <a:rPr lang="en-GB"/>
              <a:t>Disinfect your house and hands</a:t>
            </a:r>
          </a:p>
          <a:p>
            <a:r>
              <a:rPr lang="en-GB"/>
              <a:t>Notification.</a:t>
            </a:r>
          </a:p>
        </p:txBody>
      </p:sp>
    </p:spTree>
    <p:extLst>
      <p:ext uri="{BB962C8B-B14F-4D97-AF65-F5344CB8AC3E}">
        <p14:creationId xmlns:p14="http://schemas.microsoft.com/office/powerpoint/2010/main" val="6855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2EA6-443C-F541-B944-F74FF137C7A3}"/>
              </a:ext>
            </a:extLst>
          </p:cNvPr>
          <p:cNvSpPr>
            <a:spLocks noGrp="1"/>
          </p:cNvSpPr>
          <p:nvPr>
            <p:ph type="title"/>
          </p:nvPr>
        </p:nvSpPr>
        <p:spPr/>
        <p:txBody>
          <a:bodyPr/>
          <a:lstStyle/>
          <a:p>
            <a:r>
              <a:rPr lang="en-GB">
                <a:solidFill>
                  <a:schemeClr val="accent1"/>
                </a:solidFill>
              </a:rPr>
              <a:t>CONCLUSION</a:t>
            </a:r>
            <a:endParaRPr lang="en-US">
              <a:solidFill>
                <a:schemeClr val="accent1"/>
              </a:solidFill>
            </a:endParaRPr>
          </a:p>
        </p:txBody>
      </p:sp>
      <p:sp>
        <p:nvSpPr>
          <p:cNvPr id="3" name="Content Placeholder 2">
            <a:extLst>
              <a:ext uri="{FF2B5EF4-FFF2-40B4-BE49-F238E27FC236}">
                <a16:creationId xmlns:a16="http://schemas.microsoft.com/office/drawing/2014/main" id="{9D2CB876-4309-DE41-AA71-C680C9817446}"/>
              </a:ext>
            </a:extLst>
          </p:cNvPr>
          <p:cNvSpPr>
            <a:spLocks noGrp="1"/>
          </p:cNvSpPr>
          <p:nvPr>
            <p:ph idx="1"/>
          </p:nvPr>
        </p:nvSpPr>
        <p:spPr/>
        <p:txBody>
          <a:bodyPr/>
          <a:lstStyle/>
          <a:p>
            <a:r>
              <a:rPr lang="en-GB"/>
              <a:t>Chickenpox is a common illness that mainly affects children and causes an itchy spotty rash .</a:t>
            </a:r>
          </a:p>
          <a:p>
            <a:r>
              <a:rPr lang="en-GB"/>
              <a:t>Most children will catch chickenpox at some point. It can also occur in adult who didnt have it when they were a child.</a:t>
            </a:r>
          </a:p>
          <a:p>
            <a:r>
              <a:rPr lang="en-GB"/>
              <a:t>Anyone can get chickenpox.</a:t>
            </a:r>
            <a:endParaRPr lang="en-US"/>
          </a:p>
        </p:txBody>
      </p:sp>
    </p:spTree>
    <p:extLst>
      <p:ext uri="{BB962C8B-B14F-4D97-AF65-F5344CB8AC3E}">
        <p14:creationId xmlns:p14="http://schemas.microsoft.com/office/powerpoint/2010/main" val="3720079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F291-A52C-9A45-8BE9-E8C598AA40FB}"/>
              </a:ext>
            </a:extLst>
          </p:cNvPr>
          <p:cNvSpPr>
            <a:spLocks noGrp="1"/>
          </p:cNvSpPr>
          <p:nvPr>
            <p:ph type="title"/>
          </p:nvPr>
        </p:nvSpPr>
        <p:spPr/>
        <p:txBody>
          <a:bodyPr/>
          <a:lstStyle/>
          <a:p>
            <a:r>
              <a:rPr lang="en-GB" sz="4000">
                <a:solidFill>
                  <a:schemeClr val="accent1"/>
                </a:solidFill>
              </a:rPr>
              <a:t>THANKS FOR LISTENING.</a:t>
            </a:r>
            <a:endParaRPr lang="en-US" sz="4000">
              <a:solidFill>
                <a:schemeClr val="accent1"/>
              </a:solidFill>
            </a:endParaRPr>
          </a:p>
        </p:txBody>
      </p:sp>
    </p:spTree>
    <p:extLst>
      <p:ext uri="{BB962C8B-B14F-4D97-AF65-F5344CB8AC3E}">
        <p14:creationId xmlns:p14="http://schemas.microsoft.com/office/powerpoint/2010/main" val="129652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B1FB-E98D-F94B-9195-AB63A597A796}"/>
              </a:ext>
            </a:extLst>
          </p:cNvPr>
          <p:cNvSpPr>
            <a:spLocks noGrp="1"/>
          </p:cNvSpPr>
          <p:nvPr>
            <p:ph type="title"/>
          </p:nvPr>
        </p:nvSpPr>
        <p:spPr/>
        <p:txBody>
          <a:bodyPr/>
          <a:lstStyle/>
          <a:p>
            <a:r>
              <a:rPr lang="en-GB">
                <a:solidFill>
                  <a:schemeClr val="accent1"/>
                </a:solidFill>
              </a:rPr>
              <a:t>Table of content</a:t>
            </a:r>
            <a:endParaRPr lang="en-US">
              <a:solidFill>
                <a:schemeClr val="accent1"/>
              </a:solidFill>
            </a:endParaRPr>
          </a:p>
        </p:txBody>
      </p:sp>
      <p:sp>
        <p:nvSpPr>
          <p:cNvPr id="4" name="Content Placeholder 3">
            <a:extLst>
              <a:ext uri="{FF2B5EF4-FFF2-40B4-BE49-F238E27FC236}">
                <a16:creationId xmlns:a16="http://schemas.microsoft.com/office/drawing/2014/main" id="{3AA7BFB1-21C3-EA4E-AA23-7930304A6A97}"/>
              </a:ext>
            </a:extLst>
          </p:cNvPr>
          <p:cNvSpPr>
            <a:spLocks noGrp="1"/>
          </p:cNvSpPr>
          <p:nvPr>
            <p:ph idx="1"/>
          </p:nvPr>
        </p:nvSpPr>
        <p:spPr/>
        <p:txBody>
          <a:bodyPr>
            <a:normAutofit fontScale="70000" lnSpcReduction="20000"/>
          </a:bodyPr>
          <a:lstStyle/>
          <a:p>
            <a:r>
              <a:rPr lang="en-GB" sz="2800"/>
              <a:t>Introduction</a:t>
            </a:r>
          </a:p>
          <a:p>
            <a:r>
              <a:rPr lang="en-GB" sz="2800"/>
              <a:t>Virus classification</a:t>
            </a:r>
          </a:p>
          <a:p>
            <a:r>
              <a:rPr lang="en-GB" sz="2800"/>
              <a:t>Type of disease</a:t>
            </a:r>
          </a:p>
          <a:p>
            <a:r>
              <a:rPr lang="en-GB" sz="2800"/>
              <a:t>Route of infection</a:t>
            </a:r>
          </a:p>
          <a:p>
            <a:r>
              <a:rPr lang="en-GB" sz="2800"/>
              <a:t>Pathogenicity of the virus</a:t>
            </a:r>
          </a:p>
          <a:p>
            <a:r>
              <a:rPr lang="en-GB" sz="2800"/>
              <a:t>Symptoms</a:t>
            </a:r>
          </a:p>
          <a:p>
            <a:r>
              <a:rPr lang="en-GB" sz="2800"/>
              <a:t>Treatment and Prevention </a:t>
            </a:r>
          </a:p>
          <a:p>
            <a:r>
              <a:rPr lang="en-GB" sz="2800"/>
              <a:t>Control measures</a:t>
            </a:r>
          </a:p>
          <a:p>
            <a:r>
              <a:rPr lang="en-GB" sz="2800"/>
              <a:t>conclusion</a:t>
            </a:r>
            <a:endParaRPr lang="en-US" sz="2800"/>
          </a:p>
        </p:txBody>
      </p:sp>
    </p:spTree>
    <p:extLst>
      <p:ext uri="{BB962C8B-B14F-4D97-AF65-F5344CB8AC3E}">
        <p14:creationId xmlns:p14="http://schemas.microsoft.com/office/powerpoint/2010/main" val="207408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F8266-F178-3F41-BDAE-CCD1844E0962}"/>
              </a:ext>
            </a:extLst>
          </p:cNvPr>
          <p:cNvSpPr>
            <a:spLocks noGrp="1"/>
          </p:cNvSpPr>
          <p:nvPr>
            <p:ph type="title"/>
          </p:nvPr>
        </p:nvSpPr>
        <p:spPr/>
        <p:txBody>
          <a:bodyPr/>
          <a:lstStyle/>
          <a:p>
            <a:r>
              <a:rPr lang="en-GB">
                <a:solidFill>
                  <a:schemeClr val="accent1"/>
                </a:solidFill>
              </a:rPr>
              <a:t>INTRODUCTION</a:t>
            </a:r>
            <a:endParaRPr lang="en-US">
              <a:solidFill>
                <a:schemeClr val="accent1"/>
              </a:solidFill>
            </a:endParaRPr>
          </a:p>
        </p:txBody>
      </p:sp>
      <p:sp>
        <p:nvSpPr>
          <p:cNvPr id="3" name="Content Placeholder 2">
            <a:extLst>
              <a:ext uri="{FF2B5EF4-FFF2-40B4-BE49-F238E27FC236}">
                <a16:creationId xmlns:a16="http://schemas.microsoft.com/office/drawing/2014/main" id="{A644C328-FD57-B44F-A0ED-EB2983E6D188}"/>
              </a:ext>
            </a:extLst>
          </p:cNvPr>
          <p:cNvSpPr>
            <a:spLocks noGrp="1"/>
          </p:cNvSpPr>
          <p:nvPr>
            <p:ph idx="1"/>
          </p:nvPr>
        </p:nvSpPr>
        <p:spPr/>
        <p:txBody>
          <a:bodyPr>
            <a:normAutofit fontScale="92500" lnSpcReduction="10000"/>
          </a:bodyPr>
          <a:lstStyle/>
          <a:p>
            <a:r>
              <a:rPr lang="en-GB"/>
              <a:t>Chickenpox is a vial infection that causes an itchy rash of spots all over the body and flu-like symptoms.</a:t>
            </a:r>
          </a:p>
          <a:p>
            <a:r>
              <a:rPr lang="en-GB"/>
              <a:t>Chickenpox is a very contagious infection caused by the </a:t>
            </a:r>
            <a:r>
              <a:rPr lang="en-GB" i="1"/>
              <a:t>Varicella-zoster virus. </a:t>
            </a:r>
            <a:r>
              <a:rPr lang="en-GB"/>
              <a:t>It mainly affects kids, but adult can get it too. This virus also can cause a painful skin rash called </a:t>
            </a:r>
            <a:r>
              <a:rPr lang="en-GB" b="1" u="sng"/>
              <a:t>shingles</a:t>
            </a:r>
            <a:r>
              <a:rPr lang="en-GB"/>
              <a:t> (herpes zoster)later in life.</a:t>
            </a:r>
          </a:p>
          <a:p>
            <a:r>
              <a:rPr lang="en-GB"/>
              <a:t>Chickenpox is believed to have been first described by Giovanni Filippo during the 1500s in Italy. In the 1600s, and English physician named Richard Morton gave the name chickenpox to what he thought was milder from smallpox. It is believed that in the 1700s, William Heberden, was the first physician to prive that chicken pox was actually different from smallpox.</a:t>
            </a:r>
          </a:p>
          <a:p>
            <a:r>
              <a:rPr lang="en-GB"/>
              <a:t>Chickenpox is an airborne disease which spreads easiky through the coughs and sneezes of an infected person.</a:t>
            </a:r>
            <a:endParaRPr lang="en-US"/>
          </a:p>
        </p:txBody>
      </p:sp>
    </p:spTree>
    <p:extLst>
      <p:ext uri="{BB962C8B-B14F-4D97-AF65-F5344CB8AC3E}">
        <p14:creationId xmlns:p14="http://schemas.microsoft.com/office/powerpoint/2010/main" val="202348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7364E-6915-EE4A-85BD-117364FE394C}"/>
              </a:ext>
            </a:extLst>
          </p:cNvPr>
          <p:cNvSpPr>
            <a:spLocks noGrp="1"/>
          </p:cNvSpPr>
          <p:nvPr>
            <p:ph type="title"/>
          </p:nvPr>
        </p:nvSpPr>
        <p:spPr/>
        <p:txBody>
          <a:bodyPr/>
          <a:lstStyle/>
          <a:p>
            <a:r>
              <a:rPr lang="en-GB">
                <a:solidFill>
                  <a:schemeClr val="accent1"/>
                </a:solidFill>
              </a:rPr>
              <a:t>Photo of chicken pox: How to Recognize the Rash</a:t>
            </a:r>
            <a:endParaRPr lang="en-US">
              <a:solidFill>
                <a:schemeClr val="accent1"/>
              </a:solidFill>
            </a:endParaRPr>
          </a:p>
        </p:txBody>
      </p:sp>
      <p:pic>
        <p:nvPicPr>
          <p:cNvPr id="4" name="Picture 4">
            <a:extLst>
              <a:ext uri="{FF2B5EF4-FFF2-40B4-BE49-F238E27FC236}">
                <a16:creationId xmlns:a16="http://schemas.microsoft.com/office/drawing/2014/main" id="{50535192-BD39-DD4C-A4AC-1307E0149A2B}"/>
              </a:ext>
            </a:extLst>
          </p:cNvPr>
          <p:cNvPicPr>
            <a:picLocks noGrp="1" noChangeAspect="1"/>
          </p:cNvPicPr>
          <p:nvPr>
            <p:ph idx="1"/>
          </p:nvPr>
        </p:nvPicPr>
        <p:blipFill>
          <a:blip r:embed="rId2"/>
          <a:stretch>
            <a:fillRect/>
          </a:stretch>
        </p:blipFill>
        <p:spPr>
          <a:xfrm>
            <a:off x="1154955" y="2213429"/>
            <a:ext cx="8460760" cy="4771571"/>
          </a:xfrm>
          <a:prstGeom prst="rect">
            <a:avLst/>
          </a:prstGeom>
        </p:spPr>
      </p:pic>
    </p:spTree>
    <p:extLst>
      <p:ext uri="{BB962C8B-B14F-4D97-AF65-F5344CB8AC3E}">
        <p14:creationId xmlns:p14="http://schemas.microsoft.com/office/powerpoint/2010/main" val="358552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1595-7374-AB4E-808C-D6524B535EA1}"/>
              </a:ext>
            </a:extLst>
          </p:cNvPr>
          <p:cNvSpPr>
            <a:spLocks noGrp="1"/>
          </p:cNvSpPr>
          <p:nvPr>
            <p:ph type="title"/>
          </p:nvPr>
        </p:nvSpPr>
        <p:spPr/>
        <p:txBody>
          <a:bodyPr/>
          <a:lstStyle/>
          <a:p>
            <a:r>
              <a:rPr lang="en-GB">
                <a:solidFill>
                  <a:schemeClr val="accent1"/>
                </a:solidFill>
              </a:rPr>
              <a:t>How Chicke pox looks like</a:t>
            </a:r>
            <a:endParaRPr lang="en-US">
              <a:solidFill>
                <a:schemeClr val="accent1"/>
              </a:solidFill>
            </a:endParaRPr>
          </a:p>
        </p:txBody>
      </p:sp>
      <p:pic>
        <p:nvPicPr>
          <p:cNvPr id="8" name="Picture 8">
            <a:extLst>
              <a:ext uri="{FF2B5EF4-FFF2-40B4-BE49-F238E27FC236}">
                <a16:creationId xmlns:a16="http://schemas.microsoft.com/office/drawing/2014/main" id="{550285DC-ABC1-004A-B904-10D11BE8B5C2}"/>
              </a:ext>
            </a:extLst>
          </p:cNvPr>
          <p:cNvPicPr>
            <a:picLocks noGrp="1" noChangeAspect="1"/>
          </p:cNvPicPr>
          <p:nvPr>
            <p:ph idx="1"/>
          </p:nvPr>
        </p:nvPicPr>
        <p:blipFill>
          <a:blip r:embed="rId2"/>
          <a:stretch>
            <a:fillRect/>
          </a:stretch>
        </p:blipFill>
        <p:spPr>
          <a:xfrm>
            <a:off x="290286" y="2177142"/>
            <a:ext cx="11176000" cy="7964715"/>
          </a:xfrm>
          <a:prstGeom prst="rect">
            <a:avLst/>
          </a:prstGeom>
        </p:spPr>
      </p:pic>
    </p:spTree>
    <p:extLst>
      <p:ext uri="{BB962C8B-B14F-4D97-AF65-F5344CB8AC3E}">
        <p14:creationId xmlns:p14="http://schemas.microsoft.com/office/powerpoint/2010/main" val="352259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82E4-70B1-0A45-9D8F-DCF06D18C5B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108EAC6C-6E81-C342-AB6F-2419BCC9AF26}"/>
              </a:ext>
            </a:extLst>
          </p:cNvPr>
          <p:cNvPicPr>
            <a:picLocks noGrp="1" noChangeAspect="1"/>
          </p:cNvPicPr>
          <p:nvPr>
            <p:ph idx="1"/>
          </p:nvPr>
        </p:nvPicPr>
        <p:blipFill>
          <a:blip r:embed="rId2"/>
          <a:stretch>
            <a:fillRect/>
          </a:stretch>
        </p:blipFill>
        <p:spPr>
          <a:xfrm>
            <a:off x="2358571" y="1680632"/>
            <a:ext cx="8400143" cy="5177367"/>
          </a:xfrm>
          <a:prstGeom prst="rect">
            <a:avLst/>
          </a:prstGeom>
        </p:spPr>
      </p:pic>
    </p:spTree>
    <p:extLst>
      <p:ext uri="{BB962C8B-B14F-4D97-AF65-F5344CB8AC3E}">
        <p14:creationId xmlns:p14="http://schemas.microsoft.com/office/powerpoint/2010/main" val="104245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D780-C9AD-EE48-9D06-A3CE25FDF7AF}"/>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785C2318-2B81-EE41-A200-DDC2D608E544}"/>
              </a:ext>
            </a:extLst>
          </p:cNvPr>
          <p:cNvPicPr>
            <a:picLocks noGrp="1" noChangeAspect="1"/>
          </p:cNvPicPr>
          <p:nvPr>
            <p:ph idx="1"/>
          </p:nvPr>
        </p:nvPicPr>
        <p:blipFill>
          <a:blip r:embed="rId2"/>
          <a:stretch>
            <a:fillRect/>
          </a:stretch>
        </p:blipFill>
        <p:spPr>
          <a:xfrm>
            <a:off x="1651000" y="0"/>
            <a:ext cx="8610081" cy="7819572"/>
          </a:xfrm>
          <a:prstGeom prst="rect">
            <a:avLst/>
          </a:prstGeom>
        </p:spPr>
      </p:pic>
    </p:spTree>
    <p:extLst>
      <p:ext uri="{BB962C8B-B14F-4D97-AF65-F5344CB8AC3E}">
        <p14:creationId xmlns:p14="http://schemas.microsoft.com/office/powerpoint/2010/main" val="214632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37F9-C90F-A443-BA26-573E93889334}"/>
              </a:ext>
            </a:extLst>
          </p:cNvPr>
          <p:cNvSpPr>
            <a:spLocks noGrp="1"/>
          </p:cNvSpPr>
          <p:nvPr>
            <p:ph type="title"/>
          </p:nvPr>
        </p:nvSpPr>
        <p:spPr/>
        <p:txBody>
          <a:bodyPr/>
          <a:lstStyle/>
          <a:p>
            <a:r>
              <a:rPr lang="en-GB">
                <a:solidFill>
                  <a:schemeClr val="accent1"/>
                </a:solidFill>
              </a:rPr>
              <a:t>VIRAL CLASSIFICATION</a:t>
            </a:r>
            <a:endParaRPr lang="en-US">
              <a:solidFill>
                <a:schemeClr val="accent1"/>
              </a:solidFill>
            </a:endParaRPr>
          </a:p>
        </p:txBody>
      </p:sp>
      <p:sp>
        <p:nvSpPr>
          <p:cNvPr id="3" name="Content Placeholder 2">
            <a:extLst>
              <a:ext uri="{FF2B5EF4-FFF2-40B4-BE49-F238E27FC236}">
                <a16:creationId xmlns:a16="http://schemas.microsoft.com/office/drawing/2014/main" id="{35A04081-F700-D94A-A0F0-99FF5149A606}"/>
              </a:ext>
            </a:extLst>
          </p:cNvPr>
          <p:cNvSpPr>
            <a:spLocks noGrp="1"/>
          </p:cNvSpPr>
          <p:nvPr>
            <p:ph idx="1"/>
          </p:nvPr>
        </p:nvSpPr>
        <p:spPr/>
        <p:txBody>
          <a:bodyPr/>
          <a:lstStyle/>
          <a:p>
            <a:r>
              <a:rPr lang="en-GB"/>
              <a:t>Varicella zoster virus or varicella-zoter virus is one of eight herpes viruses known to infect humans.</a:t>
            </a:r>
          </a:p>
          <a:p>
            <a:pPr marL="0" indent="0">
              <a:buNone/>
            </a:pPr>
            <a:r>
              <a:rPr lang="en-GB" b="1"/>
              <a:t>Scientific name: </a:t>
            </a:r>
            <a:r>
              <a:rPr lang="en-GB"/>
              <a:t>Human herpesvirus 3</a:t>
            </a:r>
          </a:p>
          <a:p>
            <a:pPr marL="0" indent="0">
              <a:buNone/>
            </a:pPr>
            <a:r>
              <a:rPr lang="en-GB" b="1"/>
              <a:t>Rank: </a:t>
            </a:r>
            <a:r>
              <a:rPr lang="en-GB"/>
              <a:t>Species</a:t>
            </a:r>
          </a:p>
          <a:p>
            <a:pPr marL="0" indent="0">
              <a:buNone/>
            </a:pPr>
            <a:r>
              <a:rPr lang="en-GB" b="1"/>
              <a:t>Higher classification:</a:t>
            </a:r>
            <a:r>
              <a:rPr lang="en-GB"/>
              <a:t> Varicello virus </a:t>
            </a:r>
            <a:endParaRPr lang="en-US" b="1"/>
          </a:p>
        </p:txBody>
      </p:sp>
    </p:spTree>
    <p:extLst>
      <p:ext uri="{BB962C8B-B14F-4D97-AF65-F5344CB8AC3E}">
        <p14:creationId xmlns:p14="http://schemas.microsoft.com/office/powerpoint/2010/main" val="156263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A38A2-8134-454C-AD75-F8ADFDAD59C5}"/>
              </a:ext>
            </a:extLst>
          </p:cNvPr>
          <p:cNvSpPr>
            <a:spLocks noGrp="1"/>
          </p:cNvSpPr>
          <p:nvPr>
            <p:ph type="title"/>
          </p:nvPr>
        </p:nvSpPr>
        <p:spPr/>
        <p:txBody>
          <a:bodyPr/>
          <a:lstStyle/>
          <a:p>
            <a:r>
              <a:rPr lang="en-GB">
                <a:solidFill>
                  <a:schemeClr val="accent1"/>
                </a:solidFill>
              </a:rPr>
              <a:t>TYPE OF DISEASE </a:t>
            </a:r>
            <a:endParaRPr lang="en-US">
              <a:solidFill>
                <a:schemeClr val="accent1"/>
              </a:solidFill>
            </a:endParaRPr>
          </a:p>
        </p:txBody>
      </p:sp>
      <p:sp>
        <p:nvSpPr>
          <p:cNvPr id="3" name="Content Placeholder 2">
            <a:extLst>
              <a:ext uri="{FF2B5EF4-FFF2-40B4-BE49-F238E27FC236}">
                <a16:creationId xmlns:a16="http://schemas.microsoft.com/office/drawing/2014/main" id="{BA5CA2AF-745A-5247-8D6B-93BA684FADDD}"/>
              </a:ext>
            </a:extLst>
          </p:cNvPr>
          <p:cNvSpPr>
            <a:spLocks noGrp="1"/>
          </p:cNvSpPr>
          <p:nvPr>
            <p:ph idx="1"/>
          </p:nvPr>
        </p:nvSpPr>
        <p:spPr/>
        <p:txBody>
          <a:bodyPr/>
          <a:lstStyle/>
          <a:p>
            <a:r>
              <a:rPr lang="en-GB"/>
              <a:t>Chicken pox is a highly contagious disease caused by the </a:t>
            </a:r>
            <a:r>
              <a:rPr lang="en-GB" i="1"/>
              <a:t>Varicella-zoster virus</a:t>
            </a:r>
            <a:r>
              <a:rPr lang="en-GB"/>
              <a:t> (VZV), a type of herpes virus.</a:t>
            </a:r>
          </a:p>
          <a:p>
            <a:r>
              <a:rPr lang="en-GB"/>
              <a:t>It generally strikes children younger than 15</a:t>
            </a:r>
            <a:endParaRPr lang="en-US"/>
          </a:p>
        </p:txBody>
      </p:sp>
    </p:spTree>
    <p:extLst>
      <p:ext uri="{BB962C8B-B14F-4D97-AF65-F5344CB8AC3E}">
        <p14:creationId xmlns:p14="http://schemas.microsoft.com/office/powerpoint/2010/main" val="3992689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TF10001029</vt:lpstr>
      <vt:lpstr>A SEMINAR PRESENTATION: MEDICAL IMPORTANCE OF VIRUSES ON A VIRUS DISEASE COMMON TO AFRICA CHICKEN POX BY  EJIBUNU NAZIRAT ADEREWA 15/SCI05/007 MICROBIOLOGY </vt:lpstr>
      <vt:lpstr>Table of content</vt:lpstr>
      <vt:lpstr>INTRODUCTION</vt:lpstr>
      <vt:lpstr>Photo of chicken pox: How to Recognize the Rash</vt:lpstr>
      <vt:lpstr>How Chicke pox looks like</vt:lpstr>
      <vt:lpstr>PowerPoint Presentation</vt:lpstr>
      <vt:lpstr>PowerPoint Presentation</vt:lpstr>
      <vt:lpstr>VIRAL CLASSIFICATION</vt:lpstr>
      <vt:lpstr>TYPE OF DISEASE </vt:lpstr>
      <vt:lpstr>ROUTE OF INFECTION</vt:lpstr>
      <vt:lpstr>PATHOGENICITY OF THE VIRUS</vt:lpstr>
      <vt:lpstr>SYMPTOMS</vt:lpstr>
      <vt:lpstr>TREATMENT </vt:lpstr>
      <vt:lpstr>PREVENTION</vt:lpstr>
      <vt:lpstr>CONTROL MEASURES</vt:lpstr>
      <vt:lpstr>CONCLUSION</vt:lpstr>
      <vt:lpstr>THANKS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SEMINAR PRESENTATION: MEDICAL IMPORTANCE OF VIRUSES ON A VIRUS DISEASE COMMON TO AFRICA CHICKEN POX BY  EJIBUNU NAZIRAT ADEREWA 15/SCI05/007 MICROBIOLOGY </dc:title>
  <cp:revision>6</cp:revision>
  <dcterms:modified xsi:type="dcterms:W3CDTF">2017-11-11T14:50:54Z</dcterms:modified>
</cp:coreProperties>
</file>