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96"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81" r:id="rId12"/>
    <p:sldId id="266" r:id="rId13"/>
    <p:sldId id="282" r:id="rId14"/>
    <p:sldId id="267" r:id="rId15"/>
    <p:sldId id="268" r:id="rId16"/>
    <p:sldId id="269" r:id="rId17"/>
    <p:sldId id="270" r:id="rId18"/>
    <p:sldId id="271" r:id="rId19"/>
    <p:sldId id="283" r:id="rId20"/>
    <p:sldId id="272" r:id="rId21"/>
    <p:sldId id="273" r:id="rId22"/>
    <p:sldId id="284" r:id="rId23"/>
    <p:sldId id="274" r:id="rId24"/>
    <p:sldId id="285" r:id="rId25"/>
    <p:sldId id="275" r:id="rId26"/>
    <p:sldId id="276" r:id="rId27"/>
    <p:sldId id="277" r:id="rId28"/>
    <p:sldId id="286" r:id="rId29"/>
    <p:sldId id="278" r:id="rId30"/>
    <p:sldId id="279" r:id="rId31"/>
    <p:sldId id="280" r:id="rId32"/>
    <p:sldId id="287" r:id="rId3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P" initials="H"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92" autoAdjust="0"/>
    <p:restoredTop sz="88968" autoAdjust="0"/>
  </p:normalViewPr>
  <p:slideViewPr>
    <p:cSldViewPr>
      <p:cViewPr varScale="1">
        <p:scale>
          <a:sx n="65" d="100"/>
          <a:sy n="65" d="100"/>
        </p:scale>
        <p:origin x="-1542" y="-108"/>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82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631C21-880D-4CCF-88FA-FC5E0C1C7F98}" type="datetimeFigureOut">
              <a:rPr lang="fr-FR" smtClean="0"/>
              <a:t>07/12/2017</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E47292-9EA2-4710-8DFA-A023D9A071C0}" type="slidenum">
              <a:rPr lang="fr-FR" smtClean="0"/>
              <a:t>‹#›</a:t>
            </a:fld>
            <a:endParaRPr lang="fr-FR"/>
          </a:p>
        </p:txBody>
      </p:sp>
    </p:spTree>
    <p:extLst>
      <p:ext uri="{BB962C8B-B14F-4D97-AF65-F5344CB8AC3E}">
        <p14:creationId xmlns:p14="http://schemas.microsoft.com/office/powerpoint/2010/main" val="405928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0"/>
          </p:nvPr>
        </p:nvSpPr>
        <p:spPr/>
        <p:txBody>
          <a:bodyPr/>
          <a:lstStyle/>
          <a:p>
            <a:fld id="{52E47292-9EA2-4710-8DFA-A023D9A071C0}" type="slidenum">
              <a:rPr lang="fr-FR" smtClean="0"/>
              <a:t>1</a:t>
            </a:fld>
            <a:endParaRPr lang="fr-FR"/>
          </a:p>
        </p:txBody>
      </p:sp>
    </p:spTree>
    <p:extLst>
      <p:ext uri="{BB962C8B-B14F-4D97-AF65-F5344CB8AC3E}">
        <p14:creationId xmlns:p14="http://schemas.microsoft.com/office/powerpoint/2010/main" val="4050369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2205A7D-3B90-4A7B-B660-5D94F7E49C22}" type="datetimeFigureOut">
              <a:rPr lang="fr-FR" smtClean="0"/>
              <a:t>07/12/2017</a:t>
            </a:fld>
            <a:endParaRPr lang="fr-FR"/>
          </a:p>
        </p:txBody>
      </p:sp>
      <p:sp>
        <p:nvSpPr>
          <p:cNvPr id="19" name="Footer Placeholder 18"/>
          <p:cNvSpPr>
            <a:spLocks noGrp="1"/>
          </p:cNvSpPr>
          <p:nvPr>
            <p:ph type="ftr" sz="quarter" idx="11"/>
          </p:nvPr>
        </p:nvSpPr>
        <p:spPr/>
        <p:txBody>
          <a:bodyPr/>
          <a:lstStyle/>
          <a:p>
            <a:endParaRPr lang="fr-FR"/>
          </a:p>
        </p:txBody>
      </p:sp>
      <p:sp>
        <p:nvSpPr>
          <p:cNvPr id="27" name="Slide Number Placeholder 26"/>
          <p:cNvSpPr>
            <a:spLocks noGrp="1"/>
          </p:cNvSpPr>
          <p:nvPr>
            <p:ph type="sldNum" sz="quarter" idx="12"/>
          </p:nvPr>
        </p:nvSpPr>
        <p:spPr/>
        <p:txBody>
          <a:bodyPr/>
          <a:lstStyle/>
          <a:p>
            <a:fld id="{B650A4A8-A943-4625-BE88-A91E1477C99F}" type="slidenum">
              <a:rPr lang="fr-FR" smtClean="0"/>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5A7D-3B90-4A7B-B660-5D94F7E49C22}" type="datetimeFigureOut">
              <a:rPr lang="fr-FR" smtClean="0"/>
              <a:t>07/12/2017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50A4A8-A943-4625-BE88-A91E1477C99F}"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5A7D-3B90-4A7B-B660-5D94F7E49C22}" type="datetimeFigureOut">
              <a:rPr lang="fr-FR" smtClean="0"/>
              <a:t>07/12/2017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50A4A8-A943-4625-BE88-A91E1477C99F}"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5A7D-3B90-4A7B-B660-5D94F7E49C22}" type="datetimeFigureOut">
              <a:rPr lang="fr-FR" smtClean="0"/>
              <a:t>07/12/2017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50A4A8-A943-4625-BE88-A91E1477C99F}"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205A7D-3B90-4A7B-B660-5D94F7E49C22}" type="datetimeFigureOut">
              <a:rPr lang="fr-FR" smtClean="0"/>
              <a:t>07/12/2017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50A4A8-A943-4625-BE88-A91E1477C99F}" type="slidenum">
              <a:rPr lang="fr-FR" smtClean="0"/>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2205A7D-3B90-4A7B-B660-5D94F7E49C22}" type="datetimeFigureOut">
              <a:rPr lang="fr-FR" smtClean="0"/>
              <a:t>07/12/2017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650A4A8-A943-4625-BE88-A91E1477C99F}"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2205A7D-3B90-4A7B-B660-5D94F7E49C22}" type="datetimeFigureOut">
              <a:rPr lang="fr-FR" smtClean="0"/>
              <a:t>07/12/2017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650A4A8-A943-4625-BE88-A91E1477C99F}"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2205A7D-3B90-4A7B-B660-5D94F7E49C22}" type="datetimeFigureOut">
              <a:rPr lang="fr-FR" smtClean="0"/>
              <a:t>07/12/2017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650A4A8-A943-4625-BE88-A91E1477C99F}"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05A7D-3B90-4A7B-B660-5D94F7E49C22}" type="datetimeFigureOut">
              <a:rPr lang="fr-FR" smtClean="0"/>
              <a:t>07/12/2017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650A4A8-A943-4625-BE88-A91E1477C99F}"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2205A7D-3B90-4A7B-B660-5D94F7E49C22}" type="datetimeFigureOut">
              <a:rPr lang="fr-FR" smtClean="0"/>
              <a:t>07/12/2017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650A4A8-A943-4625-BE88-A91E1477C99F}"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205A7D-3B90-4A7B-B660-5D94F7E49C22}" type="datetimeFigureOut">
              <a:rPr lang="fr-FR" smtClean="0"/>
              <a:t>07/12/2017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8077200" y="6356350"/>
            <a:ext cx="609600" cy="365125"/>
          </a:xfrm>
        </p:spPr>
        <p:txBody>
          <a:bodyPr/>
          <a:lstStyle/>
          <a:p>
            <a:fld id="{B650A4A8-A943-4625-BE88-A91E1477C99F}" type="slidenum">
              <a:rPr lang="fr-FR" smtClean="0"/>
              <a:t>‹#›</a:t>
            </a:fld>
            <a:endParaRPr lang="fr-F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2205A7D-3B90-4A7B-B660-5D94F7E49C22}" type="datetimeFigureOut">
              <a:rPr lang="fr-FR" smtClean="0"/>
              <a:t>07/12/2017</a:t>
            </a:fld>
            <a:endParaRPr lang="fr-F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50A4A8-A943-4625-BE88-A91E1477C99F}" type="slidenum">
              <a:rPr lang="fr-FR" smtClean="0"/>
              <a:t>‹#›</a:t>
            </a:fld>
            <a:endParaRPr lang="fr-F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297" r:id="rId1"/>
    <p:sldLayoutId id="2147484298" r:id="rId2"/>
    <p:sldLayoutId id="2147484299" r:id="rId3"/>
    <p:sldLayoutId id="2147484300" r:id="rId4"/>
    <p:sldLayoutId id="2147484301" r:id="rId5"/>
    <p:sldLayoutId id="2147484302" r:id="rId6"/>
    <p:sldLayoutId id="2147484303" r:id="rId7"/>
    <p:sldLayoutId id="2147484304" r:id="rId8"/>
    <p:sldLayoutId id="2147484305" r:id="rId9"/>
    <p:sldLayoutId id="2147484306" r:id="rId10"/>
    <p:sldLayoutId id="21474843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4400" dirty="0" smtClean="0">
                <a:latin typeface="Algerian" pitchFamily="82" charset="0"/>
              </a:rPr>
              <a:t>GENDER AND PEACE EDUCATION</a:t>
            </a:r>
            <a:endParaRPr lang="fr-FR" sz="4400" dirty="0">
              <a:latin typeface="Algerian" pitchFamily="82" charset="0"/>
            </a:endParaRPr>
          </a:p>
        </p:txBody>
      </p:sp>
      <p:sp>
        <p:nvSpPr>
          <p:cNvPr id="3" name="Subtitl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1082751936"/>
      </p:ext>
    </p:extLst>
  </p:cSld>
  <p:clrMapOvr>
    <a:masterClrMapping/>
  </p:clrMapOvr>
  <mc:AlternateContent xmlns:mc="http://schemas.openxmlformats.org/markup-compatibility/2006" xmlns:p14="http://schemas.microsoft.com/office/powerpoint/2010/main">
    <mc:Choice Requires="p14">
      <p:transition spd="slow" p14:dur="1250" advTm="0">
        <p:randomBar dir="vert"/>
      </p:transition>
    </mc:Choice>
    <mc:Fallback xmlns="">
      <p:transition spd="slow" advTm="0">
        <p:randomBar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704088"/>
            <a:ext cx="7715200" cy="1143000"/>
          </a:xfrm>
        </p:spPr>
        <p:txBody>
          <a:bodyPr>
            <a:normAutofit/>
          </a:bodyPr>
          <a:lstStyle/>
          <a:p>
            <a:r>
              <a:rPr lang="fr-FR" dirty="0"/>
              <a:t>Women as peacebuilders</a:t>
            </a:r>
          </a:p>
        </p:txBody>
      </p:sp>
      <p:sp>
        <p:nvSpPr>
          <p:cNvPr id="3" name="Content Placeholder 2"/>
          <p:cNvSpPr>
            <a:spLocks noGrp="1"/>
          </p:cNvSpPr>
          <p:nvPr>
            <p:ph idx="1"/>
          </p:nvPr>
        </p:nvSpPr>
        <p:spPr>
          <a:xfrm>
            <a:off x="539552" y="2132856"/>
            <a:ext cx="7704856" cy="3552057"/>
          </a:xfrm>
        </p:spPr>
        <p:txBody>
          <a:bodyPr>
            <a:normAutofit/>
          </a:bodyPr>
          <a:lstStyle/>
          <a:p>
            <a:r>
              <a:rPr lang="en-US" dirty="0" smtClean="0"/>
              <a:t>The capacity of women as peacemakers must be recognized and promoted in governments, in nonprofit organizations, and in international relations, as well as in the classroom.</a:t>
            </a:r>
          </a:p>
          <a:p>
            <a:r>
              <a:rPr lang="en-US" dirty="0" smtClean="0"/>
              <a:t>The UN has stated its support for the active engagement of women in the peace process in numerous official resolutions and declarations, and now it remains for the world to follow through </a:t>
            </a:r>
          </a:p>
        </p:txBody>
      </p:sp>
    </p:spTree>
    <p:extLst>
      <p:ext uri="{BB962C8B-B14F-4D97-AF65-F5344CB8AC3E}">
        <p14:creationId xmlns:p14="http://schemas.microsoft.com/office/powerpoint/2010/main" val="41255921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620688"/>
            <a:ext cx="8229600" cy="1143000"/>
          </a:xfrm>
        </p:spPr>
        <p:txBody>
          <a:bodyPr>
            <a:normAutofit/>
          </a:bodyPr>
          <a:lstStyle/>
          <a:p>
            <a:r>
              <a:rPr lang="fr-FR" dirty="0"/>
              <a:t>Women as peacebuilders</a:t>
            </a:r>
          </a:p>
        </p:txBody>
      </p:sp>
      <p:sp>
        <p:nvSpPr>
          <p:cNvPr id="3" name="Content Placeholder 2"/>
          <p:cNvSpPr>
            <a:spLocks noGrp="1"/>
          </p:cNvSpPr>
          <p:nvPr>
            <p:ph idx="1"/>
          </p:nvPr>
        </p:nvSpPr>
        <p:spPr/>
        <p:txBody>
          <a:bodyPr/>
          <a:lstStyle/>
          <a:p>
            <a:r>
              <a:rPr lang="en-US" dirty="0"/>
              <a:t>. Teachers should also make sure that the role of women throughout history is not omitted. One possible exercise for students might be to research women's perspectives from a certain historical period, if these are not portrayed in their history textbook.</a:t>
            </a:r>
          </a:p>
          <a:p>
            <a:endParaRPr lang="en-US" dirty="0"/>
          </a:p>
          <a:p>
            <a:endParaRPr lang="fr-FR" dirty="0"/>
          </a:p>
        </p:txBody>
      </p:sp>
    </p:spTree>
    <p:extLst>
      <p:ext uri="{BB962C8B-B14F-4D97-AF65-F5344CB8AC3E}">
        <p14:creationId xmlns:p14="http://schemas.microsoft.com/office/powerpoint/2010/main" val="500634425"/>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FR" dirty="0" smtClean="0"/>
              <a:t>Violence Against Women</a:t>
            </a:r>
            <a:endParaRPr lang="fr-FR" dirty="0"/>
          </a:p>
        </p:txBody>
      </p:sp>
      <p:sp>
        <p:nvSpPr>
          <p:cNvPr id="3" name="Content Placeholder 2"/>
          <p:cNvSpPr>
            <a:spLocks noGrp="1"/>
          </p:cNvSpPr>
          <p:nvPr>
            <p:ph idx="1"/>
          </p:nvPr>
        </p:nvSpPr>
        <p:spPr/>
        <p:txBody>
          <a:bodyPr>
            <a:normAutofit/>
          </a:bodyPr>
          <a:lstStyle/>
          <a:p>
            <a:r>
              <a:rPr lang="en-US" dirty="0" smtClean="0"/>
              <a:t>The term “violence against women” refers to “any act of gender-based violence that results in, or </a:t>
            </a:r>
            <a:r>
              <a:rPr lang="en-US" sz="2300" dirty="0" smtClean="0"/>
              <a:t>is</a:t>
            </a:r>
            <a:r>
              <a:rPr lang="en-US" dirty="0" smtClean="0"/>
              <a:t> likely to result in, physical, sexual or continuing worldwide psychological harm of suffering to women</a:t>
            </a:r>
          </a:p>
          <a:p>
            <a:r>
              <a:rPr lang="en-US" dirty="0" smtClean="0"/>
              <a:t>The prevalence of such violence remains a significant obstacle to building a lasting peace, as women living in fear of gender-based violence cannot achieve true equality.</a:t>
            </a:r>
          </a:p>
        </p:txBody>
      </p:sp>
    </p:spTree>
    <p:extLst>
      <p:ext uri="{BB962C8B-B14F-4D97-AF65-F5344CB8AC3E}">
        <p14:creationId xmlns:p14="http://schemas.microsoft.com/office/powerpoint/2010/main" val="1250930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FR" dirty="0"/>
              <a:t>Violence A</a:t>
            </a:r>
            <a:r>
              <a:rPr lang="fr-FR" dirty="0" smtClean="0"/>
              <a:t>gainst </a:t>
            </a:r>
            <a:r>
              <a:rPr lang="fr-FR" dirty="0"/>
              <a:t>Women</a:t>
            </a:r>
          </a:p>
        </p:txBody>
      </p:sp>
      <p:sp>
        <p:nvSpPr>
          <p:cNvPr id="3" name="Content Placeholder 2"/>
          <p:cNvSpPr>
            <a:spLocks noGrp="1"/>
          </p:cNvSpPr>
          <p:nvPr>
            <p:ph idx="1"/>
          </p:nvPr>
        </p:nvSpPr>
        <p:spPr/>
        <p:txBody>
          <a:bodyPr>
            <a:normAutofit fontScale="92500" lnSpcReduction="20000"/>
          </a:bodyPr>
          <a:lstStyle/>
          <a:p>
            <a:r>
              <a:rPr lang="en-US" dirty="0"/>
              <a:t> Not only is violence against women an unacceptable act in itself, but according to the UN (1994), it is also a manifestation of historically unequal power relations between men and women, which have led to domination over and discrimination against women by men and to the prevention of the full advancement of women, and violence against women is one of the crucial social mechanisms by which women are forced into a subordinate position compared with </a:t>
            </a:r>
            <a:r>
              <a:rPr lang="en-US" dirty="0" smtClean="0"/>
              <a:t>men</a:t>
            </a:r>
          </a:p>
          <a:p>
            <a:r>
              <a:rPr lang="en-US" dirty="0"/>
              <a:t>. According to Brock-</a:t>
            </a:r>
            <a:r>
              <a:rPr lang="en-US" dirty="0" err="1"/>
              <a:t>Utne</a:t>
            </a:r>
            <a:r>
              <a:rPr lang="en-US" dirty="0"/>
              <a:t> (2009), “the unequal power” (p. 206). Gender-based violence is the most brutal and overt form of the inequality that is present in all spheres of society. </a:t>
            </a:r>
          </a:p>
          <a:p>
            <a:endParaRPr lang="en-US" dirty="0"/>
          </a:p>
          <a:p>
            <a:endParaRPr lang="fr-FR" dirty="0"/>
          </a:p>
        </p:txBody>
      </p:sp>
    </p:spTree>
    <p:extLst>
      <p:ext uri="{BB962C8B-B14F-4D97-AF65-F5344CB8AC3E}">
        <p14:creationId xmlns:p14="http://schemas.microsoft.com/office/powerpoint/2010/main" val="386911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FR" dirty="0"/>
              <a:t>Violence </a:t>
            </a:r>
            <a:r>
              <a:rPr lang="fr-FR" dirty="0" smtClean="0"/>
              <a:t>Against </a:t>
            </a:r>
            <a:r>
              <a:rPr lang="fr-FR" dirty="0"/>
              <a:t>Women</a:t>
            </a:r>
          </a:p>
        </p:txBody>
      </p:sp>
      <p:sp>
        <p:nvSpPr>
          <p:cNvPr id="3" name="Content Placeholder 2"/>
          <p:cNvSpPr>
            <a:spLocks noGrp="1"/>
          </p:cNvSpPr>
          <p:nvPr>
            <p:ph idx="1"/>
          </p:nvPr>
        </p:nvSpPr>
        <p:spPr/>
        <p:txBody>
          <a:bodyPr>
            <a:normAutofit fontScale="92500" lnSpcReduction="10000"/>
          </a:bodyPr>
          <a:lstStyle/>
          <a:p>
            <a:r>
              <a:rPr lang="en-US" dirty="0" smtClean="0"/>
              <a:t>Thus, a crucial part of peace education must be the dissemination of information about the widespread occurrence of such violence and its negative impacts on women and on progress toward creating a culture of peace</a:t>
            </a:r>
          </a:p>
          <a:p>
            <a:r>
              <a:rPr lang="en-US" dirty="0" smtClean="0"/>
              <a:t>An important consideration when thinking about violence against women is the effect of the media on social perceptions of women and acceptable behavior towards women</a:t>
            </a:r>
          </a:p>
          <a:p>
            <a:r>
              <a:rPr lang="en-US" dirty="0" smtClean="0"/>
              <a:t>The media as a whole tend to perpetuate negative stereotypes of women, and an important step in gender-informed peace education is to recognize this trend and develop awareness about it</a:t>
            </a:r>
            <a:endParaRPr lang="fr-FR" dirty="0"/>
          </a:p>
        </p:txBody>
      </p:sp>
    </p:spTree>
    <p:extLst>
      <p:ext uri="{BB962C8B-B14F-4D97-AF65-F5344CB8AC3E}">
        <p14:creationId xmlns:p14="http://schemas.microsoft.com/office/powerpoint/2010/main" val="23170081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FR" dirty="0"/>
              <a:t>Violence </a:t>
            </a:r>
            <a:r>
              <a:rPr lang="fr-FR" dirty="0" smtClean="0"/>
              <a:t>Against Women</a:t>
            </a:r>
            <a:endParaRPr lang="fr-FR"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Kempadoo, Maxwell, and Smith (2001) describe this media bias as follows:</a:t>
            </a:r>
          </a:p>
          <a:p>
            <a:r>
              <a:rPr lang="en-US" dirty="0" smtClean="0"/>
              <a:t> incidences of violence against women. </a:t>
            </a:r>
          </a:p>
          <a:p>
            <a:r>
              <a:rPr lang="en-US" dirty="0" smtClean="0"/>
              <a:t>There is a link between media images of women and primarily responsible for the home and family. </a:t>
            </a:r>
          </a:p>
          <a:p>
            <a:r>
              <a:rPr lang="en-US" dirty="0" smtClean="0"/>
              <a:t>Women are beaten and raped in movies, popular songs emphasize women’s bodies as objects to be used and abused. […] Negative media images are harmful in a society where violence against women is increasing</a:t>
            </a:r>
          </a:p>
          <a:p>
            <a:r>
              <a:rPr lang="en-US" dirty="0" smtClean="0"/>
              <a:t>The danger is that violence against women is becoming accepted as the norm </a:t>
            </a:r>
            <a:endParaRPr lang="fr-FR" dirty="0"/>
          </a:p>
        </p:txBody>
      </p:sp>
    </p:spTree>
    <p:extLst>
      <p:ext uri="{BB962C8B-B14F-4D97-AF65-F5344CB8AC3E}">
        <p14:creationId xmlns:p14="http://schemas.microsoft.com/office/powerpoint/2010/main" val="14098873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8229600" cy="1143000"/>
          </a:xfrm>
        </p:spPr>
        <p:txBody>
          <a:bodyPr>
            <a:normAutofit/>
          </a:bodyPr>
          <a:lstStyle/>
          <a:p>
            <a:pPr algn="ctr"/>
            <a:r>
              <a:rPr lang="fr-FR" dirty="0"/>
              <a:t>Violence </a:t>
            </a:r>
            <a:r>
              <a:rPr lang="fr-FR" dirty="0" smtClean="0"/>
              <a:t>Against </a:t>
            </a:r>
            <a:r>
              <a:rPr lang="fr-FR" dirty="0"/>
              <a:t>Women</a:t>
            </a:r>
          </a:p>
        </p:txBody>
      </p:sp>
      <p:sp>
        <p:nvSpPr>
          <p:cNvPr id="3" name="Content Placeholder 2"/>
          <p:cNvSpPr>
            <a:spLocks noGrp="1"/>
          </p:cNvSpPr>
          <p:nvPr>
            <p:ph idx="1"/>
          </p:nvPr>
        </p:nvSpPr>
        <p:spPr/>
        <p:txBody>
          <a:bodyPr>
            <a:normAutofit/>
          </a:bodyPr>
          <a:lstStyle/>
          <a:p>
            <a:r>
              <a:rPr lang="en-US" dirty="0" smtClean="0"/>
              <a:t>In the classroom, there are many ways in which a teacher can work to further this goal. For instance, the teacher should choose pieces of literature, film, and media carefully and in consideration of how these sources might portray women in a negative way</a:t>
            </a:r>
          </a:p>
          <a:p>
            <a:r>
              <a:rPr lang="en-US" dirty="0" smtClean="0"/>
              <a:t>. If use of a biased source proves necessary, this provides a wonderful opportunity for a lesson on gender stereotypes and violence and to raise students’ awareness of their own, often unconscious, behaviors that enable the status quo to continue.</a:t>
            </a:r>
          </a:p>
          <a:p>
            <a:endParaRPr lang="fr-FR" dirty="0"/>
          </a:p>
        </p:txBody>
      </p:sp>
    </p:spTree>
    <p:extLst>
      <p:ext uri="{BB962C8B-B14F-4D97-AF65-F5344CB8AC3E}">
        <p14:creationId xmlns:p14="http://schemas.microsoft.com/office/powerpoint/2010/main" val="6355618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FR" dirty="0"/>
              <a:t>Violence </a:t>
            </a:r>
            <a:r>
              <a:rPr lang="fr-FR" dirty="0" smtClean="0"/>
              <a:t>Against </a:t>
            </a:r>
            <a:r>
              <a:rPr lang="fr-FR" dirty="0"/>
              <a:t>Women</a:t>
            </a:r>
          </a:p>
        </p:txBody>
      </p:sp>
      <p:sp>
        <p:nvSpPr>
          <p:cNvPr id="3" name="Content Placeholder 2"/>
          <p:cNvSpPr>
            <a:spLocks noGrp="1"/>
          </p:cNvSpPr>
          <p:nvPr>
            <p:ph idx="1"/>
          </p:nvPr>
        </p:nvSpPr>
        <p:spPr/>
        <p:txBody>
          <a:bodyPr>
            <a:normAutofit/>
          </a:bodyPr>
          <a:lstStyle/>
          <a:p>
            <a:r>
              <a:rPr lang="en-US" dirty="0"/>
              <a:t>. Another way in which the teacher can help eliminate violence against women is to ensure that his/her own classroom is free of </a:t>
            </a:r>
            <a:r>
              <a:rPr lang="en-US" dirty="0" smtClean="0"/>
              <a:t>violence</a:t>
            </a:r>
          </a:p>
          <a:p>
            <a:r>
              <a:rPr lang="en-US" dirty="0" smtClean="0"/>
              <a:t> unwanted gender stereotypes should also not be tolerated.</a:t>
            </a:r>
          </a:p>
          <a:p>
            <a:r>
              <a:rPr lang="en-US" dirty="0" smtClean="0"/>
              <a:t> This rule should apply to interactions Aside from the obvious ban on physical violence, disparaging remarks and comments that enforce between all students, but especially between boys and girls. </a:t>
            </a:r>
            <a:endParaRPr lang="fr-FR" dirty="0"/>
          </a:p>
        </p:txBody>
      </p:sp>
    </p:spTree>
    <p:extLst>
      <p:ext uri="{BB962C8B-B14F-4D97-AF65-F5344CB8AC3E}">
        <p14:creationId xmlns:p14="http://schemas.microsoft.com/office/powerpoint/2010/main" val="29744227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1556792"/>
            <a:ext cx="6400800" cy="504056"/>
          </a:xfrm>
        </p:spPr>
        <p:txBody>
          <a:bodyPr>
            <a:normAutofit fontScale="90000"/>
          </a:bodyPr>
          <a:lstStyle/>
          <a:p>
            <a:pPr algn="ctr"/>
            <a:r>
              <a:rPr lang="fr-FR" dirty="0" smtClean="0"/>
              <a:t>Gender Inequalities and Socialization</a:t>
            </a:r>
            <a:endParaRPr lang="fr-FR" dirty="0"/>
          </a:p>
        </p:txBody>
      </p:sp>
      <p:sp>
        <p:nvSpPr>
          <p:cNvPr id="3" name="Content Placeholder 2"/>
          <p:cNvSpPr>
            <a:spLocks noGrp="1"/>
          </p:cNvSpPr>
          <p:nvPr>
            <p:ph idx="1"/>
          </p:nvPr>
        </p:nvSpPr>
        <p:spPr>
          <a:xfrm>
            <a:off x="395536" y="2132856"/>
            <a:ext cx="8208912" cy="4341096"/>
          </a:xfrm>
        </p:spPr>
        <p:txBody>
          <a:bodyPr>
            <a:normAutofit/>
          </a:bodyPr>
          <a:lstStyle/>
          <a:p>
            <a:r>
              <a:rPr lang="en-US" dirty="0" smtClean="0"/>
              <a:t>In world society today significant inequalities between men and women persist, ranging from gender-based violence and outright bias, to tradition-supported discrimination, to unconscious differences in behavior towards men versus women. </a:t>
            </a:r>
          </a:p>
          <a:p>
            <a:r>
              <a:rPr lang="en-US" dirty="0" smtClean="0"/>
              <a:t>Peace education can have a positive impact on eradicating these inequalities by raising awareness of the existence of discrimination in everyday life, and by inspiring action to eliminate these inequalities.</a:t>
            </a:r>
          </a:p>
        </p:txBody>
      </p:sp>
    </p:spTree>
    <p:extLst>
      <p:ext uri="{BB962C8B-B14F-4D97-AF65-F5344CB8AC3E}">
        <p14:creationId xmlns:p14="http://schemas.microsoft.com/office/powerpoint/2010/main" val="19279692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052736"/>
            <a:ext cx="8229600" cy="1080120"/>
          </a:xfrm>
        </p:spPr>
        <p:txBody>
          <a:bodyPr>
            <a:normAutofit fontScale="90000"/>
          </a:bodyPr>
          <a:lstStyle/>
          <a:p>
            <a:pPr algn="ctr"/>
            <a:r>
              <a:rPr lang="fr-FR" dirty="0"/>
              <a:t>Gender Inequalities and Socialization</a:t>
            </a:r>
          </a:p>
        </p:txBody>
      </p:sp>
      <p:sp>
        <p:nvSpPr>
          <p:cNvPr id="3" name="Content Placeholder 2"/>
          <p:cNvSpPr>
            <a:spLocks noGrp="1"/>
          </p:cNvSpPr>
          <p:nvPr>
            <p:ph idx="1"/>
          </p:nvPr>
        </p:nvSpPr>
        <p:spPr>
          <a:xfrm>
            <a:off x="457200" y="2420888"/>
            <a:ext cx="8229600" cy="3903712"/>
          </a:xfrm>
        </p:spPr>
        <p:txBody>
          <a:bodyPr>
            <a:normAutofit/>
          </a:bodyPr>
          <a:lstStyle/>
          <a:p>
            <a:r>
              <a:rPr lang="en-US" dirty="0"/>
              <a:t>The differences between society’s treatment of men and its treatment of women are often so customary that they have become ingrained in the collective mindset as perfectly normal and </a:t>
            </a:r>
            <a:r>
              <a:rPr lang="en-US" dirty="0" smtClean="0"/>
              <a:t>correct</a:t>
            </a:r>
          </a:p>
          <a:p>
            <a:r>
              <a:rPr lang="en-US" dirty="0"/>
              <a:t>However, if we stop and reexamine these behaviors, it becomes evident that many of the differences in society’s attitudes towards men versus women are neither positive nor conducive to building a culture of peace.</a:t>
            </a:r>
          </a:p>
          <a:p>
            <a:pPr indent="0">
              <a:buNone/>
            </a:pPr>
            <a:endParaRPr lang="en-US" dirty="0"/>
          </a:p>
          <a:p>
            <a:endParaRPr lang="fr-FR" dirty="0"/>
          </a:p>
        </p:txBody>
      </p:sp>
    </p:spTree>
    <p:extLst>
      <p:ext uri="{BB962C8B-B14F-4D97-AF65-F5344CB8AC3E}">
        <p14:creationId xmlns:p14="http://schemas.microsoft.com/office/powerpoint/2010/main" val="4164897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692696"/>
            <a:ext cx="8229600" cy="1143000"/>
          </a:xfrm>
        </p:spPr>
        <p:txBody>
          <a:bodyPr/>
          <a:lstStyle/>
          <a:p>
            <a:r>
              <a:rPr lang="fr-FR" dirty="0" smtClean="0"/>
              <a:t>Lesson Objectives</a:t>
            </a:r>
            <a:endParaRPr lang="fr-FR" dirty="0"/>
          </a:p>
        </p:txBody>
      </p:sp>
      <p:sp>
        <p:nvSpPr>
          <p:cNvPr id="3" name="Content Placeholder 2"/>
          <p:cNvSpPr>
            <a:spLocks noGrp="1"/>
          </p:cNvSpPr>
          <p:nvPr>
            <p:ph idx="1"/>
          </p:nvPr>
        </p:nvSpPr>
        <p:spPr/>
        <p:txBody>
          <a:bodyPr>
            <a:normAutofit/>
          </a:bodyPr>
          <a:lstStyle/>
          <a:p>
            <a:r>
              <a:rPr lang="en-US" dirty="0" smtClean="0"/>
              <a:t>At the end of this section, the participants will:</a:t>
            </a:r>
          </a:p>
          <a:p>
            <a:r>
              <a:rPr lang="en-US" dirty="0" smtClean="0"/>
              <a:t>Be able to define gender</a:t>
            </a:r>
          </a:p>
          <a:p>
            <a:r>
              <a:rPr lang="en-US" dirty="0" smtClean="0"/>
              <a:t>Be able to discuss the importance of gender in peace education</a:t>
            </a:r>
          </a:p>
          <a:p>
            <a:r>
              <a:rPr lang="en-US" dirty="0" smtClean="0"/>
              <a:t>Understand different ways to integrate gender into classroom   practice</a:t>
            </a:r>
          </a:p>
          <a:p>
            <a:r>
              <a:rPr lang="en-US" dirty="0" smtClean="0"/>
              <a:t>Develop specific lesson plans that focus on gender </a:t>
            </a:r>
          </a:p>
          <a:p>
            <a:endParaRPr lang="fr-FR" dirty="0"/>
          </a:p>
        </p:txBody>
      </p:sp>
    </p:spTree>
    <p:extLst>
      <p:ext uri="{BB962C8B-B14F-4D97-AF65-F5344CB8AC3E}">
        <p14:creationId xmlns:p14="http://schemas.microsoft.com/office/powerpoint/2010/main" val="25152114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8229600" cy="1356760"/>
          </a:xfrm>
        </p:spPr>
        <p:txBody>
          <a:bodyPr>
            <a:normAutofit fontScale="90000"/>
          </a:bodyPr>
          <a:lstStyle/>
          <a:p>
            <a:pPr algn="ctr"/>
            <a:r>
              <a:rPr lang="fr-FR" dirty="0"/>
              <a:t>Gender Inequalities and Socialization</a:t>
            </a:r>
          </a:p>
        </p:txBody>
      </p:sp>
      <p:sp>
        <p:nvSpPr>
          <p:cNvPr id="3" name="Content Placeholder 2"/>
          <p:cNvSpPr>
            <a:spLocks noGrp="1"/>
          </p:cNvSpPr>
          <p:nvPr>
            <p:ph idx="1"/>
          </p:nvPr>
        </p:nvSpPr>
        <p:spPr>
          <a:xfrm>
            <a:off x="457200" y="2348880"/>
            <a:ext cx="8229600" cy="3975720"/>
          </a:xfrm>
        </p:spPr>
        <p:txBody>
          <a:bodyPr>
            <a:normAutofit/>
          </a:bodyPr>
          <a:lstStyle/>
          <a:p>
            <a:r>
              <a:rPr lang="en-US" dirty="0" smtClean="0"/>
              <a:t>Consider something as basic as the toys girls and boys commonly play with: for girls it might be pretty dolls, while for boys it might be miniature soldiers.</a:t>
            </a:r>
          </a:p>
          <a:p>
            <a:r>
              <a:rPr lang="en-US" dirty="0" smtClean="0"/>
              <a:t> This divide begs the question: “To what extent are girls and boys in our society being socialized equally or differently when it comes to learning how to care, empathize with others and engage in or endure violent behavior</a:t>
            </a:r>
            <a:endParaRPr lang="fr-FR" dirty="0"/>
          </a:p>
        </p:txBody>
      </p:sp>
    </p:spTree>
    <p:extLst>
      <p:ext uri="{BB962C8B-B14F-4D97-AF65-F5344CB8AC3E}">
        <p14:creationId xmlns:p14="http://schemas.microsoft.com/office/powerpoint/2010/main" val="30168373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052736"/>
            <a:ext cx="8208912" cy="1080120"/>
          </a:xfrm>
        </p:spPr>
        <p:txBody>
          <a:bodyPr>
            <a:normAutofit fontScale="90000"/>
          </a:bodyPr>
          <a:lstStyle/>
          <a:p>
            <a:pPr algn="ctr"/>
            <a:r>
              <a:rPr lang="fr-FR" dirty="0"/>
              <a:t>Gender Inequalities and Socialization</a:t>
            </a:r>
          </a:p>
        </p:txBody>
      </p:sp>
      <p:sp>
        <p:nvSpPr>
          <p:cNvPr id="3" name="Content Placeholder 2"/>
          <p:cNvSpPr>
            <a:spLocks noGrp="1"/>
          </p:cNvSpPr>
          <p:nvPr>
            <p:ph idx="1"/>
          </p:nvPr>
        </p:nvSpPr>
        <p:spPr>
          <a:xfrm>
            <a:off x="457200" y="2276872"/>
            <a:ext cx="8229600" cy="4047728"/>
          </a:xfrm>
        </p:spPr>
        <p:txBody>
          <a:bodyPr>
            <a:normAutofit lnSpcReduction="10000"/>
          </a:bodyPr>
          <a:lstStyle/>
          <a:p>
            <a:r>
              <a:rPr lang="en-US" dirty="0" smtClean="0"/>
              <a:t>In striving to educate for peace, we must take these societal norms into account and actively try to counteract them.</a:t>
            </a:r>
          </a:p>
          <a:p>
            <a:r>
              <a:rPr lang="en-US" dirty="0" smtClean="0"/>
              <a:t> If young boys focus on the heroics of war in their youthful games, they build an easy familiarity with violence that fails to recognize the true gravity and horror that battle entails. </a:t>
            </a:r>
          </a:p>
          <a:p>
            <a:r>
              <a:rPr lang="en-US" dirty="0" smtClean="0"/>
              <a:t>Violent media images, electronic games, and toys only reinforce such inaccurate conceptions that emphasize war instead of peace.</a:t>
            </a:r>
          </a:p>
        </p:txBody>
      </p:sp>
    </p:spTree>
    <p:extLst>
      <p:ext uri="{BB962C8B-B14F-4D97-AF65-F5344CB8AC3E}">
        <p14:creationId xmlns:p14="http://schemas.microsoft.com/office/powerpoint/2010/main" val="29008650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4744"/>
            <a:ext cx="8229600" cy="1080120"/>
          </a:xfrm>
        </p:spPr>
        <p:txBody>
          <a:bodyPr>
            <a:normAutofit fontScale="90000"/>
          </a:bodyPr>
          <a:lstStyle/>
          <a:p>
            <a:pPr algn="ctr"/>
            <a:r>
              <a:rPr lang="fr-FR" dirty="0"/>
              <a:t>Gender Inequalities and Socialization</a:t>
            </a:r>
          </a:p>
        </p:txBody>
      </p:sp>
      <p:sp>
        <p:nvSpPr>
          <p:cNvPr id="3" name="Content Placeholder 2"/>
          <p:cNvSpPr>
            <a:spLocks noGrp="1"/>
          </p:cNvSpPr>
          <p:nvPr>
            <p:ph idx="1"/>
          </p:nvPr>
        </p:nvSpPr>
        <p:spPr>
          <a:xfrm>
            <a:off x="457200" y="2348880"/>
            <a:ext cx="8229600" cy="3975720"/>
          </a:xfrm>
        </p:spPr>
        <p:txBody>
          <a:bodyPr/>
          <a:lstStyle/>
          <a:p>
            <a:r>
              <a:rPr lang="en-US" dirty="0"/>
              <a:t> Even something as basic as a history book tends to place the focus on battles rather than resolutions. </a:t>
            </a:r>
          </a:p>
          <a:p>
            <a:r>
              <a:rPr lang="en-US" dirty="0"/>
              <a:t>As noted earlier, it is difficult to educate for peace when textbooks are mostly about war. </a:t>
            </a:r>
          </a:p>
          <a:p>
            <a:r>
              <a:rPr lang="en-US" dirty="0"/>
              <a:t>Thus teachers as peace-builders must make an active effort to draw students’ attention to achievements of peace rather than of war. </a:t>
            </a:r>
          </a:p>
          <a:p>
            <a:pPr indent="0">
              <a:buNone/>
            </a:pPr>
            <a:endParaRPr lang="fr-FR" dirty="0"/>
          </a:p>
        </p:txBody>
      </p:sp>
    </p:spTree>
    <p:extLst>
      <p:ext uri="{BB962C8B-B14F-4D97-AF65-F5344CB8AC3E}">
        <p14:creationId xmlns:p14="http://schemas.microsoft.com/office/powerpoint/2010/main" val="22330363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24744"/>
            <a:ext cx="8291264" cy="1070992"/>
          </a:xfrm>
        </p:spPr>
        <p:txBody>
          <a:bodyPr>
            <a:normAutofit fontScale="90000"/>
          </a:bodyPr>
          <a:lstStyle/>
          <a:p>
            <a:pPr algn="ctr"/>
            <a:r>
              <a:rPr lang="en-US" dirty="0" smtClean="0"/>
              <a:t>Promoting Gender Equality in the Classroom</a:t>
            </a:r>
            <a:endParaRPr lang="fr-FR" dirty="0"/>
          </a:p>
        </p:txBody>
      </p:sp>
      <p:sp>
        <p:nvSpPr>
          <p:cNvPr id="3" name="Content Placeholder 2"/>
          <p:cNvSpPr>
            <a:spLocks noGrp="1"/>
          </p:cNvSpPr>
          <p:nvPr>
            <p:ph idx="1"/>
          </p:nvPr>
        </p:nvSpPr>
        <p:spPr>
          <a:xfrm>
            <a:off x="539552" y="2564904"/>
            <a:ext cx="8056984" cy="3528392"/>
          </a:xfrm>
        </p:spPr>
        <p:txBody>
          <a:bodyPr>
            <a:normAutofit/>
          </a:bodyPr>
          <a:lstStyle/>
          <a:p>
            <a:pPr marL="0" indent="0">
              <a:buNone/>
            </a:pPr>
            <a:r>
              <a:rPr lang="en-US" b="1" dirty="0" smtClean="0"/>
              <a:t>Self-reflection</a:t>
            </a:r>
          </a:p>
          <a:p>
            <a:r>
              <a:rPr lang="en-US" dirty="0" smtClean="0"/>
              <a:t>The first step for teachers wanting to counteract this trend of unequal socialization is to become aware of the gender stereotypes that they (perhaps unconsciously) perpetuate</a:t>
            </a:r>
          </a:p>
          <a:p>
            <a:r>
              <a:rPr lang="en-US" dirty="0" smtClean="0"/>
              <a:t> If teachers are conscious of their own perceptions of gender, they will be able to make an active effort not to recreate them in the classroom.</a:t>
            </a:r>
          </a:p>
          <a:p>
            <a:endParaRPr lang="en-US" dirty="0" smtClean="0"/>
          </a:p>
          <a:p>
            <a:endParaRPr lang="fr-FR" dirty="0"/>
          </a:p>
        </p:txBody>
      </p:sp>
    </p:spTree>
    <p:extLst>
      <p:ext uri="{BB962C8B-B14F-4D97-AF65-F5344CB8AC3E}">
        <p14:creationId xmlns:p14="http://schemas.microsoft.com/office/powerpoint/2010/main" val="35326305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FR" dirty="0"/>
              <a:t>Equality in the Classroom</a:t>
            </a:r>
          </a:p>
        </p:txBody>
      </p:sp>
      <p:sp>
        <p:nvSpPr>
          <p:cNvPr id="3" name="Content Placeholder 2"/>
          <p:cNvSpPr>
            <a:spLocks noGrp="1"/>
          </p:cNvSpPr>
          <p:nvPr>
            <p:ph idx="1"/>
          </p:nvPr>
        </p:nvSpPr>
        <p:spPr/>
        <p:txBody>
          <a:bodyPr>
            <a:normAutofit/>
          </a:bodyPr>
          <a:lstStyle/>
          <a:p>
            <a:pPr indent="0">
              <a:buNone/>
            </a:pPr>
            <a:r>
              <a:rPr lang="en-US" b="1" dirty="0"/>
              <a:t>Challenge students’ ideas of gender roles</a:t>
            </a:r>
          </a:p>
          <a:p>
            <a:r>
              <a:rPr lang="en-US" dirty="0"/>
              <a:t>Similarly, in the context of any class assignment or discussion, the teacher can challenge students’ ideas about gender roles and inspire them to think critically about the origins of these </a:t>
            </a:r>
            <a:r>
              <a:rPr lang="en-US" dirty="0" smtClean="0"/>
              <a:t>inequalities</a:t>
            </a:r>
          </a:p>
          <a:p>
            <a:pPr indent="0">
              <a:buNone/>
            </a:pPr>
            <a:r>
              <a:rPr lang="en-US" b="1" dirty="0"/>
              <a:t>Include women’s perspectives in history</a:t>
            </a:r>
          </a:p>
          <a:p>
            <a:pPr marL="285750" indent="-285750"/>
            <a:r>
              <a:rPr lang="en-US" dirty="0"/>
              <a:t>Another way in which teachers can proactively support gender equality and peace is by emphasizing the role of women, since many textbooks tend to center more on men. </a:t>
            </a:r>
            <a:endParaRPr lang="en-US" dirty="0" smtClean="0"/>
          </a:p>
          <a:p>
            <a:pPr indent="0">
              <a:buNone/>
            </a:pPr>
            <a:endParaRPr lang="en-US" dirty="0"/>
          </a:p>
          <a:p>
            <a:endParaRPr lang="fr-FR" dirty="0"/>
          </a:p>
        </p:txBody>
      </p:sp>
    </p:spTree>
    <p:extLst>
      <p:ext uri="{BB962C8B-B14F-4D97-AF65-F5344CB8AC3E}">
        <p14:creationId xmlns:p14="http://schemas.microsoft.com/office/powerpoint/2010/main" val="6906954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FR" dirty="0"/>
              <a:t>Equality in the Classroom</a:t>
            </a:r>
          </a:p>
        </p:txBody>
      </p:sp>
      <p:sp>
        <p:nvSpPr>
          <p:cNvPr id="3" name="Content Placeholder 2"/>
          <p:cNvSpPr>
            <a:spLocks noGrp="1"/>
          </p:cNvSpPr>
          <p:nvPr>
            <p:ph idx="1"/>
          </p:nvPr>
        </p:nvSpPr>
        <p:spPr/>
        <p:txBody>
          <a:bodyPr>
            <a:normAutofit fontScale="92500"/>
          </a:bodyPr>
          <a:lstStyle/>
          <a:p>
            <a:pPr marL="285750" indent="-285750"/>
            <a:r>
              <a:rPr lang="en-US" dirty="0"/>
              <a:t>Similarly, teachers can shift the focus to the peace-building processes of history rather than the typical emphasis on wars. Both women and peace are often underrepresented in history textbooks</a:t>
            </a:r>
            <a:r>
              <a:rPr lang="en-US" b="1" dirty="0"/>
              <a:t>.</a:t>
            </a:r>
          </a:p>
          <a:p>
            <a:pPr marL="0" indent="0">
              <a:buNone/>
            </a:pPr>
            <a:r>
              <a:rPr lang="en-US" b="1" dirty="0" smtClean="0"/>
              <a:t>Use gender-neutral language       </a:t>
            </a:r>
          </a:p>
          <a:p>
            <a:r>
              <a:rPr lang="en-US" dirty="0" smtClean="0"/>
              <a:t>Teachers should also try to use gender-neutral language  For example, using “police officer” instead of “policeman.” </a:t>
            </a:r>
          </a:p>
          <a:p>
            <a:r>
              <a:rPr lang="en-US" dirty="0" smtClean="0"/>
              <a:t>While the teacher should use gender-neutral language as much as possible, the teacher should also teach about gender neutrality in language, and why using gender-biased language perpetuates inequalities</a:t>
            </a:r>
          </a:p>
          <a:p>
            <a:endParaRPr lang="fr-FR" dirty="0"/>
          </a:p>
        </p:txBody>
      </p:sp>
    </p:spTree>
    <p:extLst>
      <p:ext uri="{BB962C8B-B14F-4D97-AF65-F5344CB8AC3E}">
        <p14:creationId xmlns:p14="http://schemas.microsoft.com/office/powerpoint/2010/main" val="34276925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FR" dirty="0" smtClean="0"/>
              <a:t>Gender Equitable Education</a:t>
            </a:r>
            <a:endParaRPr lang="fr-FR" dirty="0"/>
          </a:p>
        </p:txBody>
      </p:sp>
      <p:sp>
        <p:nvSpPr>
          <p:cNvPr id="3" name="Content Placeholder 2"/>
          <p:cNvSpPr>
            <a:spLocks noGrp="1"/>
          </p:cNvSpPr>
          <p:nvPr>
            <p:ph idx="1"/>
          </p:nvPr>
        </p:nvSpPr>
        <p:spPr/>
        <p:txBody>
          <a:bodyPr>
            <a:normAutofit fontScale="92500" lnSpcReduction="20000"/>
          </a:bodyPr>
          <a:lstStyle/>
          <a:p>
            <a:r>
              <a:rPr lang="en-US" dirty="0" smtClean="0"/>
              <a:t>Although discrimination against girls and women exists in all spheres of society, possibly the most important areas with respect to our focus on peace education is inequality in education. </a:t>
            </a:r>
          </a:p>
          <a:p>
            <a:r>
              <a:rPr lang="en-US" dirty="0" smtClean="0"/>
              <a:t>Data shows that enrollment rates of girls are significantly lower than those of boys in both primary and secondary school (UNGEI, 2010, p. 12-13). </a:t>
            </a:r>
          </a:p>
          <a:p>
            <a:r>
              <a:rPr lang="en-US" dirty="0" smtClean="0"/>
              <a:t> Girls have less than equal access to education for various reasons, including traditional gender roles, financial limitations, cultural considerations, and early marriage or pregnancy.</a:t>
            </a:r>
          </a:p>
          <a:p>
            <a:r>
              <a:rPr lang="en-US" dirty="0" smtClean="0"/>
              <a:t> All these obstacles must be addressed before equal enrollment can be reached.</a:t>
            </a:r>
            <a:endParaRPr lang="fr-FR" dirty="0"/>
          </a:p>
        </p:txBody>
      </p:sp>
    </p:spTree>
    <p:extLst>
      <p:ext uri="{BB962C8B-B14F-4D97-AF65-F5344CB8AC3E}">
        <p14:creationId xmlns:p14="http://schemas.microsoft.com/office/powerpoint/2010/main" val="9398796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FR" dirty="0"/>
              <a:t>Gender Equitable Education</a:t>
            </a:r>
          </a:p>
        </p:txBody>
      </p:sp>
      <p:sp>
        <p:nvSpPr>
          <p:cNvPr id="3" name="Content Placeholder 2"/>
          <p:cNvSpPr>
            <a:spLocks noGrp="1"/>
          </p:cNvSpPr>
          <p:nvPr>
            <p:ph idx="1"/>
          </p:nvPr>
        </p:nvSpPr>
        <p:spPr/>
        <p:txBody>
          <a:bodyPr>
            <a:normAutofit fontScale="92500"/>
          </a:bodyPr>
          <a:lstStyle/>
          <a:p>
            <a:r>
              <a:rPr lang="en-US" dirty="0" smtClean="0"/>
              <a:t>However, “achieving gender parity (equal numbers of boys and girls) in school is just one step towards gender equality in and through education. While parity is a quantitative concept, equality is a qualitative one” (Wilson, 2003, p. 3). </a:t>
            </a:r>
          </a:p>
          <a:p>
            <a:r>
              <a:rPr lang="en-US" dirty="0" smtClean="0"/>
              <a:t>With progress being made toward equal access to education for girls and boys, there now remains the more difficult task of creating education that is truly gender equitable. According to Oxfam (2005),</a:t>
            </a:r>
          </a:p>
          <a:p>
            <a:r>
              <a:rPr lang="en-US" dirty="0" smtClean="0"/>
              <a:t>The content and delivery of education […] can reflect and reproduce gender inequalities.</a:t>
            </a:r>
          </a:p>
          <a:p>
            <a:r>
              <a:rPr lang="en-US" dirty="0" smtClean="0"/>
              <a:t> </a:t>
            </a:r>
            <a:endParaRPr lang="fr-FR" dirty="0"/>
          </a:p>
        </p:txBody>
      </p:sp>
    </p:spTree>
    <p:extLst>
      <p:ext uri="{BB962C8B-B14F-4D97-AF65-F5344CB8AC3E}">
        <p14:creationId xmlns:p14="http://schemas.microsoft.com/office/powerpoint/2010/main" val="36968047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91264" cy="1224136"/>
          </a:xfrm>
        </p:spPr>
        <p:txBody>
          <a:bodyPr>
            <a:normAutofit fontScale="90000"/>
          </a:bodyPr>
          <a:lstStyle/>
          <a:p>
            <a:pPr algn="ctr"/>
            <a:r>
              <a:rPr lang="fr-FR" dirty="0"/>
              <a:t>Gender </a:t>
            </a:r>
            <a:r>
              <a:rPr lang="fr-FR" dirty="0" smtClean="0"/>
              <a:t>Equitable</a:t>
            </a:r>
            <a:br>
              <a:rPr lang="fr-FR" dirty="0" smtClean="0"/>
            </a:br>
            <a:r>
              <a:rPr lang="fr-FR" dirty="0" smtClean="0"/>
              <a:t> </a:t>
            </a:r>
            <a:r>
              <a:rPr lang="fr-FR" dirty="0"/>
              <a:t>Education</a:t>
            </a:r>
          </a:p>
        </p:txBody>
      </p:sp>
      <p:sp>
        <p:nvSpPr>
          <p:cNvPr id="3" name="Content Placeholder 2"/>
          <p:cNvSpPr>
            <a:spLocks noGrp="1"/>
          </p:cNvSpPr>
          <p:nvPr>
            <p:ph idx="1"/>
          </p:nvPr>
        </p:nvSpPr>
        <p:spPr>
          <a:xfrm>
            <a:off x="467544" y="2348880"/>
            <a:ext cx="8219256" cy="3975720"/>
          </a:xfrm>
        </p:spPr>
        <p:txBody>
          <a:bodyPr/>
          <a:lstStyle/>
          <a:p>
            <a:r>
              <a:rPr lang="en-US" dirty="0"/>
              <a:t>Girls’ and boys’ learning and interaction with each other, and the teacher, are influenced by ways of teaching, the content of the curriculum, and relations within the classroom </a:t>
            </a:r>
            <a:endParaRPr lang="en-US" dirty="0" smtClean="0"/>
          </a:p>
          <a:p>
            <a:r>
              <a:rPr lang="en-US" dirty="0"/>
              <a:t> Teachers thus have a central role to play in fostering increased gender equality in society, and can do this by making sure that their classrooms are environments that teach and reinforce positive gender relations.</a:t>
            </a:r>
          </a:p>
          <a:p>
            <a:endParaRPr lang="en-US" dirty="0"/>
          </a:p>
          <a:p>
            <a:endParaRPr lang="en-US" dirty="0"/>
          </a:p>
          <a:p>
            <a:endParaRPr lang="fr-FR" dirty="0"/>
          </a:p>
        </p:txBody>
      </p:sp>
    </p:spTree>
    <p:extLst>
      <p:ext uri="{BB962C8B-B14F-4D97-AF65-F5344CB8AC3E}">
        <p14:creationId xmlns:p14="http://schemas.microsoft.com/office/powerpoint/2010/main" val="1980677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1196752"/>
            <a:ext cx="6336704" cy="792088"/>
          </a:xfrm>
        </p:spPr>
        <p:txBody>
          <a:bodyPr>
            <a:normAutofit fontScale="90000"/>
          </a:bodyPr>
          <a:lstStyle/>
          <a:p>
            <a:pPr algn="ctr"/>
            <a:r>
              <a:rPr lang="fr-FR" dirty="0"/>
              <a:t>Gender Equitable Education</a:t>
            </a:r>
          </a:p>
        </p:txBody>
      </p:sp>
      <p:sp>
        <p:nvSpPr>
          <p:cNvPr id="3" name="Content Placeholder 2"/>
          <p:cNvSpPr>
            <a:spLocks noGrp="1"/>
          </p:cNvSpPr>
          <p:nvPr>
            <p:ph idx="1"/>
          </p:nvPr>
        </p:nvSpPr>
        <p:spPr/>
        <p:txBody>
          <a:bodyPr>
            <a:normAutofit/>
          </a:bodyPr>
          <a:lstStyle/>
          <a:p>
            <a:r>
              <a:rPr lang="en-US" dirty="0" smtClean="0"/>
              <a:t>The classroom can be the starting point for fostering gender equality as a step towards a comprehensive culture of peace. </a:t>
            </a:r>
          </a:p>
          <a:p>
            <a:r>
              <a:rPr lang="en-US" dirty="0" smtClean="0"/>
              <a:t>As mentioned in the section above with regards to history, curriculum content must reflect gender equality. </a:t>
            </a:r>
          </a:p>
          <a:p>
            <a:r>
              <a:rPr lang="en-US" dirty="0" smtClean="0"/>
              <a:t>A second example would be to ensure that students in a Language Arts class read an equal number of novels by men and women authors, with a mixture of male and female protagonists</a:t>
            </a:r>
          </a:p>
          <a:p>
            <a:endParaRPr lang="fr-FR" dirty="0"/>
          </a:p>
        </p:txBody>
      </p:sp>
    </p:spTree>
    <p:extLst>
      <p:ext uri="{BB962C8B-B14F-4D97-AF65-F5344CB8AC3E}">
        <p14:creationId xmlns:p14="http://schemas.microsoft.com/office/powerpoint/2010/main" val="4142443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548680"/>
            <a:ext cx="8229600" cy="1143000"/>
          </a:xfrm>
        </p:spPr>
        <p:txBody>
          <a:bodyPr/>
          <a:lstStyle/>
          <a:p>
            <a:r>
              <a:rPr lang="fr-FR" dirty="0" smtClean="0"/>
              <a:t>Guiding Questions</a:t>
            </a:r>
            <a:endParaRPr lang="fr-FR" dirty="0"/>
          </a:p>
        </p:txBody>
      </p:sp>
      <p:sp>
        <p:nvSpPr>
          <p:cNvPr id="3" name="Content Placeholder 2"/>
          <p:cNvSpPr>
            <a:spLocks noGrp="1"/>
          </p:cNvSpPr>
          <p:nvPr>
            <p:ph idx="1"/>
          </p:nvPr>
        </p:nvSpPr>
        <p:spPr>
          <a:xfrm>
            <a:off x="395536" y="1700808"/>
            <a:ext cx="8280920" cy="2016224"/>
          </a:xfrm>
        </p:spPr>
        <p:txBody>
          <a:bodyPr>
            <a:noAutofit/>
          </a:bodyPr>
          <a:lstStyle/>
          <a:p>
            <a:pPr marL="0" indent="0">
              <a:buNone/>
            </a:pPr>
            <a:r>
              <a:rPr lang="en-US" dirty="0" smtClean="0"/>
              <a:t>Before you read this section, consider the following questions:</a:t>
            </a:r>
          </a:p>
          <a:p>
            <a:r>
              <a:rPr lang="en-US" dirty="0" smtClean="0"/>
              <a:t>What does gender mean to you? How do gender roles play out in your life?</a:t>
            </a:r>
          </a:p>
          <a:p>
            <a:r>
              <a:rPr lang="en-US" dirty="0" smtClean="0"/>
              <a:t>In your culture, are there assigned gender roles for men and women? If so, what are they?  </a:t>
            </a:r>
          </a:p>
          <a:p>
            <a:pPr marL="0" indent="0">
              <a:buNone/>
            </a:pPr>
            <a:r>
              <a:rPr lang="en-US" dirty="0" smtClean="0"/>
              <a:t>Riddle: A father and son are in a car accident. The father dies on impact, and the son is rushed to the hospital. In the operating room, the surgeon looks at the boy and says, “I can't operate on him. He's my son.”</a:t>
            </a:r>
          </a:p>
          <a:p>
            <a:pPr marL="0" indent="0">
              <a:buNone/>
            </a:pPr>
            <a:r>
              <a:rPr lang="en-US" dirty="0" smtClean="0"/>
              <a:t>How can this be true?</a:t>
            </a:r>
          </a:p>
          <a:p>
            <a:endParaRPr lang="fr-FR" dirty="0"/>
          </a:p>
        </p:txBody>
      </p:sp>
    </p:spTree>
    <p:extLst>
      <p:ext uri="{BB962C8B-B14F-4D97-AF65-F5344CB8AC3E}">
        <p14:creationId xmlns:p14="http://schemas.microsoft.com/office/powerpoint/2010/main" val="42021658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ltGray">
          <a:xfrm>
            <a:off x="1331640" y="1412776"/>
            <a:ext cx="5976664" cy="792088"/>
          </a:xfrm>
        </p:spPr>
        <p:txBody>
          <a:bodyPr>
            <a:normAutofit fontScale="90000"/>
          </a:bodyPr>
          <a:lstStyle/>
          <a:p>
            <a:pPr algn="ctr"/>
            <a:r>
              <a:rPr lang="fr-FR" dirty="0"/>
              <a:t>Gender Equitable Education</a:t>
            </a:r>
          </a:p>
        </p:txBody>
      </p:sp>
      <p:sp>
        <p:nvSpPr>
          <p:cNvPr id="3" name="Content Placeholder 2"/>
          <p:cNvSpPr>
            <a:spLocks noGrp="1"/>
          </p:cNvSpPr>
          <p:nvPr>
            <p:ph idx="1"/>
          </p:nvPr>
        </p:nvSpPr>
        <p:spPr>
          <a:xfrm>
            <a:off x="467544" y="2276872"/>
            <a:ext cx="7776864" cy="3096344"/>
          </a:xfrm>
        </p:spPr>
        <p:txBody>
          <a:bodyPr>
            <a:noAutofit/>
          </a:bodyPr>
          <a:lstStyle/>
          <a:p>
            <a:r>
              <a:rPr lang="en-US" dirty="0" smtClean="0"/>
              <a:t>The classroom must also be an environment that enforces gender equality.</a:t>
            </a:r>
          </a:p>
          <a:p>
            <a:r>
              <a:rPr lang="en-US" dirty="0" smtClean="0"/>
              <a:t> There should be no difference in the type of work assigned to boys and girls, and the same standards and expectations must apply to all students. </a:t>
            </a:r>
          </a:p>
          <a:p>
            <a:r>
              <a:rPr lang="en-US" dirty="0" smtClean="0"/>
              <a:t>In terms of achieving gender parity in schools, teachers can act as advocates for girls to continue their education, both through encouraging their female students and through discussing the issue with the students’ parents, if necessary. </a:t>
            </a:r>
            <a:endParaRPr lang="fr-FR" dirty="0"/>
          </a:p>
        </p:txBody>
      </p:sp>
    </p:spTree>
    <p:extLst>
      <p:ext uri="{BB962C8B-B14F-4D97-AF65-F5344CB8AC3E}">
        <p14:creationId xmlns:p14="http://schemas.microsoft.com/office/powerpoint/2010/main" val="129822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QUESTIONS/ EVALUATION</a:t>
            </a:r>
            <a:endParaRPr lang="fr-FR" dirty="0"/>
          </a:p>
        </p:txBody>
      </p:sp>
      <p:sp>
        <p:nvSpPr>
          <p:cNvPr id="3" name="Content Placeholder 2"/>
          <p:cNvSpPr>
            <a:spLocks noGrp="1"/>
          </p:cNvSpPr>
          <p:nvPr>
            <p:ph idx="1"/>
          </p:nvPr>
        </p:nvSpPr>
        <p:spPr/>
        <p:txBody>
          <a:bodyPr>
            <a:normAutofit/>
          </a:bodyPr>
          <a:lstStyle/>
          <a:p>
            <a:r>
              <a:rPr lang="en-US" dirty="0" smtClean="0"/>
              <a:t>What is gender? What is the difference between sex and gender?</a:t>
            </a:r>
          </a:p>
          <a:p>
            <a:r>
              <a:rPr lang="en-US" dirty="0" smtClean="0"/>
              <a:t>Why is gender inequality relevant to peace education? </a:t>
            </a:r>
          </a:p>
          <a:p>
            <a:r>
              <a:rPr lang="en-US" dirty="0" smtClean="0"/>
              <a:t>What are some ways that gender inequalities are perpetuated?</a:t>
            </a:r>
          </a:p>
          <a:p>
            <a:r>
              <a:rPr lang="en-US" dirty="0" smtClean="0"/>
              <a:t>How can you integrate gender issues into your classroom practice? Be specific.</a:t>
            </a:r>
          </a:p>
          <a:p>
            <a:pPr marL="0" indent="0">
              <a:buNone/>
            </a:pPr>
            <a:r>
              <a:rPr lang="en-US" dirty="0" smtClean="0"/>
              <a:t> </a:t>
            </a:r>
          </a:p>
          <a:p>
            <a:endParaRPr lang="fr-FR" dirty="0"/>
          </a:p>
        </p:txBody>
      </p:sp>
    </p:spTree>
    <p:extLst>
      <p:ext uri="{BB962C8B-B14F-4D97-AF65-F5344CB8AC3E}">
        <p14:creationId xmlns:p14="http://schemas.microsoft.com/office/powerpoint/2010/main" val="255994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Questions/evaluation</a:t>
            </a:r>
            <a:endParaRPr lang="fr-FR" dirty="0"/>
          </a:p>
        </p:txBody>
      </p:sp>
      <p:sp>
        <p:nvSpPr>
          <p:cNvPr id="3" name="Content Placeholder 2"/>
          <p:cNvSpPr>
            <a:spLocks noGrp="1"/>
          </p:cNvSpPr>
          <p:nvPr>
            <p:ph idx="1"/>
          </p:nvPr>
        </p:nvSpPr>
        <p:spPr/>
        <p:txBody>
          <a:bodyPr/>
          <a:lstStyle/>
          <a:p>
            <a:r>
              <a:rPr lang="en-US" dirty="0"/>
              <a:t>How are girls and boys socialized differently in your culture? Is there a relationship between this socialization, peace, and violence? What role cab the classroom play in promoting gender equality?</a:t>
            </a:r>
          </a:p>
          <a:p>
            <a:r>
              <a:rPr lang="en-US" dirty="0"/>
              <a:t>How do you ensure that your classroom is a gender-inclusive environment? What are some of the things you do or avoid doing to achieve this?</a:t>
            </a:r>
          </a:p>
          <a:p>
            <a:endParaRPr lang="fr-FR" dirty="0"/>
          </a:p>
        </p:txBody>
      </p:sp>
    </p:spTree>
    <p:extLst>
      <p:ext uri="{BB962C8B-B14F-4D97-AF65-F5344CB8AC3E}">
        <p14:creationId xmlns:p14="http://schemas.microsoft.com/office/powerpoint/2010/main" val="2383002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768" y="548680"/>
            <a:ext cx="7139136" cy="1143000"/>
          </a:xfrm>
        </p:spPr>
        <p:txBody>
          <a:bodyPr/>
          <a:lstStyle/>
          <a:p>
            <a:r>
              <a:rPr lang="fr-FR" dirty="0" smtClean="0"/>
              <a:t>Introduction</a:t>
            </a:r>
            <a:endParaRPr lang="fr-FR" dirty="0"/>
          </a:p>
        </p:txBody>
      </p:sp>
      <p:sp>
        <p:nvSpPr>
          <p:cNvPr id="3" name="Content Placeholder 2"/>
          <p:cNvSpPr>
            <a:spLocks noGrp="1"/>
          </p:cNvSpPr>
          <p:nvPr>
            <p:ph idx="1"/>
          </p:nvPr>
        </p:nvSpPr>
        <p:spPr/>
        <p:txBody>
          <a:bodyPr>
            <a:normAutofit/>
          </a:bodyPr>
          <a:lstStyle/>
          <a:p>
            <a:r>
              <a:rPr lang="en-US" dirty="0" smtClean="0"/>
              <a:t>Gender can be defined as the social differences and relations between    men and women which are learned, vary widely among societies and cultures, and change over time They condition which activities, tasks and responsibilities are perceived as male and female</a:t>
            </a:r>
          </a:p>
          <a:p>
            <a:r>
              <a:rPr lang="en-US" dirty="0" smtClean="0"/>
              <a:t>Gender roles are affected by age, class, race, ethnicity and religion, and by the geographical, economic and political environment (International Labor Office, 2000).</a:t>
            </a:r>
          </a:p>
          <a:p>
            <a:endParaRPr lang="fr-FR" dirty="0"/>
          </a:p>
        </p:txBody>
      </p:sp>
    </p:spTree>
    <p:extLst>
      <p:ext uri="{BB962C8B-B14F-4D97-AF65-F5344CB8AC3E}">
        <p14:creationId xmlns:p14="http://schemas.microsoft.com/office/powerpoint/2010/main" val="4186374850"/>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476672"/>
            <a:ext cx="7941568" cy="1143000"/>
          </a:xfrm>
        </p:spPr>
        <p:txBody>
          <a:bodyPr/>
          <a:lstStyle/>
          <a:p>
            <a:r>
              <a:rPr lang="en-US" dirty="0" smtClean="0"/>
              <a:t>introduction</a:t>
            </a:r>
            <a:endParaRPr lang="fr-FR" dirty="0"/>
          </a:p>
        </p:txBody>
      </p:sp>
      <p:sp>
        <p:nvSpPr>
          <p:cNvPr id="3" name="Content Placeholder 2"/>
          <p:cNvSpPr>
            <a:spLocks noGrp="1"/>
          </p:cNvSpPr>
          <p:nvPr>
            <p:ph idx="1"/>
          </p:nvPr>
        </p:nvSpPr>
        <p:spPr/>
        <p:txBody>
          <a:bodyPr>
            <a:normAutofit/>
          </a:bodyPr>
          <a:lstStyle/>
          <a:p>
            <a:r>
              <a:rPr lang="en-US" dirty="0" smtClean="0"/>
              <a:t>The concept of gender must be differentiated from that of sex: sex is a purely biological description, while gender connotes socially constructed categories.</a:t>
            </a:r>
          </a:p>
          <a:p>
            <a:r>
              <a:rPr lang="en-US" dirty="0" smtClean="0"/>
              <a:t>Gender is an important consideration in the context of peace education for a number of reasons.</a:t>
            </a:r>
          </a:p>
          <a:p>
            <a:r>
              <a:rPr lang="en-US" dirty="0" smtClean="0"/>
              <a:t>The most fundamental of these reasons is that women’s empowerment and equality in all spheres is absolutely necessary in order to achieve a sustainable peace. </a:t>
            </a:r>
            <a:endParaRPr lang="fr-FR" dirty="0"/>
          </a:p>
        </p:txBody>
      </p:sp>
    </p:spTree>
    <p:extLst>
      <p:ext uri="{BB962C8B-B14F-4D97-AF65-F5344CB8AC3E}">
        <p14:creationId xmlns:p14="http://schemas.microsoft.com/office/powerpoint/2010/main" val="37867741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744" y="548680"/>
            <a:ext cx="8229600" cy="1143000"/>
          </a:xfrm>
        </p:spPr>
        <p:txBody>
          <a:bodyPr>
            <a:normAutofit/>
          </a:bodyPr>
          <a:lstStyle/>
          <a:p>
            <a:r>
              <a:rPr lang="en-US" dirty="0" smtClean="0"/>
              <a:t>Introduction</a:t>
            </a:r>
            <a:endParaRPr lang="fr-FR" dirty="0"/>
          </a:p>
        </p:txBody>
      </p:sp>
      <p:sp>
        <p:nvSpPr>
          <p:cNvPr id="3" name="Content Placeholder 2"/>
          <p:cNvSpPr>
            <a:spLocks noGrp="1"/>
          </p:cNvSpPr>
          <p:nvPr>
            <p:ph idx="1"/>
          </p:nvPr>
        </p:nvSpPr>
        <p:spPr/>
        <p:txBody>
          <a:bodyPr>
            <a:normAutofit/>
          </a:bodyPr>
          <a:lstStyle/>
          <a:p>
            <a:r>
              <a:rPr lang="en-US" dirty="0" smtClean="0"/>
              <a:t>As affirmed by the UN’s Beijing Declaration, “local, national, regional and global peace is attainable and is inextricably linked with the advancement of women, who are a fundamental force for leadership, conflict resolution and the promotion of lasting peace at all levels” (United Nations, 1995). </a:t>
            </a:r>
          </a:p>
          <a:p>
            <a:r>
              <a:rPr lang="en-US" dirty="0" smtClean="0"/>
              <a:t>The implications of gender on peace education are many and diverse.  First, society must recognize the potential of women as peace-builders, and actively promote their inclusion in peace-making processes.</a:t>
            </a:r>
            <a:endParaRPr lang="fr-FR" dirty="0"/>
          </a:p>
        </p:txBody>
      </p:sp>
    </p:spTree>
    <p:extLst>
      <p:ext uri="{BB962C8B-B14F-4D97-AF65-F5344CB8AC3E}">
        <p14:creationId xmlns:p14="http://schemas.microsoft.com/office/powerpoint/2010/main" val="1460264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764704"/>
            <a:ext cx="6984776" cy="1143000"/>
          </a:xfrm>
        </p:spPr>
        <p:txBody>
          <a:bodyPr/>
          <a:lstStyle/>
          <a:p>
            <a:pPr algn="ctr"/>
            <a:r>
              <a:rPr lang="en-US" dirty="0" smtClean="0"/>
              <a:t>introduction</a:t>
            </a:r>
            <a:endParaRPr lang="fr-FR" dirty="0"/>
          </a:p>
        </p:txBody>
      </p:sp>
      <p:sp>
        <p:nvSpPr>
          <p:cNvPr id="3" name="Content Placeholder 2"/>
          <p:cNvSpPr>
            <a:spLocks noGrp="1"/>
          </p:cNvSpPr>
          <p:nvPr>
            <p:ph idx="1"/>
          </p:nvPr>
        </p:nvSpPr>
        <p:spPr/>
        <p:txBody>
          <a:bodyPr>
            <a:normAutofit/>
          </a:bodyPr>
          <a:lstStyle/>
          <a:p>
            <a:r>
              <a:rPr lang="en-US" dirty="0" smtClean="0"/>
              <a:t>Second, violence against women, which is one of the most common forms of violence worldwide, must be eliminated, with awareness education about the issue as the first step towards this goal. </a:t>
            </a:r>
          </a:p>
          <a:p>
            <a:r>
              <a:rPr lang="en-US" dirty="0" smtClean="0"/>
              <a:t>. Finally, societal consciousness of gender inequalities and discrimination against women in all spheres must be raised so that these issues can be recognized and addressed. </a:t>
            </a:r>
          </a:p>
          <a:p>
            <a:endParaRPr lang="fr-FR" dirty="0"/>
          </a:p>
        </p:txBody>
      </p:sp>
    </p:spTree>
    <p:extLst>
      <p:ext uri="{BB962C8B-B14F-4D97-AF65-F5344CB8AC3E}">
        <p14:creationId xmlns:p14="http://schemas.microsoft.com/office/powerpoint/2010/main" val="18514478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692696"/>
            <a:ext cx="8229600" cy="1143000"/>
          </a:xfrm>
        </p:spPr>
        <p:txBody>
          <a:bodyPr>
            <a:normAutofit/>
          </a:bodyPr>
          <a:lstStyle/>
          <a:p>
            <a:r>
              <a:rPr lang="fr-FR" dirty="0" smtClean="0"/>
              <a:t>Women as Peacebuilders</a:t>
            </a:r>
            <a:endParaRPr lang="fr-FR" dirty="0"/>
          </a:p>
        </p:txBody>
      </p:sp>
      <p:sp>
        <p:nvSpPr>
          <p:cNvPr id="3" name="Content Placeholder 2"/>
          <p:cNvSpPr>
            <a:spLocks noGrp="1"/>
          </p:cNvSpPr>
          <p:nvPr>
            <p:ph idx="1"/>
          </p:nvPr>
        </p:nvSpPr>
        <p:spPr/>
        <p:txBody>
          <a:bodyPr>
            <a:normAutofit/>
          </a:bodyPr>
          <a:lstStyle/>
          <a:p>
            <a:r>
              <a:rPr lang="en-US" sz="2400" dirty="0" smtClean="0"/>
              <a:t>History has demonstrated that women, in both an individual and group capacity, are extremely effective as peace-builders. </a:t>
            </a:r>
          </a:p>
          <a:p>
            <a:r>
              <a:rPr lang="en-US" sz="2400" dirty="0" smtClean="0"/>
              <a:t>This is not to say that men are not also peacemakers, nor that women are never violent, but rather that the achievements of women in this capacity are often overlooked and merit further attention. </a:t>
            </a:r>
          </a:p>
          <a:p>
            <a:r>
              <a:rPr lang="en-US" sz="2400" dirty="0" smtClean="0"/>
              <a:t>. However, the inequalities between men and women that still prevail in our societies limit the impact of women in creating a culture of peace to much less than their true potential.</a:t>
            </a:r>
            <a:endParaRPr lang="fr-FR" sz="2400" dirty="0"/>
          </a:p>
        </p:txBody>
      </p:sp>
    </p:spTree>
    <p:extLst>
      <p:ext uri="{BB962C8B-B14F-4D97-AF65-F5344CB8AC3E}">
        <p14:creationId xmlns:p14="http://schemas.microsoft.com/office/powerpoint/2010/main" val="17698178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Women as peacebuilders</a:t>
            </a:r>
            <a:endParaRPr lang="fr-FR" dirty="0"/>
          </a:p>
        </p:txBody>
      </p:sp>
      <p:sp>
        <p:nvSpPr>
          <p:cNvPr id="3" name="Content Placeholder 2"/>
          <p:cNvSpPr>
            <a:spLocks noGrp="1"/>
          </p:cNvSpPr>
          <p:nvPr>
            <p:ph idx="1"/>
          </p:nvPr>
        </p:nvSpPr>
        <p:spPr/>
        <p:txBody>
          <a:bodyPr>
            <a:normAutofit/>
          </a:bodyPr>
          <a:lstStyle/>
          <a:p>
            <a:r>
              <a:rPr lang="en-US" dirty="0" smtClean="0"/>
              <a:t>Even though women frequently build the backbone of peace organizations, they are seldom given credit for their work. They are mostly made invisible in history books which frequently are “his - story” books, describing the development of violent conflicts or wars started by men. </a:t>
            </a:r>
          </a:p>
          <a:p>
            <a:r>
              <a:rPr lang="en-US" dirty="0" smtClean="0"/>
              <a:t>Conflicts which are solved non-violently or the work for peace, especially the work of women for peace, do not find their way into history books. This naturally has consequences for peace education</a:t>
            </a:r>
            <a:endParaRPr lang="fr-FR" dirty="0"/>
          </a:p>
        </p:txBody>
      </p:sp>
    </p:spTree>
    <p:extLst>
      <p:ext uri="{BB962C8B-B14F-4D97-AF65-F5344CB8AC3E}">
        <p14:creationId xmlns:p14="http://schemas.microsoft.com/office/powerpoint/2010/main" val="36811225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138</TotalTime>
  <Words>2459</Words>
  <Application>Microsoft Office PowerPoint</Application>
  <PresentationFormat>On-screen Show (4:3)</PresentationFormat>
  <Paragraphs>124</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Flow</vt:lpstr>
      <vt:lpstr>GENDER AND PEACE EDUCATION</vt:lpstr>
      <vt:lpstr>Lesson Objectives</vt:lpstr>
      <vt:lpstr>Guiding Questions</vt:lpstr>
      <vt:lpstr>Introduction</vt:lpstr>
      <vt:lpstr>introduction</vt:lpstr>
      <vt:lpstr>Introduction</vt:lpstr>
      <vt:lpstr>introduction</vt:lpstr>
      <vt:lpstr>Women as Peacebuilders</vt:lpstr>
      <vt:lpstr>Women as peacebuilders</vt:lpstr>
      <vt:lpstr>Women as peacebuilders</vt:lpstr>
      <vt:lpstr>Women as peacebuilders</vt:lpstr>
      <vt:lpstr>Violence Against Women</vt:lpstr>
      <vt:lpstr>Violence Against Women</vt:lpstr>
      <vt:lpstr>Violence Against Women</vt:lpstr>
      <vt:lpstr>Violence Against Women</vt:lpstr>
      <vt:lpstr>Violence Against Women</vt:lpstr>
      <vt:lpstr>Violence Against Women</vt:lpstr>
      <vt:lpstr>Gender Inequalities and Socialization</vt:lpstr>
      <vt:lpstr>Gender Inequalities and Socialization</vt:lpstr>
      <vt:lpstr>Gender Inequalities and Socialization</vt:lpstr>
      <vt:lpstr>Gender Inequalities and Socialization</vt:lpstr>
      <vt:lpstr>Gender Inequalities and Socialization</vt:lpstr>
      <vt:lpstr>Promoting Gender Equality in the Classroom</vt:lpstr>
      <vt:lpstr>Equality in the Classroom</vt:lpstr>
      <vt:lpstr>Equality in the Classroom</vt:lpstr>
      <vt:lpstr>Gender Equitable Education</vt:lpstr>
      <vt:lpstr>Gender Equitable Education</vt:lpstr>
      <vt:lpstr>Gender Equitable  Education</vt:lpstr>
      <vt:lpstr>Gender Equitable Education</vt:lpstr>
      <vt:lpstr>Gender Equitable Education</vt:lpstr>
      <vt:lpstr>QUESTIONS/ EVALUATION</vt:lpstr>
      <vt:lpstr>Questions/evaluation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AND PEACE EDUCATION</dc:title>
  <dc:creator>HP</dc:creator>
  <cp:lastModifiedBy>HP</cp:lastModifiedBy>
  <cp:revision>17</cp:revision>
  <dcterms:created xsi:type="dcterms:W3CDTF">2017-11-14T23:29:08Z</dcterms:created>
  <dcterms:modified xsi:type="dcterms:W3CDTF">2017-12-06T23:28:09Z</dcterms:modified>
</cp:coreProperties>
</file>