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notesMasterIdLst>
    <p:notesMasterId r:id="rId17"/>
  </p:notesMasterIdLst>
  <p:sldIdLst>
    <p:sldId id="256" r:id="rId2"/>
    <p:sldId id="257" r:id="rId3"/>
    <p:sldId id="258" r:id="rId4"/>
    <p:sldId id="259" r:id="rId5"/>
    <p:sldId id="260" r:id="rId6"/>
    <p:sldId id="261" r:id="rId7"/>
    <p:sldId id="262" r:id="rId8"/>
    <p:sldId id="263" r:id="rId9"/>
    <p:sldId id="268" r:id="rId10"/>
    <p:sldId id="269" r:id="rId11"/>
    <p:sldId id="270" r:id="rId12"/>
    <p:sldId id="271" r:id="rId13"/>
    <p:sldId id="272" r:id="rId14"/>
    <p:sldId id="273"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1A690-89FA-49A7-A2BE-9DB50AF89F2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6E34CC-EE6E-445A-A02B-A49BC6BF09FA}" type="slidenum">
              <a:rPr lang="en-US" smtClean="0"/>
              <a:t>‹#›</a:t>
            </a:fld>
            <a:endParaRPr lang="en-US"/>
          </a:p>
        </p:txBody>
      </p:sp>
    </p:spTree>
    <p:extLst>
      <p:ext uri="{BB962C8B-B14F-4D97-AF65-F5344CB8AC3E}">
        <p14:creationId xmlns:p14="http://schemas.microsoft.com/office/powerpoint/2010/main" val="2568557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E34CC-EE6E-445A-A02B-A49BC6BF09FA}" type="slidenum">
              <a:rPr lang="en-US" smtClean="0"/>
              <a:t>6</a:t>
            </a:fld>
            <a:endParaRPr lang="en-US"/>
          </a:p>
        </p:txBody>
      </p:sp>
    </p:spTree>
    <p:extLst>
      <p:ext uri="{BB962C8B-B14F-4D97-AF65-F5344CB8AC3E}">
        <p14:creationId xmlns:p14="http://schemas.microsoft.com/office/powerpoint/2010/main" val="30232512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EC2F4FC-1158-412F-99DD-AABF2B316524}" type="datetimeFigureOut">
              <a:rPr lang="en-US" smtClean="0"/>
              <a:t>11/19/2017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E3442D9-4BE1-43E2-94AC-AF0E65223BF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6938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2F4FC-1158-412F-99DD-AABF2B316524}"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3442D9-4BE1-43E2-94AC-AF0E65223BFC}" type="slidenum">
              <a:rPr lang="en-US" smtClean="0"/>
              <a:t>‹#›</a:t>
            </a:fld>
            <a:endParaRPr lang="en-US"/>
          </a:p>
        </p:txBody>
      </p:sp>
    </p:spTree>
    <p:extLst>
      <p:ext uri="{BB962C8B-B14F-4D97-AF65-F5344CB8AC3E}">
        <p14:creationId xmlns:p14="http://schemas.microsoft.com/office/powerpoint/2010/main" val="1323547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C2F4FC-1158-412F-99DD-AABF2B31652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442D9-4BE1-43E2-94AC-AF0E65223BF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3146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C2F4FC-1158-412F-99DD-AABF2B31652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442D9-4BE1-43E2-94AC-AF0E65223BF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4016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C2F4FC-1158-412F-99DD-AABF2B31652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442D9-4BE1-43E2-94AC-AF0E65223BFC}" type="slidenum">
              <a:rPr lang="en-US" smtClean="0"/>
              <a:t>‹#›</a:t>
            </a:fld>
            <a:endParaRPr lang="en-US"/>
          </a:p>
        </p:txBody>
      </p:sp>
    </p:spTree>
    <p:extLst>
      <p:ext uri="{BB962C8B-B14F-4D97-AF65-F5344CB8AC3E}">
        <p14:creationId xmlns:p14="http://schemas.microsoft.com/office/powerpoint/2010/main" val="887350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C2F4FC-1158-412F-99DD-AABF2B31652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442D9-4BE1-43E2-94AC-AF0E65223BF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0236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C2F4FC-1158-412F-99DD-AABF2B31652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442D9-4BE1-43E2-94AC-AF0E65223BF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2549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C2F4FC-1158-412F-99DD-AABF2B31652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442D9-4BE1-43E2-94AC-AF0E65223BF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1800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C2F4FC-1158-412F-99DD-AABF2B31652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442D9-4BE1-43E2-94AC-AF0E65223BF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5896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C2F4FC-1158-412F-99DD-AABF2B31652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442D9-4BE1-43E2-94AC-AF0E65223BFC}" type="slidenum">
              <a:rPr lang="en-US" smtClean="0"/>
              <a:t>‹#›</a:t>
            </a:fld>
            <a:endParaRPr lang="en-US"/>
          </a:p>
        </p:txBody>
      </p:sp>
    </p:spTree>
    <p:extLst>
      <p:ext uri="{BB962C8B-B14F-4D97-AF65-F5344CB8AC3E}">
        <p14:creationId xmlns:p14="http://schemas.microsoft.com/office/powerpoint/2010/main" val="849704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C2F4FC-1158-412F-99DD-AABF2B31652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442D9-4BE1-43E2-94AC-AF0E65223BF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7501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C2F4FC-1158-412F-99DD-AABF2B316524}"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3442D9-4BE1-43E2-94AC-AF0E65223BFC}" type="slidenum">
              <a:rPr lang="en-US" smtClean="0"/>
              <a:t>‹#›</a:t>
            </a:fld>
            <a:endParaRPr lang="en-US"/>
          </a:p>
        </p:txBody>
      </p:sp>
    </p:spTree>
    <p:extLst>
      <p:ext uri="{BB962C8B-B14F-4D97-AF65-F5344CB8AC3E}">
        <p14:creationId xmlns:p14="http://schemas.microsoft.com/office/powerpoint/2010/main" val="3080136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C2F4FC-1158-412F-99DD-AABF2B316524}"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3442D9-4BE1-43E2-94AC-AF0E65223BF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533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C2F4FC-1158-412F-99DD-AABF2B316524}"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3442D9-4BE1-43E2-94AC-AF0E65223BF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8794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2F4FC-1158-412F-99DD-AABF2B316524}"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3442D9-4BE1-43E2-94AC-AF0E65223BFC}" type="slidenum">
              <a:rPr lang="en-US" smtClean="0"/>
              <a:t>‹#›</a:t>
            </a:fld>
            <a:endParaRPr lang="en-US"/>
          </a:p>
        </p:txBody>
      </p:sp>
    </p:spTree>
    <p:extLst>
      <p:ext uri="{BB962C8B-B14F-4D97-AF65-F5344CB8AC3E}">
        <p14:creationId xmlns:p14="http://schemas.microsoft.com/office/powerpoint/2010/main" val="24290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2F4FC-1158-412F-99DD-AABF2B316524}"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3442D9-4BE1-43E2-94AC-AF0E65223BF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680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2F4FC-1158-412F-99DD-AABF2B316524}"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3442D9-4BE1-43E2-94AC-AF0E65223BFC}" type="slidenum">
              <a:rPr lang="en-US" smtClean="0"/>
              <a:t>‹#›</a:t>
            </a:fld>
            <a:endParaRPr lang="en-US"/>
          </a:p>
        </p:txBody>
      </p:sp>
    </p:spTree>
    <p:extLst>
      <p:ext uri="{BB962C8B-B14F-4D97-AF65-F5344CB8AC3E}">
        <p14:creationId xmlns:p14="http://schemas.microsoft.com/office/powerpoint/2010/main" val="3294911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EC2F4FC-1158-412F-99DD-AABF2B316524}" type="datetimeFigureOut">
              <a:rPr lang="en-US" smtClean="0"/>
              <a:t>11/19/2017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E3442D9-4BE1-43E2-94AC-AF0E65223BFC}" type="slidenum">
              <a:rPr lang="en-US" smtClean="0"/>
              <a:t>‹#›</a:t>
            </a:fld>
            <a:endParaRPr lang="en-US"/>
          </a:p>
        </p:txBody>
      </p:sp>
    </p:spTree>
    <p:extLst>
      <p:ext uri="{BB962C8B-B14F-4D97-AF65-F5344CB8AC3E}">
        <p14:creationId xmlns:p14="http://schemas.microsoft.com/office/powerpoint/2010/main" val="603863326"/>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r>
            <a:br>
              <a:rPr lang="en-US"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br>
            <a:r>
              <a:rPr lang="en-US" dirty="0"/>
              <a:t/>
            </a:r>
            <a:br>
              <a:rPr lang="en-US" dirty="0"/>
            </a:br>
            <a:r>
              <a:rPr lang="en-US"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EDUCATION OF PEACE</a:t>
            </a:r>
            <a:endParaRPr lang="en-US" dirty="0"/>
          </a:p>
        </p:txBody>
      </p:sp>
      <p:sp>
        <p:nvSpPr>
          <p:cNvPr id="3" name="Subtitle 2"/>
          <p:cNvSpPr>
            <a:spLocks noGrp="1"/>
          </p:cNvSpPr>
          <p:nvPr>
            <p:ph type="subTitle" idx="1"/>
          </p:nvPr>
        </p:nvSpPr>
        <p:spPr/>
        <p:txBody>
          <a:bodyPr>
            <a:normAutofit fontScale="92500" lnSpcReduction="20000"/>
          </a:bodyPr>
          <a:lstStyle/>
          <a:p>
            <a:r>
              <a:rPr lang="en-US"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PRESENTED BY SOETAN OLAMIPO ADETOSIN 16/SMS10/018</a:t>
            </a:r>
          </a:p>
          <a:p>
            <a:r>
              <a:rPr lang="en-US"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AND</a:t>
            </a:r>
          </a:p>
          <a:p>
            <a:r>
              <a:rPr lang="en-US"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OKECHUKWU .C. </a:t>
            </a:r>
            <a:r>
              <a:rPr lang="en-US"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IMMANUELLA 16/SMS10/014</a:t>
            </a:r>
            <a:endParaRPr 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086172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520" y="1169233"/>
            <a:ext cx="9692388" cy="1532263"/>
          </a:xfrm>
        </p:spPr>
        <p:txBody>
          <a:bodyPr>
            <a:normAutofit fontScale="90000"/>
          </a:bodyPr>
          <a:lstStyle/>
          <a:p>
            <a:r>
              <a:rPr lang="en-US"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3. EDUCATION INSPIRES PROBLEM SOLVING SKILLS</a:t>
            </a:r>
            <a:br>
              <a:rPr lang="en-US"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br>
            <a:endParaRPr lang="en-US" dirty="0"/>
          </a:p>
        </p:txBody>
      </p:sp>
      <p:sp>
        <p:nvSpPr>
          <p:cNvPr id="5" name="Rectangle 4"/>
          <p:cNvSpPr/>
          <p:nvPr/>
        </p:nvSpPr>
        <p:spPr>
          <a:xfrm>
            <a:off x="1115520" y="2701495"/>
            <a:ext cx="9962211" cy="1908215"/>
          </a:xfrm>
          <a:prstGeom prst="rect">
            <a:avLst/>
          </a:prstGeom>
        </p:spPr>
        <p:txBody>
          <a:bodyPr wrap="square">
            <a:spAutoFit/>
          </a:bodyPr>
          <a:lstStyle/>
          <a:p>
            <a:endParaRPr lang="en-US" dirty="0"/>
          </a:p>
          <a:p>
            <a:pPr marL="342900" indent="-342900" algn="just">
              <a:buFont typeface="Arial" panose="020B0604020202020204" pitchFamily="34" charset="0"/>
              <a:buChar char="•"/>
            </a:pPr>
            <a:r>
              <a:rPr lang="en-US" sz="2000" dirty="0"/>
              <a:t>Along with math skills that are learned in classrooms, students are often challenged to use logical thinking in order to analyze different pieces of literature, the significance of historical events, and scientific findings. </a:t>
            </a:r>
            <a:endParaRPr lang="en-US" sz="2000" dirty="0" smtClean="0"/>
          </a:p>
          <a:p>
            <a:pPr marL="342900" indent="-342900">
              <a:buFont typeface="Arial" panose="020B0604020202020204" pitchFamily="34" charset="0"/>
              <a:buChar char="•"/>
            </a:pPr>
            <a:r>
              <a:rPr lang="en-US" sz="2000" dirty="0" smtClean="0"/>
              <a:t>Coupled </a:t>
            </a:r>
            <a:r>
              <a:rPr lang="en-US" sz="2000" dirty="0"/>
              <a:t>with independent thinking, these critical thinking skills can lead to innovative solutions and alternatives to violence</a:t>
            </a:r>
          </a:p>
        </p:txBody>
      </p:sp>
    </p:spTree>
    <p:extLst>
      <p:ext uri="{BB962C8B-B14F-4D97-AF65-F5344CB8AC3E}">
        <p14:creationId xmlns:p14="http://schemas.microsoft.com/office/powerpoint/2010/main" val="1577356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4. EDUCATION BUILDS COMMUNICATION SKILLS</a:t>
            </a:r>
            <a:endParaRPr lang="en-US" dirty="0"/>
          </a:p>
        </p:txBody>
      </p:sp>
      <p:sp>
        <p:nvSpPr>
          <p:cNvPr id="4" name="Rectangle 3"/>
          <p:cNvSpPr/>
          <p:nvPr/>
        </p:nvSpPr>
        <p:spPr>
          <a:xfrm>
            <a:off x="914399" y="3286124"/>
            <a:ext cx="10215563" cy="1631216"/>
          </a:xfrm>
          <a:prstGeom prst="rect">
            <a:avLst/>
          </a:prstGeom>
        </p:spPr>
        <p:txBody>
          <a:bodyPr wrap="square">
            <a:spAutoFit/>
          </a:bodyPr>
          <a:lstStyle/>
          <a:p>
            <a:pPr marL="342900" indent="-342900" algn="just">
              <a:buFont typeface="Arial" panose="020B0604020202020204" pitchFamily="34" charset="0"/>
              <a:buChar char="•"/>
            </a:pPr>
            <a:r>
              <a:rPr lang="en-US" sz="2000" dirty="0"/>
              <a:t>In the classroom, students are often asked to speak or read in front of others, offer opinions, and break into small groups to work on projects together</a:t>
            </a:r>
            <a:r>
              <a:rPr lang="en-US" sz="2000" dirty="0" smtClean="0"/>
              <a:t>.</a:t>
            </a:r>
          </a:p>
          <a:p>
            <a:pPr marL="342900" indent="-342900" algn="just">
              <a:buFont typeface="Arial" panose="020B0604020202020204" pitchFamily="34" charset="0"/>
              <a:buChar char="•"/>
            </a:pPr>
            <a:r>
              <a:rPr lang="en-US" sz="2000" dirty="0" smtClean="0"/>
              <a:t> </a:t>
            </a:r>
            <a:r>
              <a:rPr lang="en-US" sz="2000" dirty="0"/>
              <a:t>This is how communication skills are honed, and communication is they key to solving </a:t>
            </a:r>
            <a:r>
              <a:rPr lang="en-US" sz="2000" dirty="0" smtClean="0"/>
              <a:t>conflict.</a:t>
            </a:r>
          </a:p>
          <a:p>
            <a:pPr marL="342900" indent="-342900" algn="just">
              <a:buFont typeface="Arial" panose="020B0604020202020204" pitchFamily="34" charset="0"/>
              <a:buChar char="•"/>
            </a:pPr>
            <a:r>
              <a:rPr lang="en-US" sz="2000" dirty="0" smtClean="0"/>
              <a:t>Through </a:t>
            </a:r>
            <a:r>
              <a:rPr lang="en-US" sz="2000" dirty="0"/>
              <a:t>quality education, students may be armed with the tools to work within their communities to solve problems, or to do so on a global scale.</a:t>
            </a:r>
          </a:p>
        </p:txBody>
      </p:sp>
    </p:spTree>
    <p:extLst>
      <p:ext uri="{BB962C8B-B14F-4D97-AF65-F5344CB8AC3E}">
        <p14:creationId xmlns:p14="http://schemas.microsoft.com/office/powerpoint/2010/main" val="2480690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5. EDUCATION INCREASES POLITICAL INVOLVEMENT</a:t>
            </a:r>
            <a:br>
              <a:rPr lang="en-US"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br>
            <a:endParaRPr lang="en-US" dirty="0"/>
          </a:p>
        </p:txBody>
      </p:sp>
      <p:sp>
        <p:nvSpPr>
          <p:cNvPr id="4" name="Rectangle 3"/>
          <p:cNvSpPr/>
          <p:nvPr/>
        </p:nvSpPr>
        <p:spPr>
          <a:xfrm>
            <a:off x="1295402" y="3065026"/>
            <a:ext cx="9420223" cy="2215991"/>
          </a:xfrm>
          <a:prstGeom prst="rect">
            <a:avLst/>
          </a:prstGeom>
        </p:spPr>
        <p:txBody>
          <a:bodyPr wrap="square">
            <a:spAutoFit/>
          </a:bodyPr>
          <a:lstStyle/>
          <a:p>
            <a:pPr marL="285750" indent="-285750" algn="just">
              <a:buFont typeface="Arial" panose="020B0604020202020204" pitchFamily="34" charset="0"/>
              <a:buChar char="•"/>
            </a:pPr>
            <a:r>
              <a:rPr lang="en-US" sz="2000" dirty="0"/>
              <a:t>Educated citizens are less likely to stand for government corruption and can spur more government accountability. For women, education can even the playing field, and they are more likely to participate in political discussions, town meetings, and decision making, therefore leading to a government that represents its citizens more equally. </a:t>
            </a:r>
            <a:endParaRPr lang="en-US" sz="2000" dirty="0" smtClean="0"/>
          </a:p>
          <a:p>
            <a:pPr marL="285750" indent="-285750" algn="just">
              <a:buFont typeface="Arial" panose="020B0604020202020204" pitchFamily="34" charset="0"/>
              <a:buChar char="•"/>
            </a:pPr>
            <a:r>
              <a:rPr lang="en-US" sz="2000" dirty="0" smtClean="0"/>
              <a:t>Because </a:t>
            </a:r>
            <a:r>
              <a:rPr lang="en-US" sz="2000" dirty="0"/>
              <a:t>educated women are less likely to support terrorism, they can promote alternatives through </a:t>
            </a:r>
            <a:r>
              <a:rPr lang="en-US" sz="2000" dirty="0" err="1" smtClean="0"/>
              <a:t>politics.J</a:t>
            </a:r>
            <a:endParaRPr lang="en-US" sz="2000" dirty="0"/>
          </a:p>
          <a:p>
            <a:endParaRPr lang="en-US" dirty="0"/>
          </a:p>
        </p:txBody>
      </p:sp>
    </p:spTree>
    <p:extLst>
      <p:ext uri="{BB962C8B-B14F-4D97-AF65-F5344CB8AC3E}">
        <p14:creationId xmlns:p14="http://schemas.microsoft.com/office/powerpoint/2010/main" val="2742695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6. EDUCATION REDUCES SUPPORT OF TERRORISM AND MILLITANCY </a:t>
            </a:r>
            <a:endParaRPr lang="en-US" dirty="0"/>
          </a:p>
        </p:txBody>
      </p:sp>
      <p:sp>
        <p:nvSpPr>
          <p:cNvPr id="4" name="Rectangle 3"/>
          <p:cNvSpPr/>
          <p:nvPr/>
        </p:nvSpPr>
        <p:spPr>
          <a:xfrm>
            <a:off x="1295402" y="2970550"/>
            <a:ext cx="9963148" cy="1631216"/>
          </a:xfrm>
          <a:prstGeom prst="rect">
            <a:avLst/>
          </a:prstGeom>
        </p:spPr>
        <p:txBody>
          <a:bodyPr wrap="square">
            <a:spAutoFit/>
          </a:bodyPr>
          <a:lstStyle/>
          <a:p>
            <a:pPr marL="285750" indent="-285750" algn="just">
              <a:buFont typeface="Arial" panose="020B0604020202020204" pitchFamily="34" charset="0"/>
              <a:buChar char="•"/>
            </a:pPr>
            <a:r>
              <a:rPr lang="en-US" sz="2000" dirty="0"/>
              <a:t>According to a University of Maryland School of Public Policy survey, uneducated women are more likely to support militancy and terrorism, and educated women are less likely than their educated male peers to support this way of life. </a:t>
            </a:r>
            <a:endParaRPr lang="en-US" sz="2000" dirty="0" smtClean="0"/>
          </a:p>
          <a:p>
            <a:pPr marL="285750" indent="-285750" algn="just">
              <a:buFont typeface="Arial" panose="020B0604020202020204" pitchFamily="34" charset="0"/>
              <a:buChar char="•"/>
            </a:pPr>
            <a:r>
              <a:rPr lang="en-US" sz="2000" dirty="0" smtClean="0"/>
              <a:t>And </a:t>
            </a:r>
            <a:r>
              <a:rPr lang="en-US" sz="2000" dirty="0"/>
              <a:t>if a woman doesn’t support it, perhaps she can talk her husband into not supporting it, and then her kids, other family members, and </a:t>
            </a:r>
            <a:r>
              <a:rPr lang="en-US" sz="2000" dirty="0" smtClean="0"/>
              <a:t>other </a:t>
            </a:r>
            <a:r>
              <a:rPr lang="en-US" sz="2000" dirty="0"/>
              <a:t>members of her community.</a:t>
            </a:r>
          </a:p>
        </p:txBody>
      </p:sp>
    </p:spTree>
    <p:extLst>
      <p:ext uri="{BB962C8B-B14F-4D97-AF65-F5344CB8AC3E}">
        <p14:creationId xmlns:p14="http://schemas.microsoft.com/office/powerpoint/2010/main" val="1371458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7. EDUCATION BUILDS EMPATHY AND TOLERANCE</a:t>
            </a:r>
            <a:endParaRPr lang="en-US" dirty="0"/>
          </a:p>
        </p:txBody>
      </p:sp>
      <p:sp>
        <p:nvSpPr>
          <p:cNvPr id="5" name="Rectangle 4"/>
          <p:cNvSpPr/>
          <p:nvPr/>
        </p:nvSpPr>
        <p:spPr>
          <a:xfrm>
            <a:off x="1295402" y="2850713"/>
            <a:ext cx="9601196" cy="2246769"/>
          </a:xfrm>
          <a:prstGeom prst="rect">
            <a:avLst/>
          </a:prstGeom>
        </p:spPr>
        <p:txBody>
          <a:bodyPr wrap="square">
            <a:spAutoFit/>
          </a:bodyPr>
          <a:lstStyle/>
          <a:p>
            <a:pPr marL="285750" indent="-285750" algn="just">
              <a:buFont typeface="Arial" panose="020B0604020202020204" pitchFamily="34" charset="0"/>
              <a:buChar char="•"/>
            </a:pPr>
            <a:r>
              <a:rPr lang="en-US" sz="2000" dirty="0"/>
              <a:t>The Human Rights conventions declare: “Education must prepare a child for responsible life and effective participation in a free society in a spirit of understanding, peace, tolerance, equality of sexes and friendships among all peoples, ethnic, national and religious groups and persons of indigenous origin</a:t>
            </a:r>
            <a:r>
              <a:rPr lang="en-US" sz="2000" dirty="0" smtClean="0"/>
              <a:t>.”</a:t>
            </a:r>
          </a:p>
          <a:p>
            <a:pPr marL="285750" indent="-285750" algn="just">
              <a:buFont typeface="Arial" panose="020B0604020202020204" pitchFamily="34" charset="0"/>
              <a:buChar char="•"/>
            </a:pPr>
            <a:r>
              <a:rPr lang="en-US" sz="2000" dirty="0" smtClean="0"/>
              <a:t> </a:t>
            </a:r>
            <a:r>
              <a:rPr lang="en-US" sz="2000" dirty="0"/>
              <a:t>Therefore with quality education, a child can learn the quality of empathy and understanding towards those who are different from them. And they may be more accepting of others and less likely to solve problems with violence.</a:t>
            </a:r>
          </a:p>
        </p:txBody>
      </p:sp>
    </p:spTree>
    <p:extLst>
      <p:ext uri="{BB962C8B-B14F-4D97-AF65-F5344CB8AC3E}">
        <p14:creationId xmlns:p14="http://schemas.microsoft.com/office/powerpoint/2010/main" val="320022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8. CULTIVATES RESPECT EDUCATION</a:t>
            </a:r>
            <a:endParaRPr lang="en-US" dirty="0"/>
          </a:p>
        </p:txBody>
      </p:sp>
      <p:sp>
        <p:nvSpPr>
          <p:cNvPr id="4" name="Rectangle 3"/>
          <p:cNvSpPr/>
          <p:nvPr/>
        </p:nvSpPr>
        <p:spPr>
          <a:xfrm>
            <a:off x="1143000" y="3284875"/>
            <a:ext cx="9753598" cy="1938992"/>
          </a:xfrm>
          <a:prstGeom prst="rect">
            <a:avLst/>
          </a:prstGeom>
        </p:spPr>
        <p:txBody>
          <a:bodyPr wrap="square">
            <a:spAutoFit/>
          </a:bodyPr>
          <a:lstStyle/>
          <a:p>
            <a:pPr marL="285750" indent="-285750">
              <a:buFont typeface="Arial" panose="020B0604020202020204" pitchFamily="34" charset="0"/>
              <a:buChar char="•"/>
            </a:pPr>
            <a:r>
              <a:rPr lang="en-US" sz="2000" dirty="0"/>
              <a:t>In the classroom, students learn to respect their teachers and their peers</a:t>
            </a:r>
            <a:r>
              <a:rPr lang="en-US" sz="2000" dirty="0" smtClean="0"/>
              <a:t>.</a:t>
            </a:r>
          </a:p>
          <a:p>
            <a:pPr marL="285750" indent="-285750">
              <a:buFont typeface="Arial" panose="020B0604020202020204" pitchFamily="34" charset="0"/>
              <a:buChar char="•"/>
            </a:pPr>
            <a:r>
              <a:rPr lang="en-US" sz="2000" dirty="0" smtClean="0"/>
              <a:t> </a:t>
            </a:r>
            <a:r>
              <a:rPr lang="en-US" sz="2000" dirty="0"/>
              <a:t>They are taught to let others speak and express opinions, not to interrupt, how to deal with stress, and how to conduct themselves within a group setting. </a:t>
            </a:r>
            <a:endParaRPr lang="en-US" sz="2000" dirty="0" smtClean="0"/>
          </a:p>
          <a:p>
            <a:pPr marL="285750" indent="-285750" algn="just">
              <a:buFont typeface="Arial" panose="020B0604020202020204" pitchFamily="34" charset="0"/>
              <a:buChar char="•"/>
            </a:pPr>
            <a:r>
              <a:rPr lang="en-US" sz="2000" dirty="0" smtClean="0"/>
              <a:t>Perhaps </a:t>
            </a:r>
            <a:r>
              <a:rPr lang="en-US" sz="2000" dirty="0"/>
              <a:t>this learned respect for other humans can be practiced on a global scale, where there’s a respect for each and every life, not just those who share the same religious beliefs and backgrounds</a:t>
            </a:r>
            <a:r>
              <a:rPr lang="en-US" dirty="0"/>
              <a:t>.</a:t>
            </a:r>
          </a:p>
        </p:txBody>
      </p:sp>
    </p:spTree>
    <p:extLst>
      <p:ext uri="{BB962C8B-B14F-4D97-AF65-F5344CB8AC3E}">
        <p14:creationId xmlns:p14="http://schemas.microsoft.com/office/powerpoint/2010/main" val="853886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3943" y="1449527"/>
            <a:ext cx="9815512" cy="5293757"/>
          </a:xfrm>
          <a:prstGeom prst="rect">
            <a:avLst/>
          </a:prstGeom>
        </p:spPr>
        <p:txBody>
          <a:bodyPr wrap="square">
            <a:spAutoFit/>
          </a:bodyPr>
          <a:lstStyle/>
          <a:p>
            <a:pPr marL="342900" indent="-342900" algn="just">
              <a:buFont typeface="Arial" panose="020B0604020202020204" pitchFamily="34" charset="0"/>
              <a:buChar char="•"/>
            </a:pPr>
            <a:r>
              <a:rPr lang="en-US" sz="2000" dirty="0" smtClean="0"/>
              <a:t>Peace education is the process of acquiring the values, the knowledge and developing the attitudes, skills, and behaviors to live in harmony with oneself, with others, and with the natural environment. Ian Harris and John </a:t>
            </a:r>
            <a:r>
              <a:rPr lang="en-US" sz="2000" dirty="0" err="1" smtClean="0"/>
              <a:t>Synott</a:t>
            </a:r>
            <a:r>
              <a:rPr lang="en-US" sz="2000" dirty="0" smtClean="0"/>
              <a:t> have described peace education as a series of "teaching encounters" that draw from people:</a:t>
            </a:r>
          </a:p>
          <a:p>
            <a:pPr algn="just"/>
            <a:r>
              <a:rPr lang="en-US" sz="2000" dirty="0" smtClean="0"/>
              <a:t>      </a:t>
            </a:r>
            <a:r>
              <a:rPr lang="en-US" sz="2000" dirty="0" smtClean="0"/>
              <a:t>-   their desire for peace,</a:t>
            </a:r>
          </a:p>
          <a:p>
            <a:pPr algn="just"/>
            <a:r>
              <a:rPr lang="en-US" sz="2000" dirty="0" smtClean="0"/>
              <a:t>      -    </a:t>
            </a:r>
            <a:r>
              <a:rPr lang="en-US" sz="2000" dirty="0" smtClean="0"/>
              <a:t>nonviolent alternatives for managing conflict, </a:t>
            </a:r>
            <a:r>
              <a:rPr lang="en-US" sz="2000" dirty="0" smtClean="0"/>
              <a:t>and </a:t>
            </a:r>
          </a:p>
          <a:p>
            <a:pPr algn="just"/>
            <a:r>
              <a:rPr lang="en-US" sz="2000" dirty="0"/>
              <a:t> </a:t>
            </a:r>
            <a:r>
              <a:rPr lang="en-US" sz="2000" dirty="0" smtClean="0"/>
              <a:t>    </a:t>
            </a:r>
            <a:r>
              <a:rPr lang="en-US" sz="2000" dirty="0" smtClean="0"/>
              <a:t> </a:t>
            </a:r>
            <a:r>
              <a:rPr lang="en-US" sz="2000" dirty="0" smtClean="0"/>
              <a:t>-   skills for critical analysis of structural arrangements that produce and legitimize injustice </a:t>
            </a:r>
            <a:r>
              <a:rPr lang="en-US" sz="2000" dirty="0" smtClean="0"/>
              <a:t>        and inequality.</a:t>
            </a:r>
          </a:p>
          <a:p>
            <a:pPr marL="342900" indent="-342900" algn="just">
              <a:buFont typeface="Arial" panose="020B0604020202020204" pitchFamily="34" charset="0"/>
              <a:buChar char="•"/>
            </a:pPr>
            <a:r>
              <a:rPr lang="en-US" sz="2000" dirty="0" smtClean="0"/>
              <a:t>James </a:t>
            </a:r>
            <a:r>
              <a:rPr lang="en-US" sz="2000" dirty="0" smtClean="0"/>
              <a:t>Page suggests peace education be thought of as "encouraging a commitment to peace as a settled disposition and enhancing the confidence of the individual as an individual agent of peace; as informing the student on the consequences of war and social injustice; as informing the student on the value of peaceful and just social structures and working to uphold or develop such social structures; as encouraging the student to love the world and to imagine a peaceful future; and as caring for the student and encouraging the student to care for others" .</a:t>
            </a:r>
          </a:p>
          <a:p>
            <a:pPr marL="342900" indent="-342900" algn="just">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dirty="0"/>
          </a:p>
        </p:txBody>
      </p:sp>
      <p:sp>
        <p:nvSpPr>
          <p:cNvPr id="3" name="Rectangle 2"/>
          <p:cNvSpPr/>
          <p:nvPr/>
        </p:nvSpPr>
        <p:spPr>
          <a:xfrm>
            <a:off x="2638423" y="863680"/>
            <a:ext cx="3343276" cy="400110"/>
          </a:xfrm>
          <a:prstGeom prst="rect">
            <a:avLst/>
          </a:prstGeom>
        </p:spPr>
        <p:txBody>
          <a:bodyPr wrap="square">
            <a:spAutoFit/>
          </a:bodyPr>
          <a:lstStyle/>
          <a:p>
            <a:r>
              <a:rPr lang="en-US" sz="2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DEFINITION</a:t>
            </a:r>
            <a:endParaRPr lang="en-US" sz="2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158437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1" y="1391335"/>
            <a:ext cx="7472362" cy="1138773"/>
          </a:xfrm>
          <a:prstGeom prst="rect">
            <a:avLst/>
          </a:prstGeom>
        </p:spPr>
        <p:txBody>
          <a:bodyPr wrap="square">
            <a:spAutoFit/>
          </a:bodyPr>
          <a:lstStyle/>
          <a:p>
            <a:r>
              <a:rPr lang="en-US" sz="2000" b="1" dirty="0" smtClean="0"/>
              <a:t>Peace education as...</a:t>
            </a:r>
          </a:p>
          <a:p>
            <a:r>
              <a:rPr lang="en-US" sz="2000" dirty="0" smtClean="0"/>
              <a:t> </a:t>
            </a:r>
            <a:r>
              <a:rPr lang="en-US"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1.Conflict Resolution Training</a:t>
            </a:r>
          </a:p>
          <a:p>
            <a:endParaRPr lang="en-US" sz="2000" dirty="0" smtClean="0"/>
          </a:p>
        </p:txBody>
      </p:sp>
      <p:sp>
        <p:nvSpPr>
          <p:cNvPr id="3" name="Rectangle 2"/>
          <p:cNvSpPr/>
          <p:nvPr/>
        </p:nvSpPr>
        <p:spPr>
          <a:xfrm>
            <a:off x="1014412" y="2557374"/>
            <a:ext cx="10101264" cy="2554545"/>
          </a:xfrm>
          <a:prstGeom prst="rect">
            <a:avLst/>
          </a:prstGeom>
        </p:spPr>
        <p:txBody>
          <a:bodyPr wrap="square">
            <a:spAutoFit/>
          </a:bodyPr>
          <a:lstStyle/>
          <a:p>
            <a:pPr marL="342900" indent="-342900" algn="just">
              <a:buFont typeface="Arial" panose="020B0604020202020204" pitchFamily="34" charset="0"/>
              <a:buChar char="•"/>
            </a:pPr>
            <a:r>
              <a:rPr lang="en-US" sz="2000" dirty="0" smtClean="0"/>
              <a:t>Peace education programs centered on conflict resolution typically focus on the social-</a:t>
            </a:r>
            <a:r>
              <a:rPr lang="en-US" sz="2000" dirty="0" err="1" smtClean="0"/>
              <a:t>behavioural</a:t>
            </a:r>
            <a:r>
              <a:rPr lang="en-US" sz="2000" dirty="0" smtClean="0"/>
              <a:t> symptoms of conflict, training individuals to resolve inter-personal disputes through techniques of negotiation and (peer) mediation</a:t>
            </a:r>
            <a:r>
              <a:rPr lang="en-US" sz="2000" dirty="0" smtClean="0"/>
              <a:t>.</a:t>
            </a:r>
          </a:p>
          <a:p>
            <a:pPr marL="342900" indent="-342900" algn="just">
              <a:buFont typeface="Arial" panose="020B0604020202020204" pitchFamily="34" charset="0"/>
              <a:buChar char="•"/>
            </a:pPr>
            <a:r>
              <a:rPr lang="en-US" sz="2000" dirty="0" smtClean="0"/>
              <a:t> </a:t>
            </a:r>
            <a:r>
              <a:rPr lang="en-US" sz="2000" dirty="0" smtClean="0"/>
              <a:t>In general, approaches of this type aim to “alter beliefs, attitudes, and </a:t>
            </a:r>
            <a:r>
              <a:rPr lang="en-US" sz="2000" dirty="0" err="1" smtClean="0"/>
              <a:t>behaviours</a:t>
            </a:r>
            <a:r>
              <a:rPr lang="en-US" sz="2000" dirty="0" smtClean="0"/>
              <a:t>…from negative to positive attitudes toward conflict as a basis for preventing violence”. </a:t>
            </a:r>
            <a:endParaRPr lang="en-US" sz="2000" dirty="0" smtClean="0"/>
          </a:p>
          <a:p>
            <a:pPr marL="342900" indent="-342900" algn="just">
              <a:buFont typeface="Arial" panose="020B0604020202020204" pitchFamily="34" charset="0"/>
              <a:buChar char="•"/>
            </a:pPr>
            <a:r>
              <a:rPr lang="en-US" sz="2000" dirty="0" smtClean="0"/>
              <a:t>There </a:t>
            </a:r>
            <a:r>
              <a:rPr lang="en-US" sz="2000" dirty="0" smtClean="0"/>
              <a:t>are </a:t>
            </a:r>
            <a:r>
              <a:rPr lang="en-US" sz="2000" dirty="0" err="1" smtClean="0"/>
              <a:t>variousss</a:t>
            </a:r>
            <a:r>
              <a:rPr lang="en-US" sz="2000" dirty="0" smtClean="0"/>
              <a:t> styles or approaches in conflict resolution training (ADR, Verbal Aikido, NVC) that can give the practitioner the means to accept the </a:t>
            </a:r>
            <a:r>
              <a:rPr lang="en-US" sz="2000" dirty="0" err="1" smtClean="0"/>
              <a:t>conflictual</a:t>
            </a:r>
            <a:r>
              <a:rPr lang="en-US" sz="2000" dirty="0" smtClean="0"/>
              <a:t> situation and orient it towards a peaceful resolution</a:t>
            </a:r>
            <a:r>
              <a:rPr lang="en-US" dirty="0" smtClean="0"/>
              <a:t>.</a:t>
            </a:r>
            <a:endParaRPr lang="en-US" dirty="0"/>
          </a:p>
        </p:txBody>
      </p:sp>
    </p:spTree>
    <p:extLst>
      <p:ext uri="{BB962C8B-B14F-4D97-AF65-F5344CB8AC3E}">
        <p14:creationId xmlns:p14="http://schemas.microsoft.com/office/powerpoint/2010/main" val="3374486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00213" y="1158358"/>
            <a:ext cx="4916731" cy="646331"/>
          </a:xfrm>
          <a:prstGeom prst="rect">
            <a:avLst/>
          </a:prstGeom>
        </p:spPr>
        <p:txBody>
          <a:bodyPr wrap="none">
            <a:spAutoFit/>
          </a:bodyPr>
          <a:lstStyle/>
          <a:p>
            <a:r>
              <a:rPr lang="en-US" sz="3600" b="1" dirty="0" smtClean="0"/>
              <a:t>2</a:t>
            </a:r>
            <a:r>
              <a:rPr lang="en-US" sz="3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.Democracy Education</a:t>
            </a:r>
            <a:endParaRPr lang="en-US"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4" name="Rectangle 3"/>
          <p:cNvSpPr/>
          <p:nvPr/>
        </p:nvSpPr>
        <p:spPr>
          <a:xfrm>
            <a:off x="957261" y="2095916"/>
            <a:ext cx="10287000" cy="2554545"/>
          </a:xfrm>
          <a:prstGeom prst="rect">
            <a:avLst/>
          </a:prstGeom>
        </p:spPr>
        <p:txBody>
          <a:bodyPr wrap="square">
            <a:spAutoFit/>
          </a:bodyPr>
          <a:lstStyle/>
          <a:p>
            <a:pPr marL="342900" indent="-342900">
              <a:buFont typeface="Arial" panose="020B0604020202020204" pitchFamily="34" charset="0"/>
              <a:buChar char="•"/>
            </a:pPr>
            <a:r>
              <a:rPr lang="en-US" sz="2000" dirty="0" smtClean="0"/>
              <a:t> </a:t>
            </a:r>
            <a:r>
              <a:rPr lang="en-US" sz="2000" dirty="0"/>
              <a:t>Activities are structured to have students “assume the role of the citizen that chooses, makes decisions, takes positions, argues positions and respects the opinions of others”.</a:t>
            </a:r>
          </a:p>
          <a:p>
            <a:pPr marL="342900" indent="-342900">
              <a:buFont typeface="Arial" panose="020B0604020202020204" pitchFamily="34" charset="0"/>
              <a:buChar char="•"/>
            </a:pPr>
            <a:r>
              <a:rPr lang="en-US" sz="2000" dirty="0"/>
              <a:t>Based on the assumption that democracy decreases the likelihood of violence and war, it is assumed that these are the same skills necessary for creating a culture of peace</a:t>
            </a:r>
            <a:r>
              <a:rPr lang="en-US" sz="2000" dirty="0" smtClean="0"/>
              <a:t>.</a:t>
            </a:r>
          </a:p>
          <a:p>
            <a:pPr marL="342900" indent="-342900">
              <a:buFont typeface="Arial" panose="020B0604020202020204" pitchFamily="34" charset="0"/>
              <a:buChar char="•"/>
            </a:pPr>
            <a:r>
              <a:rPr lang="en-US" sz="2000" dirty="0" smtClean="0"/>
              <a:t> </a:t>
            </a:r>
            <a:r>
              <a:rPr lang="en-US" sz="2000" dirty="0"/>
              <a:t>Activities are structured to have students “assume the role of the citizen that chooses, makes decisions, takes positions, argues positions and respects the opinions of others”.</a:t>
            </a:r>
          </a:p>
          <a:p>
            <a:pPr marL="342900" indent="-342900">
              <a:buFont typeface="Arial" panose="020B0604020202020204" pitchFamily="34" charset="0"/>
              <a:buChar char="•"/>
            </a:pPr>
            <a:r>
              <a:rPr lang="en-US" sz="2000" dirty="0"/>
              <a:t>Based on the assumption that democracy decreases the likelihood of violence and war, it is assumed that these are the same skills necessary for creating a culture of peace.</a:t>
            </a:r>
            <a:endParaRPr lang="en-US" sz="2000" dirty="0" smtClean="0"/>
          </a:p>
        </p:txBody>
      </p:sp>
    </p:spTree>
    <p:extLst>
      <p:ext uri="{BB962C8B-B14F-4D97-AF65-F5344CB8AC3E}">
        <p14:creationId xmlns:p14="http://schemas.microsoft.com/office/powerpoint/2010/main" val="1851846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1699" y="1101208"/>
            <a:ext cx="4346176" cy="523220"/>
          </a:xfrm>
          <a:prstGeom prst="rect">
            <a:avLst/>
          </a:prstGeom>
        </p:spPr>
        <p:txBody>
          <a:bodyPr wrap="square">
            <a:spAutoFit/>
          </a:bodyPr>
          <a:lstStyle/>
          <a:p>
            <a:r>
              <a:rPr lang="en-US" sz="2400" b="1" dirty="0" smtClean="0"/>
              <a:t>3.</a:t>
            </a:r>
            <a:r>
              <a:rPr lang="en-US" sz="2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Human Rights Education</a:t>
            </a:r>
            <a:endParaRPr lang="en-US"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Rectangle 2"/>
          <p:cNvSpPr/>
          <p:nvPr/>
        </p:nvSpPr>
        <p:spPr>
          <a:xfrm>
            <a:off x="1316831" y="1848267"/>
            <a:ext cx="9082087" cy="3785652"/>
          </a:xfrm>
          <a:prstGeom prst="rect">
            <a:avLst/>
          </a:prstGeom>
        </p:spPr>
        <p:txBody>
          <a:bodyPr wrap="square">
            <a:spAutoFit/>
          </a:bodyPr>
          <a:lstStyle/>
          <a:p>
            <a:pPr marL="342900" indent="-342900" algn="just">
              <a:buFont typeface="Arial" panose="020B0604020202020204" pitchFamily="34" charset="0"/>
              <a:buChar char="•"/>
            </a:pPr>
            <a:r>
              <a:rPr lang="en-US" sz="2000" dirty="0" smtClean="0"/>
              <a:t>Peace education programs centered on raising awareness of human rights typically focus at the level of policies that humanity ought to adopt in order to move closer to a peaceful global </a:t>
            </a:r>
            <a:r>
              <a:rPr lang="en-US" sz="2000" dirty="0" smtClean="0"/>
              <a:t>community.</a:t>
            </a:r>
          </a:p>
          <a:p>
            <a:pPr marL="342900" indent="-342900" algn="just">
              <a:buFont typeface="Arial" panose="020B0604020202020204" pitchFamily="34" charset="0"/>
              <a:buChar char="•"/>
            </a:pPr>
            <a:r>
              <a:rPr lang="en-US" sz="2000" dirty="0" smtClean="0"/>
              <a:t>The </a:t>
            </a:r>
            <a:r>
              <a:rPr lang="en-US" sz="2000" dirty="0" smtClean="0"/>
              <a:t>aim is to engender a commitment among participants to a vision of structural peace in which all individual members of the human race can exercise their personal freedoms and be legally protected from violence, oppression and indignity.</a:t>
            </a:r>
          </a:p>
          <a:p>
            <a:pPr marL="342900" indent="-342900" algn="just">
              <a:buFont typeface="Arial" panose="020B0604020202020204" pitchFamily="34" charset="0"/>
              <a:buChar char="•"/>
            </a:pPr>
            <a:r>
              <a:rPr lang="en-US" sz="2000" dirty="0" smtClean="0"/>
              <a:t>Approaches of this type familiarize participants with the international </a:t>
            </a:r>
            <a:r>
              <a:rPr lang="en-US" sz="2000" dirty="0" err="1" smtClean="0"/>
              <a:t>covenas</a:t>
            </a:r>
            <a:r>
              <a:rPr lang="en-US" sz="2000" dirty="0" smtClean="0"/>
              <a:t> and declarations of the United Nations system; train students to recognize violations of the Universal Declaration of Human Rights; and promote tolerance, solidarity, autonomy and self-affirmation at the individual and collective levels.</a:t>
            </a:r>
          </a:p>
          <a:p>
            <a:pPr marL="342900" indent="-342900" algn="just">
              <a:buFont typeface="Arial" panose="020B0604020202020204" pitchFamily="34" charset="0"/>
              <a:buChar char="•"/>
            </a:pPr>
            <a:r>
              <a:rPr lang="en-US" sz="2000" dirty="0" smtClean="0"/>
              <a:t>Human rights education “faces continual elaboration, a significant theory-practice gap and frequent challenge as to its validity.</a:t>
            </a:r>
            <a:endParaRPr lang="en-US" sz="2000" dirty="0"/>
          </a:p>
        </p:txBody>
      </p:sp>
    </p:spTree>
    <p:extLst>
      <p:ext uri="{BB962C8B-B14F-4D97-AF65-F5344CB8AC3E}">
        <p14:creationId xmlns:p14="http://schemas.microsoft.com/office/powerpoint/2010/main" val="630788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0212" y="839212"/>
            <a:ext cx="4476942" cy="461665"/>
          </a:xfrm>
          <a:prstGeom prst="rect">
            <a:avLst/>
          </a:prstGeom>
        </p:spPr>
        <p:txBody>
          <a:bodyPr wrap="square">
            <a:spAutoFit/>
          </a:bodyPr>
          <a:lstStyle/>
          <a:p>
            <a:r>
              <a:rPr lang="en-US" sz="2400" b="1" dirty="0" smtClean="0"/>
              <a:t>4. </a:t>
            </a:r>
            <a:r>
              <a:rPr lang="en-US" sz="2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Worldview </a:t>
            </a:r>
            <a:r>
              <a:rPr lang="en-US"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a:t>
            </a:r>
            <a:r>
              <a:rPr lang="en-US" sz="2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ransformation</a:t>
            </a:r>
            <a:endParaRPr lang="en-US"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Rectangle 2"/>
          <p:cNvSpPr/>
          <p:nvPr/>
        </p:nvSpPr>
        <p:spPr>
          <a:xfrm>
            <a:off x="1097946" y="1417587"/>
            <a:ext cx="10158413" cy="4247317"/>
          </a:xfrm>
          <a:prstGeom prst="rect">
            <a:avLst/>
          </a:prstGeom>
        </p:spPr>
        <p:txBody>
          <a:bodyPr wrap="square">
            <a:spAutoFit/>
          </a:bodyPr>
          <a:lstStyle/>
          <a:p>
            <a:pPr marL="285750" indent="-285750" algn="just">
              <a:buFont typeface="Arial" panose="020B0604020202020204" pitchFamily="34" charset="0"/>
              <a:buChar char="•"/>
            </a:pPr>
            <a:r>
              <a:rPr lang="en-US" dirty="0" smtClean="0"/>
              <a:t>H.B. </a:t>
            </a:r>
            <a:r>
              <a:rPr lang="en-US" dirty="0" err="1" smtClean="0"/>
              <a:t>Danesh</a:t>
            </a:r>
            <a:r>
              <a:rPr lang="en-US" dirty="0" smtClean="0"/>
              <a:t> proposes an "Integrative Theory of Peace" in which peace is understood as a psychosocial, political, moral and spiritual reality. </a:t>
            </a:r>
            <a:endParaRPr lang="en-US" dirty="0" smtClean="0"/>
          </a:p>
          <a:p>
            <a:pPr marL="285750" indent="-285750" algn="just">
              <a:buFont typeface="Arial" panose="020B0604020202020204" pitchFamily="34" charset="0"/>
              <a:buChar char="•"/>
            </a:pPr>
            <a:r>
              <a:rPr lang="en-US" dirty="0" smtClean="0"/>
              <a:t>Peace </a:t>
            </a:r>
            <a:r>
              <a:rPr lang="en-US" dirty="0" smtClean="0"/>
              <a:t>education, he says, must focus on the healthy development and maturation of human consciousness through assisting people to examine and transform their worldviews. </a:t>
            </a:r>
            <a:endParaRPr lang="en-US" dirty="0" smtClean="0"/>
          </a:p>
          <a:p>
            <a:pPr marL="285750" indent="-285750" algn="just">
              <a:buFont typeface="Arial" panose="020B0604020202020204" pitchFamily="34" charset="0"/>
              <a:buChar char="•"/>
            </a:pPr>
            <a:r>
              <a:rPr lang="en-US" dirty="0" smtClean="0"/>
              <a:t>Worldviews </a:t>
            </a:r>
            <a:r>
              <a:rPr lang="en-US" dirty="0" smtClean="0"/>
              <a:t>are defined as the subconscious lens (acquired through cultural, family, historical, religious and societal influences) through which people perceive four key issues:</a:t>
            </a:r>
          </a:p>
          <a:p>
            <a:pPr algn="just"/>
            <a:r>
              <a:rPr lang="en-US" dirty="0" smtClean="0"/>
              <a:t> 1. The nature of reality, </a:t>
            </a:r>
          </a:p>
          <a:p>
            <a:pPr marL="342900" indent="-342900" algn="just">
              <a:buAutoNum type="arabicPeriod" startAt="2"/>
            </a:pPr>
            <a:r>
              <a:rPr lang="en-US" dirty="0" smtClean="0"/>
              <a:t>human nature,</a:t>
            </a:r>
          </a:p>
          <a:p>
            <a:pPr marL="342900" indent="-342900" algn="just">
              <a:buAutoNum type="arabicPeriod" startAt="2"/>
            </a:pPr>
            <a:r>
              <a:rPr lang="en-US" dirty="0" smtClean="0"/>
              <a:t>the purpose of existence</a:t>
            </a:r>
          </a:p>
          <a:p>
            <a:pPr algn="just"/>
            <a:r>
              <a:rPr lang="en-US" dirty="0" smtClean="0"/>
              <a:t>4.   the principles governing appropriate human relationships. </a:t>
            </a:r>
          </a:p>
          <a:p>
            <a:pPr marL="342900" indent="-342900" algn="just">
              <a:buAutoNum type="arabicPeriod" startAt="2"/>
            </a:pPr>
            <a:endParaRPr lang="en-US" dirty="0" smtClean="0"/>
          </a:p>
          <a:p>
            <a:pPr marL="342900" indent="-342900" algn="just">
              <a:buAutoNum type="arabicPeriod" startAt="2"/>
            </a:pPr>
            <a:endParaRPr lang="en-US" dirty="0" smtClean="0"/>
          </a:p>
          <a:p>
            <a:pPr algn="just"/>
            <a:r>
              <a:rPr lang="en-US" dirty="0" smtClean="0"/>
              <a:t> </a:t>
            </a:r>
          </a:p>
          <a:p>
            <a:pPr algn="just"/>
            <a:endParaRPr lang="en-US" dirty="0" smtClean="0"/>
          </a:p>
          <a:p>
            <a:pPr algn="just"/>
            <a:endParaRPr lang="en-US" dirty="0"/>
          </a:p>
        </p:txBody>
      </p:sp>
      <p:sp>
        <p:nvSpPr>
          <p:cNvPr id="4" name="Rectangle 3"/>
          <p:cNvSpPr/>
          <p:nvPr/>
        </p:nvSpPr>
        <p:spPr>
          <a:xfrm>
            <a:off x="985839" y="3914775"/>
            <a:ext cx="10270522" cy="1477328"/>
          </a:xfrm>
          <a:prstGeom prst="rect">
            <a:avLst/>
          </a:prstGeom>
        </p:spPr>
        <p:txBody>
          <a:bodyPr wrap="square">
            <a:spAutoFit/>
          </a:bodyPr>
          <a:lstStyle/>
          <a:p>
            <a:pPr algn="just"/>
            <a:endParaRPr lang="en-US" dirty="0" smtClean="0"/>
          </a:p>
          <a:p>
            <a:pPr marL="285750" indent="-285750" algn="just">
              <a:buFont typeface="Arial" panose="020B0604020202020204" pitchFamily="34" charset="0"/>
              <a:buChar char="•"/>
            </a:pPr>
            <a:r>
              <a:rPr lang="en-US" dirty="0" smtClean="0"/>
              <a:t> He subdivides conflict-based worldviews into two main categories which he correlates to phases of human development: the Survival-Based Worldview and the Identity-Based Worldview</a:t>
            </a:r>
            <a:r>
              <a:rPr lang="en-US" dirty="0" smtClean="0"/>
              <a:t>.</a:t>
            </a:r>
          </a:p>
          <a:p>
            <a:pPr marL="285750" indent="-285750" algn="just">
              <a:buFont typeface="Arial" panose="020B0604020202020204" pitchFamily="34" charset="0"/>
              <a:buChar char="•"/>
            </a:pPr>
            <a:r>
              <a:rPr lang="en-US" dirty="0" smtClean="0"/>
              <a:t> </a:t>
            </a:r>
            <a:r>
              <a:rPr lang="en-US" dirty="0" smtClean="0"/>
              <a:t>It is through the acquisition of a more integrative, Unity-Based Worldview that human capacity to mitigate conflict, create unity in the context of diversity, and establish sustainable cultures of peace, is increased.</a:t>
            </a:r>
            <a:endParaRPr lang="en-US" dirty="0"/>
          </a:p>
        </p:txBody>
      </p:sp>
    </p:spTree>
    <p:extLst>
      <p:ext uri="{BB962C8B-B14F-4D97-AF65-F5344CB8AC3E}">
        <p14:creationId xmlns:p14="http://schemas.microsoft.com/office/powerpoint/2010/main" val="1449919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550" y="1623150"/>
            <a:ext cx="10201275" cy="3908762"/>
          </a:xfrm>
          <a:prstGeom prst="rect">
            <a:avLst/>
          </a:prstGeom>
        </p:spPr>
        <p:txBody>
          <a:bodyPr wrap="square">
            <a:spAutoFit/>
          </a:bodyPr>
          <a:lstStyle/>
          <a:p>
            <a:pPr marL="342900" indent="-342900">
              <a:buFont typeface="Arial" panose="020B0604020202020204" pitchFamily="34" charset="0"/>
              <a:buChar char="•"/>
            </a:pPr>
            <a:r>
              <a:rPr lang="en-US" sz="2000" dirty="0" err="1" smtClean="0"/>
              <a:t>Toh</a:t>
            </a:r>
            <a:r>
              <a:rPr lang="en-US" sz="2000" dirty="0" smtClean="0"/>
              <a:t> </a:t>
            </a:r>
            <a:r>
              <a:rPr lang="en-US" sz="2000" dirty="0" err="1" smtClean="0"/>
              <a:t>Swee-Hin</a:t>
            </a:r>
            <a:r>
              <a:rPr lang="en-US" sz="2000" dirty="0" smtClean="0"/>
              <a:t> (1997) observes that each of the various streams of peace education “inevitably have their own dynamics and ‘autonomy’ in terms of theory and practice”.</a:t>
            </a:r>
          </a:p>
          <a:p>
            <a:pPr marL="342900" indent="-342900">
              <a:buFont typeface="Arial" panose="020B0604020202020204" pitchFamily="34" charset="0"/>
              <a:buChar char="•"/>
            </a:pPr>
            <a:r>
              <a:rPr lang="en-US" sz="2000" dirty="0" smtClean="0"/>
              <a:t> </a:t>
            </a:r>
            <a:r>
              <a:rPr lang="en-US" sz="2000" dirty="0" smtClean="0"/>
              <a:t> </a:t>
            </a:r>
            <a:r>
              <a:rPr lang="en-US" sz="2000" dirty="0" smtClean="0"/>
              <a:t>“Salomon (2002) has described how the challenges, goals, and methods of peace education differ substantially between areas characterized by intractable conflict, interethnic tension, or relative tranquility”.</a:t>
            </a:r>
          </a:p>
          <a:p>
            <a:pPr marL="342900" indent="-342900" algn="just">
              <a:buFont typeface="Arial" panose="020B0604020202020204" pitchFamily="34" charset="0"/>
              <a:buChar char="•"/>
            </a:pPr>
            <a:r>
              <a:rPr lang="en-US" sz="2000" dirty="0" smtClean="0"/>
              <a:t> </a:t>
            </a:r>
            <a:r>
              <a:rPr lang="en-US" sz="2000" dirty="0" smtClean="0"/>
              <a:t>According to Clarke-</a:t>
            </a:r>
            <a:r>
              <a:rPr lang="en-US" sz="2000" dirty="0" err="1" smtClean="0"/>
              <a:t>Habibi</a:t>
            </a:r>
            <a:r>
              <a:rPr lang="en-US" sz="2000" dirty="0" smtClean="0"/>
              <a:t> (2005), "A general or integrated theory of peace is needed: one that can holistically account for the intrapersonal, inter-personal, inter-group and international dynamics of peace, as well as its main principles and pre-requisites</a:t>
            </a:r>
            <a:r>
              <a:rPr lang="en-US" sz="2000" dirty="0" smtClean="0"/>
              <a:t>.</a:t>
            </a:r>
          </a:p>
          <a:p>
            <a:pPr marL="342900" indent="-342900">
              <a:buFont typeface="Arial" panose="020B0604020202020204" pitchFamily="34" charset="0"/>
              <a:buChar char="•"/>
            </a:pPr>
            <a:r>
              <a:rPr lang="en-US" sz="2000" dirty="0" smtClean="0"/>
              <a:t> </a:t>
            </a:r>
            <a:r>
              <a:rPr lang="en-US" sz="2000" dirty="0" smtClean="0"/>
              <a:t>An essential component of this integrated theory must also be the recognition that a culture of peace can only result from an authentic process of transformation, both individual and collective.</a:t>
            </a:r>
          </a:p>
          <a:p>
            <a:endParaRPr lang="en-US" sz="2400" dirty="0" smtClean="0"/>
          </a:p>
          <a:p>
            <a:endParaRPr lang="en-US" sz="2400" dirty="0"/>
          </a:p>
        </p:txBody>
      </p:sp>
      <p:sp>
        <p:nvSpPr>
          <p:cNvPr id="3" name="Rectangle 2"/>
          <p:cNvSpPr/>
          <p:nvPr/>
        </p:nvSpPr>
        <p:spPr>
          <a:xfrm>
            <a:off x="1214439" y="957262"/>
            <a:ext cx="2614612" cy="461665"/>
          </a:xfrm>
          <a:prstGeom prst="rect">
            <a:avLst/>
          </a:prstGeom>
        </p:spPr>
        <p:txBody>
          <a:bodyPr wrap="square">
            <a:spAutoFit/>
          </a:bodyPr>
          <a:lstStyle/>
          <a:p>
            <a:r>
              <a:rPr lang="en-US" sz="2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CRITICISM</a:t>
            </a:r>
            <a:r>
              <a:rPr lang="en-US" dirty="0" smtClean="0"/>
              <a:t>	</a:t>
            </a:r>
            <a:endParaRPr lang="en-US" dirty="0"/>
          </a:p>
        </p:txBody>
      </p:sp>
    </p:spTree>
    <p:extLst>
      <p:ext uri="{BB962C8B-B14F-4D97-AF65-F5344CB8AC3E}">
        <p14:creationId xmlns:p14="http://schemas.microsoft.com/office/powerpoint/2010/main" val="1755222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2" y="1355796"/>
            <a:ext cx="10372724" cy="4093428"/>
          </a:xfrm>
          <a:prstGeom prst="rect">
            <a:avLst/>
          </a:prstGeom>
        </p:spPr>
        <p:txBody>
          <a:bodyPr wrap="square">
            <a:spAutoFit/>
          </a:bodyPr>
          <a:lstStyle/>
          <a:p>
            <a:pPr marL="342900" indent="-342900">
              <a:buFont typeface="Arial" panose="020B0604020202020204" pitchFamily="34" charset="0"/>
              <a:buChar char="•"/>
            </a:pPr>
            <a:r>
              <a:rPr lang="en-US" sz="2000" dirty="0" smtClean="0"/>
              <a:t>Education has been touted as one of the most powerful tools we can implement in our global efforts to promote world peace</a:t>
            </a:r>
            <a:r>
              <a:rPr lang="en-US" sz="2000" dirty="0" smtClean="0"/>
              <a:t>.</a:t>
            </a:r>
          </a:p>
          <a:p>
            <a:r>
              <a:rPr lang="en-US" sz="2000" dirty="0" smtClean="0"/>
              <a:t> </a:t>
            </a:r>
            <a:r>
              <a:rPr lang="en-US" sz="2000" dirty="0" smtClean="0"/>
              <a:t>Here’s a look at some ways education promotes world peace</a:t>
            </a:r>
            <a:r>
              <a:rPr lang="en-US" sz="2000" dirty="0" smtClean="0"/>
              <a:t>;</a:t>
            </a:r>
          </a:p>
          <a:p>
            <a:endParaRPr lang="en-US" sz="2000" dirty="0" smtClean="0"/>
          </a:p>
          <a:p>
            <a:r>
              <a:rPr lang="en-US" sz="2000" dirty="0" smtClean="0"/>
              <a:t>1 </a:t>
            </a:r>
            <a:r>
              <a:rPr lang="en-US" sz="2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Education Boosts Confidence &amp; Hope</a:t>
            </a:r>
          </a:p>
          <a:p>
            <a:pPr algn="just"/>
            <a:r>
              <a:rPr lang="en-US" sz="2000" dirty="0" smtClean="0"/>
              <a:t>Confucius said it as far back as 500 B.C.: “Education breeds confidence. Confidence breeds hope. Hope breeds peace.” Confidence has been defined as the belief that you can succeed at something and a sense of self assuredness. Knowledge is a key confidence builder; it allows one to feel a sense of accomplishment, to be more fearless, and to grow in unexpected ways. This confidence and self assuredness in turn sparks motivation and optimism—or hope as Confucius says— to work towards peace.</a:t>
            </a:r>
          </a:p>
          <a:p>
            <a:endParaRPr lang="en-US" sz="2000" dirty="0" smtClean="0"/>
          </a:p>
          <a:p>
            <a:r>
              <a:rPr lang="en-US" sz="2000" dirty="0" smtClean="0"/>
              <a:t>.</a:t>
            </a:r>
            <a:endParaRPr lang="en-US" sz="2000" dirty="0"/>
          </a:p>
        </p:txBody>
      </p:sp>
    </p:spTree>
    <p:extLst>
      <p:ext uri="{BB962C8B-B14F-4D97-AF65-F5344CB8AC3E}">
        <p14:creationId xmlns:p14="http://schemas.microsoft.com/office/powerpoint/2010/main" val="3258476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endParaRPr lang="en-US" dirty="0"/>
          </a:p>
        </p:txBody>
      </p:sp>
      <p:sp>
        <p:nvSpPr>
          <p:cNvPr id="3" name="Rectangle 2"/>
          <p:cNvSpPr/>
          <p:nvPr/>
        </p:nvSpPr>
        <p:spPr>
          <a:xfrm>
            <a:off x="900113" y="2714625"/>
            <a:ext cx="10287000" cy="2308324"/>
          </a:xfrm>
          <a:prstGeom prst="rect">
            <a:avLst/>
          </a:prstGeom>
        </p:spPr>
        <p:txBody>
          <a:bodyPr wrap="square">
            <a:spAutoFit/>
          </a:bodyPr>
          <a:lstStyle/>
          <a:p>
            <a:endParaRPr lang="en-US" sz="2400" dirty="0"/>
          </a:p>
          <a:p>
            <a:pPr marL="342900" indent="-342900" algn="just">
              <a:buFont typeface="Arial" panose="020B0604020202020204" pitchFamily="34" charset="0"/>
              <a:buChar char="•"/>
            </a:pPr>
            <a:r>
              <a:rPr lang="en-US" sz="2400" dirty="0"/>
              <a:t>Education encourages independent thinking, and it opens doors to new ideas. Independent thinkers tend to try to make sense of the world and draw their own conclusions instead of blindly following the beliefs of others</a:t>
            </a:r>
            <a:r>
              <a:rPr lang="en-US" sz="2400" dirty="0" smtClean="0"/>
              <a:t>.</a:t>
            </a:r>
          </a:p>
          <a:p>
            <a:pPr marL="342900" indent="-342900">
              <a:buFont typeface="Arial" panose="020B0604020202020204" pitchFamily="34" charset="0"/>
              <a:buChar char="•"/>
            </a:pPr>
            <a:r>
              <a:rPr lang="en-US" sz="2400" dirty="0" smtClean="0"/>
              <a:t> </a:t>
            </a:r>
            <a:r>
              <a:rPr lang="en-US" sz="2400" dirty="0"/>
              <a:t>Independent thinkers may be less likely to join militant groups or be followers, and may instead be leaders towards positive change and action</a:t>
            </a:r>
          </a:p>
        </p:txBody>
      </p:sp>
      <p:sp>
        <p:nvSpPr>
          <p:cNvPr id="4" name="Rectangle 3"/>
          <p:cNvSpPr/>
          <p:nvPr/>
        </p:nvSpPr>
        <p:spPr>
          <a:xfrm>
            <a:off x="583729" y="531673"/>
            <a:ext cx="10312869" cy="1754326"/>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 Education Promotes Independent Thinking </a:t>
            </a:r>
          </a:p>
        </p:txBody>
      </p:sp>
    </p:spTree>
    <p:extLst>
      <p:ext uri="{BB962C8B-B14F-4D97-AF65-F5344CB8AC3E}">
        <p14:creationId xmlns:p14="http://schemas.microsoft.com/office/powerpoint/2010/main" val="27114700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164</TotalTime>
  <Words>1611</Words>
  <Application>Microsoft Office PowerPoint</Application>
  <PresentationFormat>Widescreen</PresentationFormat>
  <Paragraphs>78</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Garamond</vt:lpstr>
      <vt:lpstr>Organic</vt:lpstr>
      <vt:lpstr>  EDUCATION OF PEACE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3. EDUCATION INSPIRES PROBLEM SOLVING SKILLS </vt:lpstr>
      <vt:lpstr>4. EDUCATION BUILDS COMMUNICATION SKILLS</vt:lpstr>
      <vt:lpstr>5. EDUCATION INCREASES POLITICAL INVOLVEMENT </vt:lpstr>
      <vt:lpstr>6. EDUCATION REDUCES SUPPORT OF TERRORISM AND MILLITANCY </vt:lpstr>
      <vt:lpstr>7. EDUCATION BUILDS EMPATHY AND TOLERANCE</vt:lpstr>
      <vt:lpstr>8. CULTIVATES RESPECT EDUCATION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OF PEACE </dc:title>
  <dc:creator>USER</dc:creator>
  <cp:lastModifiedBy>USER</cp:lastModifiedBy>
  <cp:revision>25</cp:revision>
  <dcterms:created xsi:type="dcterms:W3CDTF">2017-11-17T22:06:23Z</dcterms:created>
  <dcterms:modified xsi:type="dcterms:W3CDTF">2017-11-19T22:03:39Z</dcterms:modified>
</cp:coreProperties>
</file>