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11/19/2017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esrnational.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212" y="381000"/>
            <a:ext cx="8153400" cy="5262979"/>
          </a:xfrm>
          <a:prstGeom prst="rect">
            <a:avLst/>
          </a:prstGeom>
        </p:spPr>
        <p:txBody>
          <a:bodyPr wrap="square">
            <a:spAutoFit/>
          </a:bodyPr>
          <a:lstStyle/>
          <a:p>
            <a:pPr algn="ctr"/>
            <a:r>
              <a:rPr lang="en-US" sz="2800" b="1" i="1" u="sng" cap="all" dirty="0">
                <a:effectLst>
                  <a:outerShdw blurRad="38100" dist="38100" dir="2700000" algn="tl">
                    <a:srgbClr val="000000">
                      <a:alpha val="43137"/>
                    </a:srgbClr>
                  </a:outerShdw>
                  <a:reflection blurRad="12700" stA="28000" endPos="45000" dist="1003" dir="5400000" sy="-100000" algn="bl"/>
                </a:effectLst>
                <a:latin typeface="Algerian" pitchFamily="82" charset="0"/>
              </a:rPr>
              <a:t>GROUP ASSIGNMENT ON CONFLICT RESOLUTION EDUCATION </a:t>
            </a:r>
            <a:endParaRPr lang="en-US" sz="2800" b="1" i="1" u="sng" cap="all" dirty="0" smtClean="0">
              <a:effectLst>
                <a:outerShdw blurRad="38100" dist="38100" dir="2700000" algn="tl">
                  <a:srgbClr val="000000">
                    <a:alpha val="43137"/>
                  </a:srgbClr>
                </a:outerShdw>
                <a:reflection blurRad="12700" stA="28000" endPos="45000" dist="1003" dir="5400000" sy="-100000" algn="bl"/>
              </a:effectLst>
              <a:latin typeface="Algerian" pitchFamily="82" charset="0"/>
            </a:endParaRPr>
          </a:p>
          <a:p>
            <a:pPr algn="ctr"/>
            <a:endParaRPr lang="en-US" sz="2800" b="1" i="1" cap="all" dirty="0">
              <a:effectLst>
                <a:outerShdw blurRad="38100" dist="38100" dir="2700000" algn="tl">
                  <a:srgbClr val="000000">
                    <a:alpha val="43137"/>
                  </a:srgbClr>
                </a:outerShdw>
                <a:reflection blurRad="12700" stA="28000" endPos="45000" dist="1003" dir="5400000" sy="-100000" algn="bl"/>
              </a:effectLst>
            </a:endParaRPr>
          </a:p>
          <a:p>
            <a:pPr algn="ctr"/>
            <a:r>
              <a:rPr lang="en-US" sz="2800" b="1" i="1" cap="all" dirty="0" smtClean="0">
                <a:effectLst>
                  <a:outerShdw blurRad="38100" dist="38100" dir="2700000" algn="tl">
                    <a:srgbClr val="000000">
                      <a:alpha val="43137"/>
                    </a:srgbClr>
                  </a:outerShdw>
                  <a:reflection blurRad="12700" stA="28000" endPos="45000" dist="1003" dir="5400000" sy="-100000" algn="bl"/>
                </a:effectLst>
              </a:rPr>
              <a:t>BY</a:t>
            </a:r>
          </a:p>
          <a:p>
            <a:pPr algn="ctr"/>
            <a:r>
              <a:rPr lang="en-US" sz="2800" b="1" i="1" cap="all" dirty="0" smtClean="0">
                <a:effectLst>
                  <a:outerShdw blurRad="38100" dist="38100" dir="2700000" algn="tl">
                    <a:srgbClr val="000000">
                      <a:alpha val="43137"/>
                    </a:srgbClr>
                  </a:outerShdw>
                  <a:reflection blurRad="12700" stA="28000" endPos="45000" dist="1003" dir="5400000" sy="-100000" algn="bl"/>
                </a:effectLst>
              </a:rPr>
              <a:t> </a:t>
            </a:r>
            <a:r>
              <a:rPr lang="en-US" sz="2800" b="1" i="1" cap="all" dirty="0">
                <a:effectLst>
                  <a:outerShdw blurRad="38100" dist="38100" dir="2700000" algn="tl">
                    <a:srgbClr val="000000">
                      <a:alpha val="43137"/>
                    </a:srgbClr>
                  </a:outerShdw>
                  <a:reflection blurRad="12700" stA="28000" endPos="45000" dist="1003" dir="5400000" sy="-100000" algn="bl"/>
                </a:effectLst>
                <a:latin typeface="Algerian" pitchFamily="82" charset="0"/>
              </a:rPr>
              <a:t>ADEYEMI GBENGA MAYODE (16/SMS10/001) AND UMAR TAUPHEEQ NASIRUDDIN (16/SMS10/019)</a:t>
            </a:r>
            <a:endParaRPr lang="en-US" sz="2800" b="1" i="1" dirty="0">
              <a:effectLst>
                <a:outerShdw blurRad="38100" dist="38100" dir="2700000" algn="tl">
                  <a:srgbClr val="000000">
                    <a:alpha val="43137"/>
                  </a:srgbClr>
                </a:outerShdw>
                <a:reflection blurRad="12700" stA="28000" endPos="45000" dist="1003" dir="5400000" sy="-100000" algn="bl"/>
              </a:effectLst>
              <a:latin typeface="Algerian" pitchFamily="82" charset="0"/>
            </a:endParaRPr>
          </a:p>
          <a:p>
            <a:pPr algn="ctr"/>
            <a:r>
              <a:rPr lang="en-US" sz="2800" b="1" i="1" cap="all" dirty="0">
                <a:effectLst>
                  <a:outerShdw blurRad="38100" dist="38100" dir="2700000" algn="tl">
                    <a:srgbClr val="000000">
                      <a:alpha val="43137"/>
                    </a:srgbClr>
                  </a:outerShdw>
                  <a:reflection blurRad="12700" stA="28000" endPos="45000" dist="1003" dir="5400000" sy="-100000" algn="bl"/>
                </a:effectLst>
                <a:latin typeface="Algerian" pitchFamily="82" charset="0"/>
              </a:rPr>
              <a:t>PCS207 (PEACE EDUCATION AND CULTURE OF PEACE)</a:t>
            </a:r>
            <a:endParaRPr lang="en-US" sz="2800" b="1" i="1" dirty="0">
              <a:effectLst>
                <a:outerShdw blurRad="38100" dist="38100" dir="2700000" algn="tl">
                  <a:srgbClr val="000000">
                    <a:alpha val="43137"/>
                  </a:srgbClr>
                </a:outerShdw>
                <a:reflection blurRad="12700" stA="28000" endPos="45000" dist="1003" dir="5400000" sy="-100000" algn="bl"/>
              </a:effectLst>
              <a:latin typeface="Algerian" pitchFamily="82" charset="0"/>
            </a:endParaRPr>
          </a:p>
          <a:p>
            <a:pPr algn="ctr"/>
            <a:r>
              <a:rPr lang="en-US" sz="2800" b="1" i="1" cap="all" dirty="0">
                <a:effectLst>
                  <a:outerShdw blurRad="38100" dist="38100" dir="2700000" algn="tl">
                    <a:srgbClr val="000000">
                      <a:alpha val="43137"/>
                    </a:srgbClr>
                  </a:outerShdw>
                  <a:reflection blurRad="12700" stA="28000" endPos="45000" dist="1003" dir="5400000" sy="-100000" algn="bl"/>
                </a:effectLst>
                <a:latin typeface="Algerian" pitchFamily="82" charset="0"/>
              </a:rPr>
              <a:t>PEACE AND CONFLICT STUDIES</a:t>
            </a:r>
            <a:endParaRPr lang="en-US" sz="2800" b="1" i="1" dirty="0">
              <a:effectLst>
                <a:outerShdw blurRad="38100" dist="38100" dir="2700000" algn="tl">
                  <a:srgbClr val="000000">
                    <a:alpha val="43137"/>
                  </a:srgbClr>
                </a:outerShdw>
                <a:reflection blurRad="12700" stA="28000" endPos="45000" dist="1003" dir="5400000" sy="-100000" algn="bl"/>
              </a:effectLst>
              <a:latin typeface="Algerian" pitchFamily="82" charset="0"/>
            </a:endParaRPr>
          </a:p>
          <a:p>
            <a:pPr algn="ctr"/>
            <a:r>
              <a:rPr lang="en-US" sz="2800" b="1" i="1" cap="all" dirty="0">
                <a:effectLst>
                  <a:outerShdw blurRad="38100" dist="38100" dir="2700000" algn="tl">
                    <a:srgbClr val="000000">
                      <a:alpha val="43137"/>
                    </a:srgbClr>
                  </a:outerShdw>
                  <a:reflection blurRad="12700" stA="28000" endPos="45000" dist="1003" dir="5400000" sy="-100000" algn="bl"/>
                </a:effectLst>
                <a:latin typeface="Algerian" pitchFamily="82" charset="0"/>
              </a:rPr>
              <a:t>SOCIAL AND MANAGEMENT SCIENCE</a:t>
            </a:r>
            <a:endParaRPr lang="en-US" sz="2800" b="1" i="1" dirty="0">
              <a:effectLst>
                <a:outerShdw blurRad="38100" dist="38100" dir="2700000" algn="tl">
                  <a:srgbClr val="000000">
                    <a:alpha val="43137"/>
                  </a:srgbClr>
                </a:outerShdw>
                <a:reflection blurRad="12700" stA="28000" endPos="45000" dist="1003" dir="5400000" sy="-100000" algn="bl"/>
              </a:effectLst>
              <a:latin typeface="Algerian" pitchFamily="82" charset="0"/>
            </a:endParaRPr>
          </a:p>
          <a:p>
            <a:pPr algn="ctr"/>
            <a:r>
              <a:rPr lang="en-US" sz="2800" b="1" i="1" cap="all" dirty="0">
                <a:effectLst>
                  <a:outerShdw blurRad="38100" dist="38100" dir="2700000" algn="tl">
                    <a:srgbClr val="000000">
                      <a:alpha val="43137"/>
                    </a:srgbClr>
                  </a:outerShdw>
                  <a:reflection blurRad="12700" stA="28000" endPos="45000" dist="1003" dir="5400000" sy="-100000" algn="bl"/>
                </a:effectLst>
                <a:latin typeface="Algerian" pitchFamily="82" charset="0"/>
              </a:rPr>
              <a:t>200LEVEL</a:t>
            </a:r>
            <a:endParaRPr lang="en-US" sz="2800" b="1" i="1" dirty="0">
              <a:effectLst>
                <a:outerShdw blurRad="38100" dist="38100" dir="2700000" algn="tl">
                  <a:srgbClr val="000000">
                    <a:alpha val="43137"/>
                  </a:srgbClr>
                </a:outerShdw>
                <a:reflection blurRad="12700" stA="28000" endPos="45000" dist="1003" dir="5400000" sy="-100000" algn="bl"/>
              </a:effectLst>
              <a:latin typeface="Algerian" pitchFamily="82" charset="0"/>
            </a:endParaRPr>
          </a:p>
        </p:txBody>
      </p:sp>
    </p:spTree>
    <p:extLst>
      <p:ext uri="{BB962C8B-B14F-4D97-AF65-F5344CB8AC3E}">
        <p14:creationId xmlns:p14="http://schemas.microsoft.com/office/powerpoint/2010/main" val="38189692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87" y="609600"/>
            <a:ext cx="8767763" cy="5078313"/>
          </a:xfrm>
          <a:prstGeom prst="rect">
            <a:avLst/>
          </a:prstGeom>
        </p:spPr>
        <p:txBody>
          <a:bodyPr wrap="square">
            <a:spAutoFit/>
          </a:bodyPr>
          <a:lstStyle/>
          <a:p>
            <a:r>
              <a:rPr lang="en-US" dirty="0"/>
              <a:t>Conflict resolution is and has been a powerful curriculum force in schools for years; today, even more attention is being paid to conflict resolution education. But just how effective is conflict resolution education in reaching its goals of eliminating verbal and physical violence and increasing the number of win-win outcomes in schools?</a:t>
            </a:r>
          </a:p>
          <a:p>
            <a:r>
              <a:rPr lang="en-US" dirty="0"/>
              <a:t>Yes, it is possible for conflict resolution programs to change a school's environment! </a:t>
            </a:r>
            <a:r>
              <a:rPr lang="en-US" u="sng" dirty="0"/>
              <a:t>"Conflict Resolution Education: A Guide to Implementing Programs in Schools, Youth-Serving Organizations, and Community and Juvenile Justice Settings,"</a:t>
            </a:r>
            <a:r>
              <a:rPr lang="en-US" dirty="0"/>
              <a:t> a joint report from the Office of Juvenile Justice and Delinquency Prevention and the Office of Elementary and Secondary Education, cites examples of effective conflict resolution programs. Among those success stories are these:</a:t>
            </a:r>
          </a:p>
          <a:p>
            <a:pPr lvl="0"/>
            <a:r>
              <a:rPr lang="en-US" dirty="0"/>
              <a:t>Five of the six New York City high schools participating in Project S.M.A.R.T. (School Mediator Alternative Resolution Team) had a 45 to 70 percent reduction in suspensions for fighting during the program's first year of operation.</a:t>
            </a:r>
          </a:p>
          <a:p>
            <a:pPr lvl="0"/>
            <a:r>
              <a:rPr lang="en-US" dirty="0"/>
              <a:t>The Clark County Social Service School Mediation Program in Nevada, during the 1992-1993 school years, reduced conflict among students in two participating elementary schools and helped prevent fights among students. After the program, the number of teachers who spent less than 20 percent of their time on discipline increased by 18 percent. Similar results were reported for the 1993-1994 school year</a:t>
            </a:r>
            <a:r>
              <a:rPr lang="en-US" dirty="0" smtClean="0"/>
              <a:t>.</a:t>
            </a:r>
            <a:endParaRPr lang="en-US" dirty="0"/>
          </a:p>
        </p:txBody>
      </p:sp>
    </p:spTree>
    <p:extLst>
      <p:ext uri="{BB962C8B-B14F-4D97-AF65-F5344CB8AC3E}">
        <p14:creationId xmlns:p14="http://schemas.microsoft.com/office/powerpoint/2010/main" val="65735217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54326"/>
          </a:xfrm>
          <a:prstGeom prst="rect">
            <a:avLst/>
          </a:prstGeom>
        </p:spPr>
        <p:txBody>
          <a:bodyPr wrap="square">
            <a:spAutoFit/>
          </a:bodyPr>
          <a:lstStyle/>
          <a:p>
            <a:pPr lvl="0"/>
            <a:r>
              <a:rPr lang="en-US" dirty="0"/>
              <a:t>Evaluations of the impact of the Resolving Conflict Creatively Program (RCCP) in four multiracial, multiethnic school districts in New York City showed that 84 percent of teachers who responded to a survey reported positive changes in classroom climate, 71 percent reported moderate or significant decreases in physical violence in the classroom, and 66 percent observed less name-calling and few verbal insults. More than 98 percent of respondents said that mediation gave children a significant tool for handling conflicts.</a:t>
            </a:r>
            <a:endParaRPr lang="en-US" dirty="0"/>
          </a:p>
        </p:txBody>
      </p:sp>
      <p:sp>
        <p:nvSpPr>
          <p:cNvPr id="3" name="Rectangle 2"/>
          <p:cNvSpPr/>
          <p:nvPr/>
        </p:nvSpPr>
        <p:spPr>
          <a:xfrm>
            <a:off x="-38100" y="1981200"/>
            <a:ext cx="9182100" cy="4801314"/>
          </a:xfrm>
          <a:prstGeom prst="rect">
            <a:avLst/>
          </a:prstGeom>
        </p:spPr>
        <p:txBody>
          <a:bodyPr wrap="square">
            <a:spAutoFit/>
          </a:bodyPr>
          <a:lstStyle/>
          <a:p>
            <a:r>
              <a:rPr lang="en-US" b="1" dirty="0"/>
              <a:t>'CONFLICT RESOLUTION EDUCATION'</a:t>
            </a:r>
            <a:endParaRPr lang="en-US" dirty="0"/>
          </a:p>
          <a:p>
            <a:r>
              <a:rPr lang="en-US" dirty="0"/>
              <a:t>According to the "Conflict Resolution Education" report, the purposes of conflict resolution are to provide an environment in which "each learner can feel physically and psychologically free from threats and danger and can find opportunities to work and learn with others for the mutual achievement of all. The diversity of the school's population is respected and celebrated."</a:t>
            </a:r>
          </a:p>
          <a:p>
            <a:r>
              <a:rPr lang="en-US" dirty="0"/>
              <a:t>The report offers negotiation, mediation, and consensus of decision making as the three essential processes of conflict resolution. It goes on to define several basic approaches to conflict resolution education, including:</a:t>
            </a:r>
          </a:p>
          <a:p>
            <a:pPr lvl="0"/>
            <a:r>
              <a:rPr lang="en-US" b="1" dirty="0"/>
              <a:t>Process Curriculum.</a:t>
            </a:r>
            <a:r>
              <a:rPr lang="en-US" dirty="0"/>
              <a:t> This approach is characterized by teaching conflict resolution as a separate course, a distinct curriculum, or a daily lesson plan.</a:t>
            </a:r>
          </a:p>
          <a:p>
            <a:pPr lvl="0"/>
            <a:r>
              <a:rPr lang="en-US" b="1" dirty="0"/>
              <a:t>Peaceable Classroom.</a:t>
            </a:r>
            <a:r>
              <a:rPr lang="en-US" dirty="0"/>
              <a:t> This approach integrates conflict resolution education into the curriculum and classroom management strategy.</a:t>
            </a:r>
          </a:p>
          <a:p>
            <a:pPr lvl="0"/>
            <a:r>
              <a:rPr lang="en-US" b="1" dirty="0"/>
              <a:t>Peaceable Schools.</a:t>
            </a:r>
            <a:r>
              <a:rPr lang="en-US" dirty="0"/>
              <a:t> Built on the peaceable classroom approach, this strategy uses conflict resolution as a system for managing the school as well as the classroom. Every member of the school community, including parents, learns conflict resolution principles and processes.</a:t>
            </a:r>
          </a:p>
        </p:txBody>
      </p:sp>
    </p:spTree>
    <p:extLst>
      <p:ext uri="{BB962C8B-B14F-4D97-AF65-F5344CB8AC3E}">
        <p14:creationId xmlns:p14="http://schemas.microsoft.com/office/powerpoint/2010/main" val="48896863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 y="12770"/>
            <a:ext cx="9163050" cy="3970318"/>
          </a:xfrm>
          <a:prstGeom prst="rect">
            <a:avLst/>
          </a:prstGeom>
        </p:spPr>
        <p:txBody>
          <a:bodyPr wrap="square">
            <a:spAutoFit/>
          </a:bodyPr>
          <a:lstStyle/>
          <a:p>
            <a:r>
              <a:rPr lang="en-US" dirty="0"/>
              <a:t>The approaches often overlap in actual schools or other institutions. Here's a look at how some of the approaches work.</a:t>
            </a:r>
          </a:p>
          <a:p>
            <a:r>
              <a:rPr lang="en-US" dirty="0"/>
              <a:t> 	</a:t>
            </a:r>
          </a:p>
          <a:p>
            <a:r>
              <a:rPr lang="en-US" b="1" dirty="0"/>
              <a:t>PROCESS CURRICULM APPROACH</a:t>
            </a:r>
            <a:endParaRPr lang="en-US" dirty="0"/>
          </a:p>
          <a:p>
            <a:r>
              <a:rPr lang="en-US" u="sng" dirty="0"/>
              <a:t>The Peace Education Foundation</a:t>
            </a:r>
            <a:r>
              <a:rPr lang="en-US" dirty="0"/>
              <a:t> (PEF) provides a grade-level-specific curriculum for prekindergarten through grade 12 that has a unified sequence of content and skills. To entrench conflict resolution in schools, PEF programs are purposefully tied to school improvement.</a:t>
            </a:r>
          </a:p>
          <a:p>
            <a:r>
              <a:rPr lang="en-US" dirty="0"/>
              <a:t>The content of the PEF curriculum is grouped into five components:</a:t>
            </a:r>
          </a:p>
          <a:p>
            <a:pPr lvl="0"/>
            <a:r>
              <a:rPr lang="en-US" dirty="0"/>
              <a:t>community building,</a:t>
            </a:r>
          </a:p>
          <a:p>
            <a:pPr lvl="0"/>
            <a:r>
              <a:rPr lang="en-US" dirty="0"/>
              <a:t>understanding conflict,</a:t>
            </a:r>
          </a:p>
          <a:p>
            <a:pPr lvl="0"/>
            <a:r>
              <a:rPr lang="en-US" dirty="0"/>
              <a:t>perception (understanding different viewpoints),</a:t>
            </a:r>
          </a:p>
          <a:p>
            <a:pPr lvl="0"/>
            <a:r>
              <a:rPr lang="en-US" dirty="0"/>
              <a:t>anger management, and</a:t>
            </a:r>
          </a:p>
          <a:p>
            <a:pPr lvl="0"/>
            <a:r>
              <a:rPr lang="en-US" dirty="0"/>
              <a:t>Rules for fighting fair.</a:t>
            </a:r>
          </a:p>
        </p:txBody>
      </p:sp>
      <p:sp>
        <p:nvSpPr>
          <p:cNvPr id="3" name="Rectangle 2"/>
          <p:cNvSpPr/>
          <p:nvPr/>
        </p:nvSpPr>
        <p:spPr>
          <a:xfrm>
            <a:off x="-19050" y="3886200"/>
            <a:ext cx="8967788" cy="2585323"/>
          </a:xfrm>
          <a:prstGeom prst="rect">
            <a:avLst/>
          </a:prstGeom>
        </p:spPr>
        <p:txBody>
          <a:bodyPr wrap="square">
            <a:spAutoFit/>
          </a:bodyPr>
          <a:lstStyle/>
          <a:p>
            <a:r>
              <a:rPr lang="en-US" dirty="0"/>
              <a:t>PEF's curriculum also includes mediation in grades 4 through 12. It provides instructions for training peer mediators and overseeing a school-based mediation program.</a:t>
            </a:r>
          </a:p>
          <a:p>
            <a:r>
              <a:rPr lang="en-US" dirty="0"/>
              <a:t> </a:t>
            </a:r>
          </a:p>
          <a:p>
            <a:r>
              <a:rPr lang="en-US" b="1" dirty="0"/>
              <a:t>PEACEABLE CLASSROOM APPROACH</a:t>
            </a:r>
            <a:endParaRPr lang="en-US" dirty="0"/>
          </a:p>
          <a:p>
            <a:r>
              <a:rPr lang="en-US" dirty="0"/>
              <a:t>In peaceable classrooms, teachers use the cooperative learning and academic controversy methods developed by David Johnson and Roger Johnson. Students work in small groups to achieve shared learning goals. Academic controversy methods are used when two students disagree. Deliberate discourse -- the discussion of the advantages and disadvantages of proposed actions -- is how controversies are resolved.</a:t>
            </a:r>
          </a:p>
        </p:txBody>
      </p:sp>
    </p:spTree>
    <p:extLst>
      <p:ext uri="{BB962C8B-B14F-4D97-AF65-F5344CB8AC3E}">
        <p14:creationId xmlns:p14="http://schemas.microsoft.com/office/powerpoint/2010/main" val="88827837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3812"/>
            <a:ext cx="8853488" cy="5355312"/>
          </a:xfrm>
          <a:prstGeom prst="rect">
            <a:avLst/>
          </a:prstGeom>
        </p:spPr>
        <p:txBody>
          <a:bodyPr wrap="square">
            <a:spAutoFit/>
          </a:bodyPr>
          <a:lstStyle/>
          <a:p>
            <a:r>
              <a:rPr lang="en-US" u="sng" dirty="0">
                <a:hlinkClick r:id="rId2"/>
              </a:rPr>
              <a:t>Educators for Social Responsibility (ESR)</a:t>
            </a:r>
            <a:r>
              <a:rPr lang="en-US" dirty="0"/>
              <a:t>, based in Cambridge, Massachusetts, fosters children's ethical and social development through its programs in conflict resolution, violence prevention, intergroup relations, and character education.</a:t>
            </a:r>
          </a:p>
          <a:p>
            <a:r>
              <a:rPr lang="en-US" dirty="0"/>
              <a:t>ESR defines the term </a:t>
            </a:r>
            <a:r>
              <a:rPr lang="en-US" i="1" dirty="0"/>
              <a:t>peaceable</a:t>
            </a:r>
            <a:r>
              <a:rPr lang="en-US" dirty="0"/>
              <a:t> as meaning a "safe, caring, respectful, and productive learning environment." A major premise of ESR is that teachers learn to model the behavior they teach through direct instruction, and schools assume the values they seek to nurture among young people in all facets of their program. As an example of how ESR operates, it recommends that students and teachers make decisions together about classroom norms at the beginning of the school year and that teacher give early instruction in problem solving and decision making so the skills can be used and reinforced throughout the year.</a:t>
            </a:r>
          </a:p>
          <a:p>
            <a:r>
              <a:rPr lang="en-US" dirty="0"/>
              <a:t> </a:t>
            </a:r>
          </a:p>
          <a:p>
            <a:r>
              <a:rPr lang="en-US" b="1" dirty="0"/>
              <a:t>PEACEABLE SCHOOL APPROACH</a:t>
            </a:r>
            <a:endParaRPr lang="en-US" dirty="0"/>
          </a:p>
          <a:p>
            <a:r>
              <a:rPr lang="en-US" dirty="0"/>
              <a:t>The </a:t>
            </a:r>
            <a:r>
              <a:rPr lang="en-US" u="sng" dirty="0"/>
              <a:t>Resolving Conflict Creatively Program (RCCP)</a:t>
            </a:r>
            <a:r>
              <a:rPr lang="en-US" dirty="0"/>
              <a:t>, an initiative of ESR, involves five components:</a:t>
            </a:r>
          </a:p>
          <a:p>
            <a:pPr lvl="0"/>
            <a:r>
              <a:rPr lang="en-US" dirty="0"/>
              <a:t>professional development for teachers and other staff,</a:t>
            </a:r>
          </a:p>
          <a:p>
            <a:pPr lvl="0"/>
            <a:r>
              <a:rPr lang="en-US" dirty="0"/>
              <a:t>regular classroom instruction based on a K-12 curriculum,</a:t>
            </a:r>
          </a:p>
          <a:p>
            <a:pPr lvl="0"/>
            <a:r>
              <a:rPr lang="en-US" dirty="0"/>
              <a:t>peer mediation,</a:t>
            </a:r>
          </a:p>
          <a:p>
            <a:pPr lvl="0"/>
            <a:r>
              <a:rPr lang="en-US" dirty="0"/>
              <a:t>administrator training, and</a:t>
            </a:r>
          </a:p>
          <a:p>
            <a:pPr lvl="0"/>
            <a:r>
              <a:rPr lang="en-US" dirty="0"/>
              <a:t>parent training.</a:t>
            </a:r>
          </a:p>
        </p:txBody>
      </p:sp>
    </p:spTree>
    <p:extLst>
      <p:ext uri="{BB962C8B-B14F-4D97-AF65-F5344CB8AC3E}">
        <p14:creationId xmlns:p14="http://schemas.microsoft.com/office/powerpoint/2010/main" val="33185362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394"/>
            <a:ext cx="8077200" cy="5632311"/>
          </a:xfrm>
          <a:prstGeom prst="rect">
            <a:avLst/>
          </a:prstGeom>
        </p:spPr>
        <p:txBody>
          <a:bodyPr wrap="square">
            <a:spAutoFit/>
          </a:bodyPr>
          <a:lstStyle/>
          <a:p>
            <a:r>
              <a:rPr lang="en-US" dirty="0"/>
              <a:t>Teachers who want to implement RCCP in their classrooms take a 25-hour introductory course, giving them the opportunity to receive feedback on their lessons and see skilled practitioners give demonstration lessons in the classroom.</a:t>
            </a:r>
          </a:p>
          <a:p>
            <a:r>
              <a:rPr lang="en-US" dirty="0"/>
              <a:t>Teachers are encouraged to devote 30 to 45 minutes at least once a week for a specific workshop in conflict resolution prepared from the curriculum guide. Teachers also include conflict resolution lessons, strategies, and skills into the regular academic program.</a:t>
            </a:r>
          </a:p>
          <a:p>
            <a:r>
              <a:rPr lang="en-US" dirty="0"/>
              <a:t>Schools agree to implement the RCCP curriculum for at least a year before beginning peer mediation, which will reinforce the problem-solving skills already being developed in classrooms. Other key elements in RCCP are administrator training and parent training. Parents participate in a 12-hour workshop on the skills and concepts of conflict resolution and intergroup relations in order to make their homes more peaceful. That way, parents can help their children become more skilled in the conflict resolution they are learning in school.</a:t>
            </a:r>
          </a:p>
          <a:p>
            <a:r>
              <a:rPr lang="en-US" dirty="0"/>
              <a:t>Said a ninth-grade student from Vista, California, "I've seen changes in some of the kids at school since we started this program. They look at things differently now. They don't act the same; they try to be more peaceful now. I think we are really changing the gangs on this campus. There used to be a lot of gangs before, writing in the bathrooms and all that, but it's sort of stopped. It's more peaceful now."</a:t>
            </a:r>
          </a:p>
          <a:p>
            <a:r>
              <a:rPr lang="en-US" dirty="0"/>
              <a:t>	</a:t>
            </a:r>
            <a:endParaRPr lang="en-US" dirty="0"/>
          </a:p>
        </p:txBody>
      </p:sp>
    </p:spTree>
    <p:extLst>
      <p:ext uri="{BB962C8B-B14F-4D97-AF65-F5344CB8AC3E}">
        <p14:creationId xmlns:p14="http://schemas.microsoft.com/office/powerpoint/2010/main" val="699516990"/>
      </p:ext>
    </p:extLst>
  </p:cSld>
  <p:clrMapOvr>
    <a:masterClrMapping/>
  </p:clrMapOvr>
  <mc:AlternateContent xmlns:mc="http://schemas.openxmlformats.org/markup-compatibility/2006">
    <mc:Choice xmlns:p14="http://schemas.microsoft.com/office/powerpoint/2010/main" Requires="p14">
      <p:transition spd="slow" p14:dur="1200">
        <p14:flip dir="r"/>
        <p:sndAc>
          <p:stSnd>
            <p:snd r:embed="rId2" name="bomb.wav"/>
          </p:stSnd>
        </p:sndAc>
      </p:transition>
    </mc:Choice>
    <mc:Fallback>
      <p:transition spd="slow">
        <p:fade/>
        <p:sndAc>
          <p:stSnd>
            <p:snd r:embed="rId2" name="bomb.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TotalTime>
  <Words>1000</Words>
  <Application>Microsoft Office PowerPoint</Application>
  <PresentationFormat>On-screen Show (4:3)</PresentationFormat>
  <Paragraphs>48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gbenga adeyemi</dc:creator>
  <cp:lastModifiedBy>USER</cp:lastModifiedBy>
  <cp:revision>3</cp:revision>
  <dcterms:created xsi:type="dcterms:W3CDTF">2006-08-16T00:00:00Z</dcterms:created>
  <dcterms:modified xsi:type="dcterms:W3CDTF">2017-11-19T21:47:43Z</dcterms:modified>
</cp:coreProperties>
</file>