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2EE0282-F60E-43AD-AC6D-2E016BCB4D3A}" type="datetimeFigureOut">
              <a:rPr lang="en-US" smtClean="0"/>
              <a:pPr/>
              <a:t>11/18/2017</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6D14E4F-6788-4B61-A776-8614A215001C}"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EE0282-F60E-43AD-AC6D-2E016BCB4D3A}" type="datetimeFigureOut">
              <a:rPr lang="en-US" smtClean="0"/>
              <a:pPr/>
              <a:t>11/18/2017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D14E4F-6788-4B61-A776-8614A215001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EE0282-F60E-43AD-AC6D-2E016BCB4D3A}" type="datetimeFigureOut">
              <a:rPr lang="en-US" smtClean="0"/>
              <a:pPr/>
              <a:t>11/18/2017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D14E4F-6788-4B61-A776-8614A215001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2EE0282-F60E-43AD-AC6D-2E016BCB4D3A}" type="datetimeFigureOut">
              <a:rPr lang="en-US" smtClean="0"/>
              <a:pPr/>
              <a:t>11/18/2017</a:t>
            </a:fld>
            <a:endParaRPr lang="en-GB"/>
          </a:p>
        </p:txBody>
      </p:sp>
      <p:sp>
        <p:nvSpPr>
          <p:cNvPr id="9" name="Slide Number Placeholder 8"/>
          <p:cNvSpPr>
            <a:spLocks noGrp="1"/>
          </p:cNvSpPr>
          <p:nvPr>
            <p:ph type="sldNum" sz="quarter" idx="15"/>
          </p:nvPr>
        </p:nvSpPr>
        <p:spPr/>
        <p:txBody>
          <a:bodyPr rtlCol="0"/>
          <a:lstStyle/>
          <a:p>
            <a:fld id="{26D14E4F-6788-4B61-A776-8614A215001C}"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2EE0282-F60E-43AD-AC6D-2E016BCB4D3A}" type="datetimeFigureOut">
              <a:rPr lang="en-US" smtClean="0"/>
              <a:pPr/>
              <a:t>11/18/2017</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6D14E4F-6788-4B61-A776-8614A215001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2EE0282-F60E-43AD-AC6D-2E016BCB4D3A}" type="datetimeFigureOut">
              <a:rPr lang="en-US" smtClean="0"/>
              <a:pPr/>
              <a:t>11/18/2017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D14E4F-6788-4B61-A776-8614A215001C}"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2EE0282-F60E-43AD-AC6D-2E016BCB4D3A}" type="datetimeFigureOut">
              <a:rPr lang="en-US" smtClean="0"/>
              <a:pPr/>
              <a:t>11/18/2017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D14E4F-6788-4B61-A776-8614A215001C}"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2EE0282-F60E-43AD-AC6D-2E016BCB4D3A}" type="datetimeFigureOut">
              <a:rPr lang="en-US" smtClean="0"/>
              <a:pPr/>
              <a:t>11/18/2017</a:t>
            </a:fld>
            <a:endParaRPr lang="en-GB"/>
          </a:p>
        </p:txBody>
      </p:sp>
      <p:sp>
        <p:nvSpPr>
          <p:cNvPr id="7" name="Slide Number Placeholder 6"/>
          <p:cNvSpPr>
            <a:spLocks noGrp="1"/>
          </p:cNvSpPr>
          <p:nvPr>
            <p:ph type="sldNum" sz="quarter" idx="11"/>
          </p:nvPr>
        </p:nvSpPr>
        <p:spPr/>
        <p:txBody>
          <a:bodyPr rtlCol="0"/>
          <a:lstStyle/>
          <a:p>
            <a:fld id="{26D14E4F-6788-4B61-A776-8614A215001C}"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EE0282-F60E-43AD-AC6D-2E016BCB4D3A}" type="datetimeFigureOut">
              <a:rPr lang="en-US" smtClean="0"/>
              <a:pPr/>
              <a:t>11/18/2017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D14E4F-6788-4B61-A776-8614A215001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2EE0282-F60E-43AD-AC6D-2E016BCB4D3A}" type="datetimeFigureOut">
              <a:rPr lang="en-US" smtClean="0"/>
              <a:pPr/>
              <a:t>11/18/2017</a:t>
            </a:fld>
            <a:endParaRPr lang="en-GB"/>
          </a:p>
        </p:txBody>
      </p:sp>
      <p:sp>
        <p:nvSpPr>
          <p:cNvPr id="22" name="Slide Number Placeholder 21"/>
          <p:cNvSpPr>
            <a:spLocks noGrp="1"/>
          </p:cNvSpPr>
          <p:nvPr>
            <p:ph type="sldNum" sz="quarter" idx="15"/>
          </p:nvPr>
        </p:nvSpPr>
        <p:spPr/>
        <p:txBody>
          <a:bodyPr rtlCol="0"/>
          <a:lstStyle/>
          <a:p>
            <a:fld id="{26D14E4F-6788-4B61-A776-8614A215001C}"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2EE0282-F60E-43AD-AC6D-2E016BCB4D3A}" type="datetimeFigureOut">
              <a:rPr lang="en-US" smtClean="0"/>
              <a:pPr/>
              <a:t>11/18/2017</a:t>
            </a:fld>
            <a:endParaRPr lang="en-GB"/>
          </a:p>
        </p:txBody>
      </p:sp>
      <p:sp>
        <p:nvSpPr>
          <p:cNvPr id="18" name="Slide Number Placeholder 17"/>
          <p:cNvSpPr>
            <a:spLocks noGrp="1"/>
          </p:cNvSpPr>
          <p:nvPr>
            <p:ph type="sldNum" sz="quarter" idx="11"/>
          </p:nvPr>
        </p:nvSpPr>
        <p:spPr/>
        <p:txBody>
          <a:bodyPr rtlCol="0"/>
          <a:lstStyle/>
          <a:p>
            <a:fld id="{26D14E4F-6788-4B61-A776-8614A215001C}"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2EE0282-F60E-43AD-AC6D-2E016BCB4D3A}" type="datetimeFigureOut">
              <a:rPr lang="en-US" smtClean="0"/>
              <a:pPr/>
              <a:t>11/18/2017</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6D14E4F-6788-4B61-A776-8614A215001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DISARMAMENT EDUCATION</a:t>
            </a:r>
            <a:endParaRPr lang="en-GB" dirty="0"/>
          </a:p>
        </p:txBody>
      </p:sp>
      <p:sp>
        <p:nvSpPr>
          <p:cNvPr id="3" name="Subtitle 2"/>
          <p:cNvSpPr>
            <a:spLocks noGrp="1"/>
          </p:cNvSpPr>
          <p:nvPr>
            <p:ph type="subTitle" idx="1"/>
          </p:nvPr>
        </p:nvSpPr>
        <p:spPr/>
        <p:txBody>
          <a:bodyPr/>
          <a:lstStyle/>
          <a:p>
            <a:r>
              <a:rPr lang="en-US" dirty="0" smtClean="0"/>
              <a:t>           BY MISS OPURUM IJEOMA</a:t>
            </a:r>
          </a:p>
          <a:p>
            <a:r>
              <a:rPr lang="en-US" dirty="0" smtClean="0"/>
              <a:t> </a:t>
            </a:r>
            <a:r>
              <a:rPr lang="en-US" dirty="0" smtClean="0"/>
              <a:t>                           and </a:t>
            </a:r>
          </a:p>
          <a:p>
            <a:r>
              <a:rPr lang="en-US" smtClean="0"/>
              <a:t> </a:t>
            </a:r>
            <a:r>
              <a:rPr lang="en-US" smtClean="0"/>
              <a:t>                    AKIRI DAVID</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924800" cy="1295400"/>
          </a:xfrm>
        </p:spPr>
        <p:txBody>
          <a:bodyPr>
            <a:normAutofit fontScale="90000"/>
          </a:bodyPr>
          <a:lstStyle/>
          <a:p>
            <a:r>
              <a:rPr lang="en-GB" dirty="0" smtClean="0"/>
              <a:t>FOURTH BIENNIAL REPORT of the SECRETARY GENERAL on DISARMAMENT and NON-PROLIFERATION EDUCATION.</a:t>
            </a:r>
            <a:endParaRPr lang="en-GB" dirty="0"/>
          </a:p>
        </p:txBody>
      </p:sp>
      <p:sp>
        <p:nvSpPr>
          <p:cNvPr id="3" name="Content Placeholder 2"/>
          <p:cNvSpPr>
            <a:spLocks noGrp="1"/>
          </p:cNvSpPr>
          <p:nvPr>
            <p:ph sz="quarter" idx="1"/>
          </p:nvPr>
        </p:nvSpPr>
        <p:spPr>
          <a:xfrm>
            <a:off x="457200" y="1524000"/>
            <a:ext cx="8305800" cy="4949952"/>
          </a:xfrm>
        </p:spPr>
        <p:txBody>
          <a:bodyPr/>
          <a:lstStyle/>
          <a:p>
            <a:r>
              <a:rPr lang="en-GB" dirty="0" smtClean="0"/>
              <a:t>The Third Biennial Report of the Secretary General on Disarmament and non-proliferation(A/65/160) was submitted to the 65th session of the General Assembly to review the implementations of the recommendations of the UN study on disarmament and non-proliferation education. </a:t>
            </a:r>
          </a:p>
          <a:p>
            <a:r>
              <a:rPr lang="en-GB" dirty="0" smtClean="0"/>
              <a:t>. Given the high number of submissions received by the civil society organizations, only summaries were included in this report.</a:t>
            </a:r>
          </a:p>
          <a:p>
            <a:endParaRPr lang="en-US" dirty="0" smtClean="0"/>
          </a:p>
          <a:p>
            <a:endParaRPr lang="en-US"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1905000"/>
          </a:xfrm>
        </p:spPr>
        <p:txBody>
          <a:bodyPr>
            <a:normAutofit fontScale="90000"/>
          </a:bodyPr>
          <a:lstStyle/>
          <a:p>
            <a:r>
              <a:rPr lang="en-GB" dirty="0" smtClean="0"/>
              <a:t>FIFTH BIENNIAL REPORT of the SECRTARY GENERAL on DISARMAMENT and NON-PROLIFERATION EDUCATION.</a:t>
            </a:r>
            <a:br>
              <a:rPr lang="en-GB" dirty="0" smtClean="0"/>
            </a:br>
            <a:endParaRPr lang="en-GB" dirty="0"/>
          </a:p>
        </p:txBody>
      </p:sp>
      <p:sp>
        <p:nvSpPr>
          <p:cNvPr id="3" name="Content Placeholder 2"/>
          <p:cNvSpPr>
            <a:spLocks noGrp="1"/>
          </p:cNvSpPr>
          <p:nvPr>
            <p:ph sz="quarter" idx="1"/>
          </p:nvPr>
        </p:nvSpPr>
        <p:spPr/>
        <p:txBody>
          <a:bodyPr/>
          <a:lstStyle/>
          <a:p>
            <a:r>
              <a:rPr lang="en-GB" dirty="0" smtClean="0"/>
              <a:t>The Fifth Biennial Report of the Secretary General on Disarmament and Non-Proliferation Education (A/67/138) was submitted to the 67th session of the General Assembly to review the implementation of the recommendation of the UN on the study of disarmament and non-proliferation education. </a:t>
            </a:r>
          </a:p>
          <a:p>
            <a:r>
              <a:rPr lang="en-GB" dirty="0" smtClean="0"/>
              <a:t>Given the high number of submissions received by the civil society organizations, only summaries were included in this report.</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610600" cy="1600200"/>
          </a:xfrm>
        </p:spPr>
        <p:txBody>
          <a:bodyPr>
            <a:normAutofit fontScale="90000"/>
          </a:bodyPr>
          <a:lstStyle/>
          <a:p>
            <a:r>
              <a:rPr lang="en-GB" dirty="0" smtClean="0"/>
              <a:t>SIXTH BIENNIAL REPORT of the SECRETARY GENERAL on DISARMAMENT and NON-PROLOFERATION EDUCATION.</a:t>
            </a:r>
            <a:br>
              <a:rPr lang="en-GB" dirty="0" smtClean="0"/>
            </a:br>
            <a:endParaRPr lang="en-GB" dirty="0"/>
          </a:p>
        </p:txBody>
      </p:sp>
      <p:sp>
        <p:nvSpPr>
          <p:cNvPr id="3" name="Content Placeholder 2"/>
          <p:cNvSpPr>
            <a:spLocks noGrp="1"/>
          </p:cNvSpPr>
          <p:nvPr>
            <p:ph sz="quarter" idx="1"/>
          </p:nvPr>
        </p:nvSpPr>
        <p:spPr/>
        <p:txBody>
          <a:bodyPr/>
          <a:lstStyle/>
          <a:p>
            <a:r>
              <a:rPr lang="en-GB" dirty="0" smtClean="0"/>
              <a:t>The Sixth Biennial Report  the Secretary General on Disarmament and Non-Proliferation Education (A/69/113) was submitted to the 69th session of the General Assembly to review the implementation of the recommendations of the UN study on disarmament and non-proliferation education.</a:t>
            </a:r>
          </a:p>
          <a:p>
            <a:r>
              <a:rPr lang="en-GB" dirty="0" smtClean="0"/>
              <a:t>. Given the high number of submissions received by the civil society organizations, only summaries were included in this report.</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828800"/>
          </a:xfrm>
        </p:spPr>
        <p:txBody>
          <a:bodyPr>
            <a:normAutofit fontScale="90000"/>
          </a:bodyPr>
          <a:lstStyle/>
          <a:p>
            <a:r>
              <a:rPr lang="en-GB" dirty="0" smtClean="0"/>
              <a:t>SEVENTH BIENNIAL REPORT of the SECRETARY GENERAL on DISARMAMENT and NON-PROLIFERATION EDUCATION.</a:t>
            </a:r>
            <a:br>
              <a:rPr lang="en-GB" dirty="0" smtClean="0"/>
            </a:br>
            <a:endParaRPr lang="en-GB" dirty="0"/>
          </a:p>
        </p:txBody>
      </p:sp>
      <p:sp>
        <p:nvSpPr>
          <p:cNvPr id="3" name="Content Placeholder 2"/>
          <p:cNvSpPr>
            <a:spLocks noGrp="1"/>
          </p:cNvSpPr>
          <p:nvPr>
            <p:ph sz="quarter" idx="1"/>
          </p:nvPr>
        </p:nvSpPr>
        <p:spPr>
          <a:xfrm>
            <a:off x="685800" y="1524000"/>
            <a:ext cx="7467600" cy="4873752"/>
          </a:xfrm>
        </p:spPr>
        <p:txBody>
          <a:bodyPr/>
          <a:lstStyle/>
          <a:p>
            <a:r>
              <a:rPr lang="en-GB" dirty="0" smtClean="0"/>
              <a:t>The Seventh Biennial Report of the Secretary General </a:t>
            </a:r>
            <a:r>
              <a:rPr lang="en-GB" dirty="0" err="1" smtClean="0"/>
              <a:t>General</a:t>
            </a:r>
            <a:r>
              <a:rPr lang="en-GB" dirty="0" smtClean="0"/>
              <a:t> on Disarmament and Non-Proliferation Education (A/71/124) was submitted to the 71st session of the General Assembly to review the implementation of the recommendations of the UN on the study of disarmament and non-proliferation education. </a:t>
            </a:r>
          </a:p>
          <a:p>
            <a:r>
              <a:rPr lang="en-GB" dirty="0" smtClean="0"/>
              <a:t>Given the high number of submissions received by the civil society organizations, only summaries were included in the report.</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295400"/>
          </a:xfrm>
        </p:spPr>
        <p:txBody>
          <a:bodyPr>
            <a:normAutofit fontScale="90000"/>
          </a:bodyPr>
          <a:lstStyle/>
          <a:p>
            <a:r>
              <a:rPr lang="en-GB" dirty="0" smtClean="0"/>
              <a:t> INITIATIVES by the UN on DISARMAMENT and NON-PROLIFERATION EDUCATION.</a:t>
            </a:r>
            <a:endParaRPr lang="en-GB" dirty="0"/>
          </a:p>
        </p:txBody>
      </p:sp>
      <p:sp>
        <p:nvSpPr>
          <p:cNvPr id="3" name="Content Placeholder 2"/>
          <p:cNvSpPr>
            <a:spLocks noGrp="1"/>
          </p:cNvSpPr>
          <p:nvPr>
            <p:ph sz="quarter" idx="1"/>
          </p:nvPr>
        </p:nvSpPr>
        <p:spPr/>
        <p:txBody>
          <a:bodyPr/>
          <a:lstStyle/>
          <a:p>
            <a:r>
              <a:rPr lang="en-GB" dirty="0" smtClean="0"/>
              <a:t>POSTER for PEACE: In partnership with the Office of the President of the General Assembly of the UN, the UN Foundation, the World Federation of the UN and United Nations Academic Impact.</a:t>
            </a:r>
          </a:p>
          <a:p>
            <a:r>
              <a:rPr lang="en-GB" dirty="0" smtClean="0"/>
              <a:t>UNODA organized the Poster for Peace contest to raise awareness of the need for nuclear disarmament and to inspire citizens across the globe to use their artistic talents to promote a world free of nuclear weapons. </a:t>
            </a:r>
          </a:p>
          <a:p>
            <a:pPr>
              <a:buNone/>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The contest was created to commemorate the seventieth anniversary of the first UN General Assembly resolution, adopted on 24 January 1946, which established the goal of eliminating atomic weapons and all other major weapons of mass destruction.</a:t>
            </a:r>
          </a:p>
          <a:p>
            <a:pPr>
              <a:buNone/>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ART for PEACE: The Art for Peace (February-April 2012) was co-sponsored by the UN Office for Disarmament Affairs and the Harmony for Peace Foundation. </a:t>
            </a:r>
          </a:p>
          <a:p>
            <a:r>
              <a:rPr lang="en-GB" dirty="0" smtClean="0"/>
              <a:t>. The contest was administered entirely on-line. It provided a platform for children and teen the world over to use their creative talents to imagine a World Free of Nuclear Weapons, to be agents of change who would demonstrate their capacity and make their mark using their imaginations, their paintbrushes, and the power of the internet. </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 During the contest period, there was 6,623 entries from children and teens from 92 countries. An award ceremony was held on 23 October 2012 at the UN with the Secretary General.</a:t>
            </a:r>
          </a:p>
          <a:p>
            <a:pPr>
              <a:buNone/>
            </a:pP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r>
              <a:rPr lang="en-GB" dirty="0" smtClean="0"/>
              <a:t>POETRY for PEACE: In 2011, a social media Poetry for Peace contest invited the world to hear the testimonies of atomic bomb survivors, called HIBAKUSHA, and respond to their stories in verse. </a:t>
            </a:r>
          </a:p>
          <a:p>
            <a:r>
              <a:rPr lang="en-GB" dirty="0" smtClean="0"/>
              <a:t>Seven hundred and forty-one poems were submitted, some echoing the pain of the victims, others calling for nuclear disarmament and almost crying out for peace.</a:t>
            </a:r>
          </a:p>
          <a:p>
            <a:r>
              <a:rPr lang="en-GB" dirty="0" smtClean="0"/>
              <a:t> The contest brought poets from all over the world together for the sake of peace. Three winners were announced on 25th October at a ceremony at the UN Headquarters in New York.</a:t>
            </a:r>
          </a:p>
          <a:p>
            <a:pPr>
              <a:buNone/>
            </a:pP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89038"/>
          </a:xfrm>
        </p:spPr>
        <p:txBody>
          <a:bodyPr>
            <a:normAutofit fontScale="90000"/>
          </a:bodyPr>
          <a:lstStyle/>
          <a:p>
            <a:r>
              <a:rPr lang="en-GB" dirty="0" smtClean="0"/>
              <a:t>UNDIR DISARMAMENT FORUM-EDUCATION for DISARMAMENT.</a:t>
            </a:r>
            <a:br>
              <a:rPr lang="en-GB" dirty="0" smtClean="0"/>
            </a:br>
            <a:endParaRPr lang="en-GB" dirty="0"/>
          </a:p>
        </p:txBody>
      </p:sp>
      <p:sp>
        <p:nvSpPr>
          <p:cNvPr id="3" name="Content Placeholder 2"/>
          <p:cNvSpPr>
            <a:spLocks noGrp="1"/>
          </p:cNvSpPr>
          <p:nvPr>
            <p:ph sz="quarter" idx="1"/>
          </p:nvPr>
        </p:nvSpPr>
        <p:spPr/>
        <p:txBody>
          <a:bodyPr/>
          <a:lstStyle/>
          <a:p>
            <a:r>
              <a:rPr lang="en-GB" dirty="0" smtClean="0"/>
              <a:t>A special edition of Disarmament Forum is dedicated to an exploration of previous disarmament education initiatives and potential future directions.</a:t>
            </a:r>
          </a:p>
          <a:p>
            <a:r>
              <a:rPr lang="en-GB" dirty="0" smtClean="0"/>
              <a:t> Looking broadly at peace education and disarmament education as well as formal education and non-formal activities, it focuses on the question of "what sort of education" and "for whom". </a:t>
            </a:r>
          </a:p>
          <a:p>
            <a:r>
              <a:rPr lang="en-GB" dirty="0" smtClean="0"/>
              <a:t>This publication contains contributions from some of the most respected thinkers in the field.</a:t>
            </a:r>
          </a:p>
          <a:p>
            <a:pPr>
              <a:buNone/>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382000" cy="1219200"/>
          </a:xfrm>
        </p:spPr>
        <p:txBody>
          <a:bodyPr>
            <a:normAutofit fontScale="90000"/>
          </a:bodyPr>
          <a:lstStyle/>
          <a:p>
            <a:r>
              <a:rPr lang="en-GB" dirty="0"/>
              <a:t>UNITED NATIONS STUDY ON DISARMAMENT and NON-PROLIFERATION EDUCATION- REPORT of the SECRETARY- GENERAL</a:t>
            </a:r>
          </a:p>
        </p:txBody>
      </p:sp>
      <p:sp>
        <p:nvSpPr>
          <p:cNvPr id="3" name="Content Placeholder 2"/>
          <p:cNvSpPr>
            <a:spLocks noGrp="1"/>
          </p:cNvSpPr>
          <p:nvPr>
            <p:ph sz="quarter" idx="1"/>
          </p:nvPr>
        </p:nvSpPr>
        <p:spPr>
          <a:xfrm>
            <a:off x="457200" y="2895600"/>
            <a:ext cx="8153400" cy="2819400"/>
          </a:xfrm>
        </p:spPr>
        <p:txBody>
          <a:bodyPr/>
          <a:lstStyle/>
          <a:p>
            <a:r>
              <a:rPr lang="en-GB" dirty="0"/>
              <a:t>After two years of preparation, the United Nations study on Disarmament and Non-Proliferation Education(A57/124) was submitted to the First Committee of the General Assembly at its 57th session on 9th October 2002. </a:t>
            </a:r>
            <a:endParaRPr lang="en-GB"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WOMEN WAR PEACE</a:t>
            </a:r>
            <a:endParaRPr lang="en-GB" dirty="0"/>
          </a:p>
        </p:txBody>
      </p:sp>
      <p:sp>
        <p:nvSpPr>
          <p:cNvPr id="3" name="Content Placeholder 2"/>
          <p:cNvSpPr>
            <a:spLocks noGrp="1"/>
          </p:cNvSpPr>
          <p:nvPr>
            <p:ph sz="quarter" idx="1"/>
          </p:nvPr>
        </p:nvSpPr>
        <p:spPr/>
        <p:txBody>
          <a:bodyPr/>
          <a:lstStyle/>
          <a:p>
            <a:r>
              <a:rPr lang="en-GB" dirty="0" smtClean="0"/>
              <a:t>Women. War and Peace, sponsored by </a:t>
            </a:r>
            <a:r>
              <a:rPr lang="en-GB" dirty="0" err="1" smtClean="0"/>
              <a:t>UNWomen</a:t>
            </a:r>
            <a:r>
              <a:rPr lang="en-GB" dirty="0" smtClean="0"/>
              <a:t> is intended to address the lack of consolidated data on the impact of armed conflict on women and girls as noted by Security Council resolution 1325(2000).</a:t>
            </a:r>
          </a:p>
          <a:p>
            <a:r>
              <a:rPr lang="en-GB" dirty="0" smtClean="0"/>
              <a:t> By no means exhaustive, it is meant to serve as a centralized repository of information from a wide variety of sources, with references to reports and data from the UN system along with information and analysis from experts, academics, NGOs and media sources.</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CULTURE of PEACE (UNESCO)</a:t>
            </a:r>
            <a:endParaRPr lang="en-GB" dirty="0"/>
          </a:p>
        </p:txBody>
      </p:sp>
      <p:sp>
        <p:nvSpPr>
          <p:cNvPr id="3" name="Content Placeholder 2"/>
          <p:cNvSpPr>
            <a:spLocks noGrp="1"/>
          </p:cNvSpPr>
          <p:nvPr>
            <p:ph sz="quarter" idx="1"/>
          </p:nvPr>
        </p:nvSpPr>
        <p:spPr/>
        <p:txBody>
          <a:bodyPr/>
          <a:lstStyle/>
          <a:p>
            <a:r>
              <a:rPr lang="en-GB" dirty="0" smtClean="0"/>
              <a:t>As defined by the UN, the Culture of Peace is a set of values, attitudes, modes of behaviour and ways of life that reject violence and prevent conflicts by tackling dialogue and negotiation among individuals, groups and nations.</a:t>
            </a:r>
          </a:p>
          <a:p>
            <a:r>
              <a:rPr lang="en-GB" dirty="0" smtClean="0"/>
              <a:t> (UN Resolutions A/RES/52/13, Culture of Peace; and A/RES/53/243, Declaration and Programme of Action on a Culture of Peace).</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PEACE EDUCATION in UNICEF</a:t>
            </a:r>
            <a:endParaRPr lang="en-GB" dirty="0"/>
          </a:p>
        </p:txBody>
      </p:sp>
      <p:sp>
        <p:nvSpPr>
          <p:cNvPr id="3" name="Content Placeholder 2"/>
          <p:cNvSpPr>
            <a:spLocks noGrp="1"/>
          </p:cNvSpPr>
          <p:nvPr>
            <p:ph sz="quarter" idx="1"/>
          </p:nvPr>
        </p:nvSpPr>
        <p:spPr/>
        <p:txBody>
          <a:bodyPr/>
          <a:lstStyle/>
          <a:p>
            <a:r>
              <a:rPr lang="en-GB" dirty="0" smtClean="0"/>
              <a:t>UNICEF believes that Peace Education is an essential component of quality basic education. The document defines peace education as the process of promoting the knowledge, skills, attitudes and values needed to bring about behaviour changes that will enable children, youth and adults to prevent conflict and violence, both overt and structural; </a:t>
            </a:r>
          </a:p>
          <a:p>
            <a:r>
              <a:rPr lang="en-GB" dirty="0" smtClean="0"/>
              <a:t>to resolve conflict peacefully; and to create the conditions conducive to peace, at all levels: intra-personal, inter-personal, inter-group, national and international.</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UNIVERSITY for PEACE</a:t>
            </a:r>
            <a:br>
              <a:rPr lang="en-GB" dirty="0" smtClean="0"/>
            </a:b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University for Peace was established in December 1980 as a Treaty Organization by the UN General Assembly. </a:t>
            </a:r>
          </a:p>
          <a:p>
            <a:r>
              <a:rPr lang="en-GB" dirty="0" smtClean="0"/>
              <a:t>As determined in the Charter of the University and endorsed by the UPEACE Council, the mission of the University for Peace is: "to provide humanity with an international institution of higher education for peace with the aim of promoting among all human beings the spirit of understanding,</a:t>
            </a:r>
          </a:p>
          <a:p>
            <a:r>
              <a:rPr lang="en-GB" dirty="0" smtClean="0"/>
              <a:t> tolerance and peaceful coexistence, to stimulate cooperation among peoples and to help lessen obstacles and threats to world peace and progress, in keeping with the noble aspirations proclaimed in the Charter of the UN". </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OPANAL'S INTERNATIONAL SEMINAR</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A world free of nuclear weapons: is it possible? how could it be achieved? An exchange of views by some leading experts.</a:t>
            </a:r>
          </a:p>
          <a:p>
            <a:r>
              <a:rPr lang="en-GB" dirty="0" smtClean="0"/>
              <a:t>On February 2017, a few weeks before the negotiations of the Treaty on the Prohibition of Nuclear Weapons at the UN, the Agency for the Prohibition of Nuclear Weapons in Latin America and the Caribbean (OPANAL) held an International Seminar on the question of nuclear weapons. </a:t>
            </a:r>
          </a:p>
          <a:p>
            <a:r>
              <a:rPr lang="en-GB" dirty="0" smtClean="0"/>
              <a:t>The seminar  was organized in two panels. The first panel considered the current strategic context at a global level which is closely linked to nuclear weapons. </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r>
              <a:rPr lang="en-GB" dirty="0" smtClean="0"/>
              <a:t>. The second panel dealt with nuclear disarmament in its various aspects. </a:t>
            </a:r>
          </a:p>
          <a:p>
            <a:r>
              <a:rPr lang="en-GB" dirty="0" smtClean="0"/>
              <a:t>Twelve renowned experts from twelve different countries participated, including Dr. William J. Perry, former Secretary of Defence of the US and Ms. Beatrice Fihn, Executive Director of the International Campaign to Abolish Nuclear Weapons (ICAN) that was awarded the Nobel Peace Prize this year. </a:t>
            </a:r>
          </a:p>
          <a:p>
            <a:r>
              <a:rPr lang="en-GB" dirty="0" smtClean="0"/>
              <a:t>The twelve panellists brought a broad range of views ; some of them in favour of nuclear weapons as a means of security and in favour of the prohibition and elimination of nuclear weapons. </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The seminar included high- level officials such as the Director General of the Department of Arms Control and Disarmament of the People's Republic of China, as well as world- renowned scholars that participated in the debates.</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543800" cy="1189038"/>
          </a:xfrm>
        </p:spPr>
        <p:txBody>
          <a:bodyPr>
            <a:normAutofit fontScale="90000"/>
          </a:bodyPr>
          <a:lstStyle/>
          <a:p>
            <a:r>
              <a:rPr lang="en-GB" dirty="0" smtClean="0"/>
              <a:t>Dissertation an Non-Governmental Organizations and the 1978 UN Special Session on Disarmament.</a:t>
            </a:r>
            <a:endParaRPr lang="en-GB" dirty="0"/>
          </a:p>
        </p:txBody>
      </p:sp>
      <p:sp>
        <p:nvSpPr>
          <p:cNvPr id="3" name="Content Placeholder 2"/>
          <p:cNvSpPr>
            <a:spLocks noGrp="1"/>
          </p:cNvSpPr>
          <p:nvPr>
            <p:ph sz="quarter" idx="1"/>
          </p:nvPr>
        </p:nvSpPr>
        <p:spPr/>
        <p:txBody>
          <a:bodyPr/>
          <a:lstStyle/>
          <a:p>
            <a:r>
              <a:rPr lang="en-GB" dirty="0" smtClean="0"/>
              <a:t>Written by David Atwood in 1982 as his thesis for his doctoral degree(1982) from the University of North Carolina and donated to the UN. </a:t>
            </a:r>
          </a:p>
          <a:p>
            <a:r>
              <a:rPr lang="en-GB" dirty="0" smtClean="0"/>
              <a:t>Though recently retired, Dr. Atwood has been char of the Acronym Institute and on its Board since 2006. </a:t>
            </a:r>
          </a:p>
          <a:p>
            <a:r>
              <a:rPr lang="en-GB" dirty="0" smtClean="0"/>
              <a:t>From 2004 to 2011 he served as Director of the Quaker UN Office (QUNO) Geneva and from 1995-2011 as QUNO's Disarmament and Representative. </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He holds a PhD . Political Science from the University of North Carolina.</a:t>
            </a:r>
          </a:p>
          <a:p>
            <a:r>
              <a:rPr lang="en-GB" dirty="0" smtClean="0"/>
              <a:t> He is a co-founder of the Geneva Forum and the Geneva Peace building Platform.</a:t>
            </a:r>
          </a:p>
          <a:p>
            <a:r>
              <a:rPr lang="en-GB" dirty="0" smtClean="0"/>
              <a:t> Dr Atwood served  as  Senior Advisor  to the Small Arms Survey in Geneva from 2011-2015. </a:t>
            </a:r>
          </a:p>
          <a:p>
            <a:r>
              <a:rPr lang="en-GB" dirty="0" smtClean="0"/>
              <a:t>He was the General Secretary of the International Fellowship of Reconciliation (1988-1994).</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Resource Guide on Nuclear Disarmament for Religious Leaders and Communities.</a:t>
            </a:r>
            <a:endParaRPr lang="en-GB" dirty="0"/>
          </a:p>
        </p:txBody>
      </p:sp>
      <p:sp>
        <p:nvSpPr>
          <p:cNvPr id="3" name="Content Placeholder 2"/>
          <p:cNvSpPr>
            <a:spLocks noGrp="1"/>
          </p:cNvSpPr>
          <p:nvPr>
            <p:ph sz="quarter" idx="1"/>
          </p:nvPr>
        </p:nvSpPr>
        <p:spPr/>
        <p:txBody>
          <a:bodyPr>
            <a:normAutofit fontScale="92500"/>
          </a:bodyPr>
          <a:lstStyle/>
          <a:p>
            <a:r>
              <a:rPr lang="en-GB" dirty="0" smtClean="0"/>
              <a:t>This Resource Guide for Religious Leaders and Communities, published  by Religions for  Peace, provides practical examples of  nuclear disarmament actions by religious communities as well as appropriate information and resources to support faith-based and interfaith reflection and action.</a:t>
            </a:r>
          </a:p>
          <a:p>
            <a:r>
              <a:rPr lang="en-GB" dirty="0" smtClean="0"/>
              <a:t>The Resource Guide highlights common values of all major religious faiths that are applicable to the threat of nuclear weapons. It focuses on special roles of religious believers, including women and youth, and positive actions they can take to break down the walls of nuclear terror and build co-operative human security for a nuclear weapon free world.</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dirty="0"/>
              <a:t>The study builds upon and seeks to revitalize past efforts at disarmament education, which it considers an integral part of peace education. </a:t>
            </a:r>
            <a:endParaRPr lang="en-GB" dirty="0" smtClean="0"/>
          </a:p>
          <a:p>
            <a:r>
              <a:rPr lang="en-GB" dirty="0"/>
              <a:t>It tackles new elements such as the growth in the significance of non-proliferation of weapons of mass destruction and small arms, as well as gender perspectives on security issues. </a:t>
            </a:r>
            <a:endParaRPr lang="en-GB" dirty="0" smtClean="0"/>
          </a:p>
          <a:p>
            <a:pPr>
              <a:buNone/>
            </a:pP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Five Myths About Nuclear Weapons .</a:t>
            </a:r>
            <a:endParaRPr lang="en-GB" dirty="0"/>
          </a:p>
        </p:txBody>
      </p:sp>
      <p:sp>
        <p:nvSpPr>
          <p:cNvPr id="3" name="Content Placeholder 2"/>
          <p:cNvSpPr>
            <a:spLocks noGrp="1"/>
          </p:cNvSpPr>
          <p:nvPr>
            <p:ph sz="quarter" idx="1"/>
          </p:nvPr>
        </p:nvSpPr>
        <p:spPr/>
        <p:txBody>
          <a:bodyPr/>
          <a:lstStyle/>
          <a:p>
            <a:r>
              <a:rPr lang="en-GB" dirty="0" smtClean="0"/>
              <a:t>Five Myths About Nuclear Weapons by Ward Wilson, a senior fellow at the British American Security Information Council (BASIC), is a ground-breaking exposition of the pragmatic reasons why nuclear weapons are both not very good weapons and dangerous weapons. </a:t>
            </a:r>
          </a:p>
          <a:p>
            <a:r>
              <a:rPr lang="en-GB" dirty="0" smtClean="0"/>
              <a:t>The  moral arguments against nuclear weapons have never been  in doubt. The question has always been whether necessity overrode moral qualms. Five Myths About Nuclear Weapons destroys the most popular reasons for keeping nuclear weapons.</a:t>
            </a:r>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Action for Disarmament: 10 things you  can do!</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In collaboration with the  UN Department of Public Information , the UN Office for Disarmament Affairs has launched a publication entitled " Action for Disarmament: 10 things  you  can do!". </a:t>
            </a:r>
          </a:p>
          <a:p>
            <a:r>
              <a:rPr lang="en-GB" dirty="0" smtClean="0"/>
              <a:t>!". The  book is written for secondary school  students  and first-years  university students and aims to draw the  attention of young people around  the  world to the promotion  of international  peace. </a:t>
            </a:r>
          </a:p>
          <a:p>
            <a:r>
              <a:rPr lang="en-GB" dirty="0" smtClean="0"/>
              <a:t>It offers 10 practical steps  o help young people mobilize, act and promote the disarmament ideals  of the UN throughout their  schools, their  communities and beyond.</a:t>
            </a:r>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DISARMAMENT: A Basic  Guide.</a:t>
            </a:r>
            <a:endParaRPr lang="en-GB" dirty="0"/>
          </a:p>
        </p:txBody>
      </p:sp>
      <p:sp>
        <p:nvSpPr>
          <p:cNvPr id="3" name="Content Placeholder 2"/>
          <p:cNvSpPr>
            <a:spLocks noGrp="1"/>
          </p:cNvSpPr>
          <p:nvPr>
            <p:ph sz="quarter" idx="1"/>
          </p:nvPr>
        </p:nvSpPr>
        <p:spPr/>
        <p:txBody>
          <a:bodyPr/>
          <a:lstStyle/>
          <a:p>
            <a:r>
              <a:rPr lang="en-GB" dirty="0" smtClean="0"/>
              <a:t>Why is disarmament important? Global Arms Expenditures, Nuclear Weapons, the Nuclear  Non-Proliferation Treaty, Chemical Weapons, Biological Weapons etc. </a:t>
            </a:r>
          </a:p>
          <a:p>
            <a:r>
              <a:rPr lang="en-GB" dirty="0" smtClean="0"/>
              <a:t>Published by  the Office  for Disarmament Affairs,, this  guide  explains  basic disarmament issues in terms  that adults as well as high school students can understand.</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br>
              <a:rPr lang="en-GB" dirty="0" smtClean="0"/>
            </a:br>
            <a:endParaRPr lang="en-GB" dirty="0"/>
          </a:p>
        </p:txBody>
      </p:sp>
      <p:sp>
        <p:nvSpPr>
          <p:cNvPr id="3" name="Content Placeholder 2"/>
          <p:cNvSpPr>
            <a:spLocks noGrp="1"/>
          </p:cNvSpPr>
          <p:nvPr>
            <p:ph sz="quarter" idx="1"/>
          </p:nvPr>
        </p:nvSpPr>
        <p:spPr/>
        <p:txBody>
          <a:bodyPr/>
          <a:lstStyle/>
          <a:p>
            <a:r>
              <a:rPr lang="en-GB" dirty="0" smtClean="0"/>
              <a:t>www.un.org/disarmament/education.com. </a:t>
            </a:r>
          </a:p>
          <a:p>
            <a:endParaRPr lang="en-GB" dirty="0" smtClean="0"/>
          </a:p>
          <a:p>
            <a:endParaRPr lang="en-GB" dirty="0" smtClean="0"/>
          </a:p>
          <a:p>
            <a:endParaRPr lang="en-GB" smtClean="0"/>
          </a:p>
          <a:p>
            <a:r>
              <a:rPr lang="en-GB" smtClean="0"/>
              <a:t>UN Biennial Reports on Disarmament Education.</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Its main contribution was the 34 recommendations for actions to be taken by governments, regional organizations, the UN and other international organizations, municipal and religious leaders. </a:t>
            </a:r>
          </a:p>
          <a:p>
            <a:r>
              <a:rPr lang="en-GB" dirty="0" smtClean="0"/>
              <a:t>I  t also seeks to establish close collaboration between the experts and civil society, including educators and academic institutions mainly at the secondary and tertiary levels of education.</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905000"/>
          </a:xfrm>
        </p:spPr>
        <p:txBody>
          <a:bodyPr>
            <a:normAutofit fontScale="90000"/>
          </a:bodyPr>
          <a:lstStyle/>
          <a:p>
            <a:r>
              <a:rPr lang="en-GB" dirty="0" smtClean="0"/>
              <a:t>FIRST BIENNIAL REPORT of the SECRETARY GENERAL on DISARMAMENT and NON-PROLIFERATION EDUCATION</a:t>
            </a:r>
            <a:endParaRPr lang="en-GB" dirty="0"/>
          </a:p>
        </p:txBody>
      </p:sp>
      <p:sp>
        <p:nvSpPr>
          <p:cNvPr id="3" name="Content Placeholder 2"/>
          <p:cNvSpPr>
            <a:spLocks noGrp="1"/>
          </p:cNvSpPr>
          <p:nvPr>
            <p:ph sz="quarter" idx="1"/>
          </p:nvPr>
        </p:nvSpPr>
        <p:spPr>
          <a:xfrm>
            <a:off x="457200" y="2514600"/>
            <a:ext cx="7467600" cy="3959352"/>
          </a:xfrm>
        </p:spPr>
        <p:txBody>
          <a:bodyPr/>
          <a:lstStyle/>
          <a:p>
            <a:r>
              <a:rPr lang="en-GB" dirty="0" smtClean="0"/>
              <a:t>The First Biennial Report of </a:t>
            </a:r>
            <a:r>
              <a:rPr lang="en-GB" dirty="0" err="1" smtClean="0"/>
              <a:t>thr</a:t>
            </a:r>
            <a:r>
              <a:rPr lang="en-GB" dirty="0" smtClean="0"/>
              <a:t> Secretary General on Disarmament and Non-Proliferation Education(A/59/178) was submitted to the 59th session of the General Assembly on the implementation of the recommendations of the UN study on disarmament and non-proliferation education gives information received from Member States, other international organizations , and non-governmental organizations.</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 Among the many initiatives reported the Secretary General, one conceived and carried out by students in </a:t>
            </a:r>
            <a:r>
              <a:rPr lang="en-GB" dirty="0" err="1" smtClean="0"/>
              <a:t>N'Guigmi</a:t>
            </a:r>
            <a:r>
              <a:rPr lang="en-GB" dirty="0" smtClean="0"/>
              <a:t>, Niger, in April 2004 stands out</a:t>
            </a:r>
          </a:p>
          <a:p>
            <a:r>
              <a:rPr lang="en-GB" dirty="0" smtClean="0"/>
              <a:t>Symbolic of the arms collection projects under way by the UN Development Programme in their country, students organized a collection not of guns, but knives, from their fellow students and invited teachers and community members to participate in a Flame of Peace ceremony in the report</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153400" cy="960438"/>
          </a:xfrm>
        </p:spPr>
        <p:txBody>
          <a:bodyPr>
            <a:normAutofit fontScale="90000"/>
          </a:bodyPr>
          <a:lstStyle/>
          <a:p>
            <a:r>
              <a:rPr lang="en-GB" dirty="0" smtClean="0"/>
              <a:t> SECOND BIENNIAL REPORT of the SECRETARY GENERAL on DISARMAMNET and NON-PROLIFERATION EDUCATION</a:t>
            </a:r>
            <a:endParaRPr lang="en-GB" dirty="0"/>
          </a:p>
        </p:txBody>
      </p:sp>
      <p:sp>
        <p:nvSpPr>
          <p:cNvPr id="3" name="Content Placeholder 2"/>
          <p:cNvSpPr>
            <a:spLocks noGrp="1"/>
          </p:cNvSpPr>
          <p:nvPr>
            <p:ph sz="quarter" idx="1"/>
          </p:nvPr>
        </p:nvSpPr>
        <p:spPr>
          <a:xfrm>
            <a:off x="457200" y="2133600"/>
            <a:ext cx="8077200" cy="4264152"/>
          </a:xfrm>
        </p:spPr>
        <p:txBody>
          <a:bodyPr>
            <a:normAutofit fontScale="92500"/>
          </a:bodyPr>
          <a:lstStyle/>
          <a:p>
            <a:r>
              <a:rPr lang="en-GB" dirty="0" smtClean="0"/>
              <a:t>The Second Biennial Report of the Secretary General on Disarmament and Non-Proliferation Education(A/61/169) was submitted to the 61st session of the General Assembly to </a:t>
            </a:r>
            <a:r>
              <a:rPr lang="en-GB" dirty="0" err="1" smtClean="0"/>
              <a:t>reviewthe</a:t>
            </a:r>
            <a:r>
              <a:rPr lang="en-GB" dirty="0" smtClean="0"/>
              <a:t> implementation of the recommendations of the UN study on disarmament and non-proliferation education and possible new promotional opportunities.</a:t>
            </a:r>
          </a:p>
          <a:p>
            <a:r>
              <a:rPr lang="en-GB" dirty="0" smtClean="0"/>
              <a:t> The report includes greater depth of information on disarmament and non-proliferation education activities by governments, international and non-governmental organizations, educators, students and members of civil society. </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Given the high number of submissions received by civil society organizations, only summaries were included in the report.</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05800" cy="1295400"/>
          </a:xfrm>
        </p:spPr>
        <p:txBody>
          <a:bodyPr>
            <a:normAutofit fontScale="90000"/>
          </a:bodyPr>
          <a:lstStyle/>
          <a:p>
            <a:r>
              <a:rPr lang="en-GB" dirty="0" smtClean="0"/>
              <a:t>THIRD BIENNIAL REPORT of the SERATARY GENERAL on DISARMAMENT and NON-PROLIFERATION EDUCATION</a:t>
            </a:r>
            <a:endParaRPr lang="en-GB" dirty="0"/>
          </a:p>
        </p:txBody>
      </p:sp>
      <p:sp>
        <p:nvSpPr>
          <p:cNvPr id="3" name="Content Placeholder 2"/>
          <p:cNvSpPr>
            <a:spLocks noGrp="1"/>
          </p:cNvSpPr>
          <p:nvPr>
            <p:ph sz="quarter" idx="1"/>
          </p:nvPr>
        </p:nvSpPr>
        <p:spPr>
          <a:xfrm>
            <a:off x="457200" y="1981200"/>
            <a:ext cx="8229600" cy="4492752"/>
          </a:xfrm>
        </p:spPr>
        <p:txBody>
          <a:bodyPr/>
          <a:lstStyle/>
          <a:p>
            <a:r>
              <a:rPr lang="en-GB" dirty="0" smtClean="0"/>
              <a:t>The Third Biennial Report of the Secretary General on Disarmament and Non-Proliferation Education(A/63/158) was submitted to the 63rd session of the General Assembly to review the implementation of recommendations of the UN on study of disarmament and non-proliferation education. </a:t>
            </a:r>
          </a:p>
          <a:p>
            <a:r>
              <a:rPr lang="en-GB" dirty="0" smtClean="0"/>
              <a:t>Given the high number of submissions received by the civil society organizations, only summaries were included in the report.</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85</TotalTime>
  <Words>2361</Words>
  <Application>Microsoft Office PowerPoint</Application>
  <PresentationFormat>On-screen Show (4:3)</PresentationFormat>
  <Paragraphs>96</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Oriel</vt:lpstr>
      <vt:lpstr>DISARMAMENT EDUCATION</vt:lpstr>
      <vt:lpstr>UNITED NATIONS STUDY ON DISARMAMENT and NON-PROLIFERATION EDUCATION- REPORT of the SECRETARY- GENERAL</vt:lpstr>
      <vt:lpstr>Slide 3</vt:lpstr>
      <vt:lpstr>Slide 4</vt:lpstr>
      <vt:lpstr>FIRST BIENNIAL REPORT of the SECRETARY GENERAL on DISARMAMENT and NON-PROLIFERATION EDUCATION</vt:lpstr>
      <vt:lpstr>Slide 6</vt:lpstr>
      <vt:lpstr> SECOND BIENNIAL REPORT of the SECRETARY GENERAL on DISARMAMNET and NON-PROLIFERATION EDUCATION</vt:lpstr>
      <vt:lpstr>Slide 8</vt:lpstr>
      <vt:lpstr>THIRD BIENNIAL REPORT of the SERATARY GENERAL on DISARMAMENT and NON-PROLIFERATION EDUCATION</vt:lpstr>
      <vt:lpstr>FOURTH BIENNIAL REPORT of the SECRETARY GENERAL on DISARMAMENT and NON-PROLIFERATION EDUCATION.</vt:lpstr>
      <vt:lpstr>FIFTH BIENNIAL REPORT of the SECRTARY GENERAL on DISARMAMENT and NON-PROLIFERATION EDUCATION. </vt:lpstr>
      <vt:lpstr>SIXTH BIENNIAL REPORT of the SECRETARY GENERAL on DISARMAMENT and NON-PROLOFERATION EDUCATION. </vt:lpstr>
      <vt:lpstr>SEVENTH BIENNIAL REPORT of the SECRETARY GENERAL on DISARMAMENT and NON-PROLIFERATION EDUCATION. </vt:lpstr>
      <vt:lpstr> INITIATIVES by the UN on DISARMAMENT and NON-PROLIFERATION EDUCATION.</vt:lpstr>
      <vt:lpstr>Slide 15</vt:lpstr>
      <vt:lpstr>Slide 16</vt:lpstr>
      <vt:lpstr>Slide 17</vt:lpstr>
      <vt:lpstr>Slide 18</vt:lpstr>
      <vt:lpstr>UNDIR DISARMAMENT FORUM-EDUCATION for DISARMAMENT. </vt:lpstr>
      <vt:lpstr>WOMEN WAR PEACE</vt:lpstr>
      <vt:lpstr>CULTURE of PEACE (UNESCO)</vt:lpstr>
      <vt:lpstr>PEACE EDUCATION in UNICEF</vt:lpstr>
      <vt:lpstr>UNIVERSITY for PEACE </vt:lpstr>
      <vt:lpstr>OPANAL'S INTERNATIONAL SEMINAR</vt:lpstr>
      <vt:lpstr>Slide 25</vt:lpstr>
      <vt:lpstr>Slide 26</vt:lpstr>
      <vt:lpstr>Dissertation an Non-Governmental Organizations and the 1978 UN Special Session on Disarmament.</vt:lpstr>
      <vt:lpstr>Slide 28</vt:lpstr>
      <vt:lpstr>Resource Guide on Nuclear Disarmament for Religious Leaders and Communities.</vt:lpstr>
      <vt:lpstr>Five Myths About Nuclear Weapons .</vt:lpstr>
      <vt:lpstr>Action for Disarmament: 10 things you  can do!</vt:lpstr>
      <vt:lpstr>DISARMAMENT: A Basic  Guide.</vt:lpstr>
      <vt:lpstr>REFERENCES;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DISARMAMENT EDUCATION</dc:title>
  <dc:creator>HE-GOWON</dc:creator>
  <cp:lastModifiedBy>HE-GOWON</cp:lastModifiedBy>
  <cp:revision>3</cp:revision>
  <dcterms:created xsi:type="dcterms:W3CDTF">2017-11-18T18:45:00Z</dcterms:created>
  <dcterms:modified xsi:type="dcterms:W3CDTF">2017-11-18T20:11:23Z</dcterms:modified>
</cp:coreProperties>
</file>