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353" autoAdjust="0"/>
    <p:restoredTop sz="94660"/>
  </p:normalViewPr>
  <p:slideViewPr>
    <p:cSldViewPr>
      <p:cViewPr varScale="1">
        <p:scale>
          <a:sx n="68" d="100"/>
          <a:sy n="68" d="100"/>
        </p:scale>
        <p:origin x="-137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3E146E-E2B3-4E43-A709-06400E62C880}" type="datetimeFigureOut">
              <a:rPr lang="en-US" smtClean="0"/>
              <a:pPr/>
              <a:t>10/13/2017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5AE297-DC3C-4D2D-BBFC-97B283ED7917}"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D5AE297-DC3C-4D2D-BBFC-97B283ED7917}" type="slidenum">
              <a:rPr lang="en-GB" smtClean="0"/>
              <a:pPr/>
              <a:t>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D5AE297-DC3C-4D2D-BBFC-97B283ED7917}" type="slidenum">
              <a:rPr lang="en-GB" smtClean="0"/>
              <a:pPr/>
              <a:t>5</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EB19C02-1CE2-4E66-AA1F-44E630C04743}" type="datetimeFigureOut">
              <a:rPr lang="en-US" smtClean="0"/>
              <a:pPr/>
              <a:t>10/13/2017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E6D188-09EF-427C-AA25-B10CC307B91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EB19C02-1CE2-4E66-AA1F-44E630C04743}" type="datetimeFigureOut">
              <a:rPr lang="en-US" smtClean="0"/>
              <a:pPr/>
              <a:t>10/13/2017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E6D188-09EF-427C-AA25-B10CC307B91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EB19C02-1CE2-4E66-AA1F-44E630C04743}" type="datetimeFigureOut">
              <a:rPr lang="en-US" smtClean="0"/>
              <a:pPr/>
              <a:t>10/13/2017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E6D188-09EF-427C-AA25-B10CC307B91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EB19C02-1CE2-4E66-AA1F-44E630C04743}" type="datetimeFigureOut">
              <a:rPr lang="en-US" smtClean="0"/>
              <a:pPr/>
              <a:t>10/13/2017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E6D188-09EF-427C-AA25-B10CC307B91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B19C02-1CE2-4E66-AA1F-44E630C04743}" type="datetimeFigureOut">
              <a:rPr lang="en-US" smtClean="0"/>
              <a:pPr/>
              <a:t>10/13/2017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E6D188-09EF-427C-AA25-B10CC307B91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EB19C02-1CE2-4E66-AA1F-44E630C04743}" type="datetimeFigureOut">
              <a:rPr lang="en-US" smtClean="0"/>
              <a:pPr/>
              <a:t>10/13/2017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E6D188-09EF-427C-AA25-B10CC307B91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EB19C02-1CE2-4E66-AA1F-44E630C04743}" type="datetimeFigureOut">
              <a:rPr lang="en-US" smtClean="0"/>
              <a:pPr/>
              <a:t>10/13/2017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6E6D188-09EF-427C-AA25-B10CC307B91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EB19C02-1CE2-4E66-AA1F-44E630C04743}" type="datetimeFigureOut">
              <a:rPr lang="en-US" smtClean="0"/>
              <a:pPr/>
              <a:t>10/13/2017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6E6D188-09EF-427C-AA25-B10CC307B91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B19C02-1CE2-4E66-AA1F-44E630C04743}" type="datetimeFigureOut">
              <a:rPr lang="en-US" smtClean="0"/>
              <a:pPr/>
              <a:t>10/13/2017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6E6D188-09EF-427C-AA25-B10CC307B91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B19C02-1CE2-4E66-AA1F-44E630C04743}" type="datetimeFigureOut">
              <a:rPr lang="en-US" smtClean="0"/>
              <a:pPr/>
              <a:t>10/13/2017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E6D188-09EF-427C-AA25-B10CC307B91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B19C02-1CE2-4E66-AA1F-44E630C04743}" type="datetimeFigureOut">
              <a:rPr lang="en-US" smtClean="0"/>
              <a:pPr/>
              <a:t>10/13/2017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E6D188-09EF-427C-AA25-B10CC307B91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B19C02-1CE2-4E66-AA1F-44E630C04743}" type="datetimeFigureOut">
              <a:rPr lang="en-US" smtClean="0"/>
              <a:pPr/>
              <a:t>10/13/2017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E6D188-09EF-427C-AA25-B10CC307B91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67000"/>
            <a:ext cx="7772400" cy="1470025"/>
          </a:xfrm>
        </p:spPr>
        <p:txBody>
          <a:bodyPr/>
          <a:lstStyle/>
          <a:p>
            <a:r>
              <a:rPr lang="en-US" dirty="0" smtClean="0"/>
              <a:t>BACKGROUNG OF THE KANURI PEOPLE</a:t>
            </a:r>
            <a:endParaRPr lang="en-GB" dirty="0"/>
          </a:p>
        </p:txBody>
      </p:sp>
      <p:sp>
        <p:nvSpPr>
          <p:cNvPr id="3" name="Subtitle 2"/>
          <p:cNvSpPr>
            <a:spLocks noGrp="1"/>
          </p:cNvSpPr>
          <p:nvPr>
            <p:ph type="subTitle" idx="1"/>
          </p:nvPr>
        </p:nvSpPr>
        <p:spPr/>
        <p:txBody>
          <a:bodyPr/>
          <a:lstStyle/>
          <a:p>
            <a:r>
              <a:rPr lang="en-US" dirty="0" smtClean="0"/>
              <a:t>By </a:t>
            </a:r>
            <a:r>
              <a:rPr lang="en-US" dirty="0" err="1" smtClean="0"/>
              <a:t>Immanuella</a:t>
            </a:r>
            <a:r>
              <a:rPr lang="en-US" dirty="0" smtClean="0"/>
              <a:t> </a:t>
            </a:r>
            <a:r>
              <a:rPr lang="en-US" dirty="0" err="1" smtClean="0"/>
              <a:t>Okechukwu</a:t>
            </a:r>
            <a:r>
              <a:rPr lang="en-US" dirty="0" smtClean="0"/>
              <a:t> </a:t>
            </a:r>
          </a:p>
          <a:p>
            <a:r>
              <a:rPr lang="en-US" dirty="0" smtClean="0"/>
              <a:t>And</a:t>
            </a:r>
          </a:p>
          <a:p>
            <a:r>
              <a:rPr lang="en-US" dirty="0" err="1" smtClean="0"/>
              <a:t>Opurum</a:t>
            </a:r>
            <a:r>
              <a:rPr lang="en-US" dirty="0" smtClean="0"/>
              <a:t> </a:t>
            </a:r>
            <a:r>
              <a:rPr lang="en-US" smtClean="0"/>
              <a:t>Ijeoma</a:t>
            </a: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0" y="304800"/>
            <a:ext cx="8763000" cy="55707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Kanuri people(Kanuri,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Kanowri</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Yewa</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and other several subgroup names) are an African ethnic group living largely in the land of the former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Kanem</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and Bornu Empires in Niger, Nigeria and Cameroon. They trace their origins to ruling lineages of the medieval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Kanem</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Bornu Empire, its closest to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Toubou</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or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Zaghawa</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Traditionally been sedentary, engaging in farming, fishing the Chad Basin and salt processing.</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TOTAL POPULATION= 10 MILLION(2013 estimate)</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NIGERIA= 6,890,00 92013 ESTIMATE) does not include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Mangari</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CHAD=1, 000, 000(2013 ESTIMATE) most of which are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Kanembu</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subgroup</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NIGER= 850,000(2013 ESTIMATE) includes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Mangari</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Tumari</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which is about 40,000 subgroup members.</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Cameroon= 56,000 (1982 estimate)</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40307"/>
          </a:xfrm>
          <a:prstGeom prst="rect">
            <a:avLst/>
          </a:prstGeom>
        </p:spPr>
        <p:txBody>
          <a:bodyPr wrap="square">
            <a:spAutoFit/>
          </a:bodyPr>
          <a:lstStyle/>
          <a:p>
            <a:pPr lvl="0" eaLnBrk="0" fontAlgn="base" hangingPunct="0">
              <a:spcBef>
                <a:spcPct val="0"/>
              </a:spcBef>
              <a:spcAft>
                <a:spcPct val="0"/>
              </a:spcAft>
              <a:tabLst>
                <a:tab pos="457200" algn="l"/>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LANGUAGES= Kanuri Language</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tabLst>
                <a:tab pos="457200" algn="l"/>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Religion= Islam</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tabLst>
                <a:tab pos="457200" algn="l"/>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Related Ethnic groups include;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Kanembu</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people,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Zaghawa</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Hausa,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Baggare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The largest population of Kanuri reside on the north east of Nigeria, where the ceremonial Emirate of Bornu traces direct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descdent</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from the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Kanem</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-Bornu empire, founded before 1000CE. Some 3 million Kanuri speakers live in Nigeria, not including the some 200, 00 speakers of the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Manga</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Mangari</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dialect.</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tabLst>
                <a:tab pos="457200" algn="l"/>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They are commonly called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Beri</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Beri</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which is an Hausa name. The 400,000 Kanuri population in Niger includes the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Mangari</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subgroup numbering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upto</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100,000 in the area of  east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Zinder</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tabLst>
                <a:tab pos="457200" algn="l"/>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Originally a pastoral group, the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Kanuris</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were one of the many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Nilo</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-Sahara groups indigenous to the central south Sahara, thus beginning their expansion in the area of Lake Chad in the 7</a:t>
            </a:r>
            <a:r>
              <a:rPr kumimoji="0" lang="en-US" sz="2400" b="0"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th</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century.  Originally</a:t>
            </a:r>
            <a:r>
              <a:rPr kumimoji="0" lang="en-US" sz="2400" b="0" i="0" u="none" strike="noStrike" cap="none" normalizeH="0" dirty="0" smtClean="0">
                <a:ln>
                  <a:noFill/>
                </a:ln>
                <a:solidFill>
                  <a:schemeClr val="tx1"/>
                </a:solidFill>
                <a:effectLst/>
                <a:latin typeface="Calibri" pitchFamily="34" charset="0"/>
                <a:ea typeface="Calibri" pitchFamily="34" charset="0"/>
                <a:cs typeface="Times New Roman" pitchFamily="18" charset="0"/>
              </a:rPr>
              <a:t> a pastoral people ,the Kanuri people were one of the </a:t>
            </a:r>
            <a:r>
              <a:rPr kumimoji="0" lang="en-US" sz="2400" b="0" i="0" u="none" strike="noStrike" cap="none" normalizeH="0" dirty="0" err="1" smtClean="0">
                <a:ln>
                  <a:noFill/>
                </a:ln>
                <a:solidFill>
                  <a:schemeClr val="tx1"/>
                </a:solidFill>
                <a:effectLst/>
                <a:latin typeface="Calibri" pitchFamily="34" charset="0"/>
                <a:ea typeface="Calibri" pitchFamily="34" charset="0"/>
                <a:cs typeface="Times New Roman" pitchFamily="18" charset="0"/>
              </a:rPr>
              <a:t>Nilo</a:t>
            </a:r>
            <a:r>
              <a:rPr kumimoji="0" lang="en-US" sz="2400" b="0" i="0" u="none" strike="noStrike" cap="none" normalizeH="0" dirty="0" smtClean="0">
                <a:ln>
                  <a:noFill/>
                </a:ln>
                <a:solidFill>
                  <a:schemeClr val="tx1"/>
                </a:solidFill>
                <a:effectLst/>
                <a:latin typeface="Calibri" pitchFamily="34" charset="0"/>
                <a:ea typeface="Calibri" pitchFamily="34" charset="0"/>
                <a:cs typeface="Times New Roman" pitchFamily="18" charset="0"/>
              </a:rPr>
              <a:t>-Sahara groups indigenous to the central south Sahara , thus beginning their expansion in the area of Lake Chad in the late 7</a:t>
            </a:r>
            <a:r>
              <a:rPr kumimoji="0" lang="en-US" sz="2400" b="0"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th</a:t>
            </a:r>
            <a:r>
              <a:rPr kumimoji="0" lang="en-US" sz="2400" b="0" i="0" u="none" strike="noStrike" cap="none" normalizeH="0" dirty="0" smtClean="0">
                <a:ln>
                  <a:noFill/>
                </a:ln>
                <a:solidFill>
                  <a:schemeClr val="tx1"/>
                </a:solidFill>
                <a:effectLst/>
                <a:latin typeface="Calibri" pitchFamily="34" charset="0"/>
                <a:ea typeface="Calibri" pitchFamily="34" charset="0"/>
                <a:cs typeface="Times New Roman" pitchFamily="18" charset="0"/>
              </a:rPr>
              <a:t> century. According to </a:t>
            </a:r>
            <a:r>
              <a:rPr kumimoji="0" lang="en-US" sz="2400" b="0" i="0" u="none" strike="noStrike" cap="none" normalizeH="0" dirty="0" err="1" smtClean="0">
                <a:ln>
                  <a:noFill/>
                </a:ln>
                <a:solidFill>
                  <a:schemeClr val="tx1"/>
                </a:solidFill>
                <a:effectLst/>
                <a:latin typeface="Calibri" pitchFamily="34" charset="0"/>
                <a:ea typeface="Calibri" pitchFamily="34" charset="0"/>
                <a:cs typeface="Times New Roman" pitchFamily="18" charset="0"/>
              </a:rPr>
              <a:t>Kanuris</a:t>
            </a:r>
            <a:r>
              <a:rPr lang="en-US" sz="2400" dirty="0" smtClean="0">
                <a:latin typeface="Calibri" pitchFamily="34" charset="0"/>
                <a:ea typeface="Calibri" pitchFamily="34" charset="0"/>
                <a:cs typeface="Times New Roman" pitchFamily="18" charset="0"/>
              </a:rPr>
              <a:t>, </a:t>
            </a:r>
            <a:r>
              <a:rPr lang="en-US" sz="2400" dirty="0" err="1" smtClean="0">
                <a:latin typeface="Calibri" pitchFamily="34" charset="0"/>
                <a:ea typeface="Calibri" pitchFamily="34" charset="0"/>
                <a:cs typeface="Times New Roman" pitchFamily="18" charset="0"/>
              </a:rPr>
              <a:t>Sef</a:t>
            </a:r>
            <a:r>
              <a:rPr lang="en-US" sz="2400" dirty="0" smtClean="0">
                <a:latin typeface="Calibri" pitchFamily="34" charset="0"/>
                <a:ea typeface="Calibri" pitchFamily="34" charset="0"/>
                <a:cs typeface="Times New Roman" pitchFamily="18" charset="0"/>
              </a:rPr>
              <a:t> son </a:t>
            </a:r>
            <a:r>
              <a:rPr lang="en-US" sz="2400" dirty="0" err="1" smtClean="0">
                <a:latin typeface="Calibri" pitchFamily="34" charset="0"/>
                <a:ea typeface="Calibri" pitchFamily="34" charset="0"/>
                <a:cs typeface="Times New Roman" pitchFamily="18" charset="0"/>
              </a:rPr>
              <a:t>pf</a:t>
            </a:r>
            <a:r>
              <a:rPr lang="en-US" sz="2400" dirty="0" smtClean="0">
                <a:latin typeface="Calibri" pitchFamily="34" charset="0"/>
                <a:ea typeface="Calibri" pitchFamily="34" charset="0"/>
                <a:cs typeface="Times New Roman" pitchFamily="18" charset="0"/>
              </a:rPr>
              <a:t> </a:t>
            </a:r>
            <a:r>
              <a:rPr lang="en-US" sz="2400" dirty="0" err="1" smtClean="0">
                <a:latin typeface="Calibri" pitchFamily="34" charset="0"/>
                <a:ea typeface="Calibri" pitchFamily="34" charset="0"/>
                <a:cs typeface="Times New Roman" pitchFamily="18" charset="0"/>
              </a:rPr>
              <a:t>Dhu</a:t>
            </a:r>
            <a:r>
              <a:rPr lang="en-US" sz="2400" dirty="0" smtClean="0">
                <a:latin typeface="Calibri" pitchFamily="34" charset="0"/>
                <a:ea typeface="Calibri" pitchFamily="34" charset="0"/>
                <a:cs typeface="Times New Roman" pitchFamily="18" charset="0"/>
              </a:rPr>
              <a:t> </a:t>
            </a:r>
            <a:r>
              <a:rPr lang="en-US" sz="2400" dirty="0" err="1" smtClean="0">
                <a:latin typeface="Calibri" pitchFamily="34" charset="0"/>
                <a:ea typeface="Calibri" pitchFamily="34" charset="0"/>
                <a:cs typeface="Times New Roman" pitchFamily="18" charset="0"/>
              </a:rPr>
              <a:t>Ifazan</a:t>
            </a:r>
            <a:r>
              <a:rPr lang="en-US" sz="2400" dirty="0" smtClean="0">
                <a:latin typeface="Calibri" pitchFamily="34" charset="0"/>
                <a:ea typeface="Calibri" pitchFamily="34" charset="0"/>
                <a:cs typeface="Times New Roman" pitchFamily="18" charset="0"/>
              </a:rPr>
              <a:t> of Yemen arrived in </a:t>
            </a:r>
            <a:r>
              <a:rPr lang="en-US" sz="2400" dirty="0" err="1" smtClean="0">
                <a:latin typeface="Calibri" pitchFamily="34" charset="0"/>
                <a:ea typeface="Calibri" pitchFamily="34" charset="0"/>
                <a:cs typeface="Times New Roman" pitchFamily="18" charset="0"/>
              </a:rPr>
              <a:t>Kanem</a:t>
            </a:r>
            <a:r>
              <a:rPr lang="en-US" sz="2400" dirty="0" smtClean="0">
                <a:latin typeface="Calibri" pitchFamily="34" charset="0"/>
                <a:ea typeface="Calibri" pitchFamily="34" charset="0"/>
                <a:cs typeface="Times New Roman" pitchFamily="18" charset="0"/>
              </a:rPr>
              <a:t> in 9</a:t>
            </a:r>
            <a:r>
              <a:rPr lang="en-US" sz="2400" baseline="30000" dirty="0" smtClean="0">
                <a:latin typeface="Calibri" pitchFamily="34" charset="0"/>
                <a:ea typeface="Calibri" pitchFamily="34" charset="0"/>
                <a:cs typeface="Times New Roman" pitchFamily="18" charset="0"/>
              </a:rPr>
              <a:t>th</a:t>
            </a:r>
            <a:r>
              <a:rPr lang="en-US" sz="2400" dirty="0" smtClean="0">
                <a:latin typeface="Calibri" pitchFamily="34" charset="0"/>
                <a:ea typeface="Calibri" pitchFamily="34" charset="0"/>
                <a:cs typeface="Times New Roman" pitchFamily="18" charset="0"/>
              </a:rPr>
              <a:t> century.</a:t>
            </a:r>
            <a:endParaRPr lang="en-GB"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609600"/>
            <a:ext cx="9144000" cy="78483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457200" algn="l"/>
              </a:tabLst>
            </a:pP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tab pos="457200" algn="l"/>
              </a:tabLst>
            </a:pPr>
            <a:endParaRPr lang="en-US" sz="2000" dirty="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tab pos="457200" algn="l"/>
              </a:tabLst>
            </a:pPr>
            <a:r>
              <a:rPr lang="en-US" sz="4400" dirty="0" smtClean="0">
                <a:latin typeface="Calibri" pitchFamily="34" charset="0"/>
                <a:ea typeface="Calibri" pitchFamily="34" charset="0"/>
                <a:cs typeface="Times New Roman" pitchFamily="18" charset="0"/>
              </a:rPr>
              <a:t>                     RELIGION</a:t>
            </a:r>
          </a:p>
          <a:p>
            <a:pPr marL="0" marR="0" lvl="0" indent="0" algn="l" defTabSz="914400" rtl="0" eaLnBrk="1" fontAlgn="base" latinLnBrk="0" hangingPunct="1">
              <a:lnSpc>
                <a:spcPct val="100000"/>
              </a:lnSpc>
              <a:spcBef>
                <a:spcPct val="0"/>
              </a:spcBef>
              <a:spcAft>
                <a:spcPct val="0"/>
              </a:spcAft>
              <a:buClrTx/>
              <a:buSzTx/>
              <a:tabLst>
                <a:tab pos="457200" algn="l"/>
              </a:tabLst>
            </a:pPr>
            <a:endParaRPr kumimoji="0" lang="en-US" sz="2000" b="0" i="0" u="none" strike="noStrike" cap="none" normalizeH="0" baseline="0" dirty="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tab pos="457200" algn="l"/>
              </a:tabLst>
            </a:pPr>
            <a:r>
              <a:rPr lang="en-US" sz="2000" dirty="0" smtClean="0">
                <a:latin typeface="Calibri" pitchFamily="34" charset="0"/>
                <a:cs typeface="Times New Roman" pitchFamily="18" charset="0"/>
              </a:rPr>
              <a:t>The </a:t>
            </a:r>
            <a:r>
              <a:rPr lang="en-US" sz="2000" dirty="0" err="1" smtClean="0">
                <a:latin typeface="Calibri" pitchFamily="34" charset="0"/>
                <a:cs typeface="Times New Roman" pitchFamily="18" charset="0"/>
              </a:rPr>
              <a:t>Kanuris</a:t>
            </a:r>
            <a:r>
              <a:rPr lang="en-US" sz="2000" dirty="0" smtClean="0">
                <a:latin typeface="Calibri" pitchFamily="34" charset="0"/>
                <a:cs typeface="Times New Roman" pitchFamily="18" charset="0"/>
              </a:rPr>
              <a:t> became Muslim in the 11</a:t>
            </a:r>
            <a:r>
              <a:rPr lang="en-US" sz="2000" baseline="30000" dirty="0" smtClean="0">
                <a:latin typeface="Calibri" pitchFamily="34" charset="0"/>
                <a:cs typeface="Times New Roman" pitchFamily="18" charset="0"/>
              </a:rPr>
              <a:t>th</a:t>
            </a:r>
            <a:r>
              <a:rPr lang="en-US" sz="2000" dirty="0" smtClean="0">
                <a:latin typeface="Calibri" pitchFamily="34" charset="0"/>
                <a:cs typeface="Times New Roman" pitchFamily="18" charset="0"/>
              </a:rPr>
              <a:t> century. </a:t>
            </a:r>
            <a:r>
              <a:rPr lang="en-US" sz="2000" dirty="0" err="1" smtClean="0">
                <a:latin typeface="Calibri" pitchFamily="34" charset="0"/>
                <a:cs typeface="Times New Roman" pitchFamily="18" charset="0"/>
              </a:rPr>
              <a:t>Kanem</a:t>
            </a:r>
            <a:r>
              <a:rPr lang="en-US" sz="2000" dirty="0" smtClean="0">
                <a:latin typeface="Calibri" pitchFamily="34" charset="0"/>
                <a:cs typeface="Times New Roman" pitchFamily="18" charset="0"/>
              </a:rPr>
              <a:t> became a center of Muslim learning and the Kanuri soon controlled all the area surrounding Lake Chad and a powerful empire called </a:t>
            </a:r>
            <a:r>
              <a:rPr lang="en-US" sz="2000" dirty="0" err="1" smtClean="0">
                <a:latin typeface="Calibri" pitchFamily="34" charset="0"/>
                <a:cs typeface="Times New Roman" pitchFamily="18" charset="0"/>
              </a:rPr>
              <a:t>Kanem</a:t>
            </a:r>
            <a:r>
              <a:rPr lang="en-US" sz="2000" dirty="0" smtClean="0">
                <a:latin typeface="Calibri" pitchFamily="34" charset="0"/>
                <a:cs typeface="Times New Roman" pitchFamily="18" charset="0"/>
              </a:rPr>
              <a:t> Empire, which reached its height in the 16</a:t>
            </a:r>
            <a:r>
              <a:rPr lang="en-US" sz="2000" baseline="30000" dirty="0" smtClean="0">
                <a:latin typeface="Calibri" pitchFamily="34" charset="0"/>
                <a:cs typeface="Times New Roman" pitchFamily="18" charset="0"/>
              </a:rPr>
              <a:t>th</a:t>
            </a:r>
            <a:r>
              <a:rPr lang="en-US" sz="2000" dirty="0" smtClean="0">
                <a:latin typeface="Calibri" pitchFamily="34" charset="0"/>
                <a:cs typeface="Times New Roman" pitchFamily="18" charset="0"/>
              </a:rPr>
              <a:t>  and 17</a:t>
            </a:r>
            <a:r>
              <a:rPr lang="en-US" sz="2000" baseline="30000" dirty="0" smtClean="0">
                <a:latin typeface="Calibri" pitchFamily="34" charset="0"/>
                <a:cs typeface="Times New Roman" pitchFamily="18" charset="0"/>
              </a:rPr>
              <a:t>th</a:t>
            </a:r>
            <a:r>
              <a:rPr lang="en-US" sz="2000" dirty="0" smtClean="0">
                <a:latin typeface="Calibri" pitchFamily="34" charset="0"/>
                <a:cs typeface="Times New Roman" pitchFamily="18" charset="0"/>
              </a:rPr>
              <a:t> centuries when they ruled much of MIDDLE AFRICA. </a:t>
            </a:r>
          </a:p>
          <a:p>
            <a:pPr marL="0" marR="0" lvl="0" indent="0" algn="l" defTabSz="914400" rtl="0" eaLnBrk="1" fontAlgn="base" latinLnBrk="0" hangingPunct="1">
              <a:lnSpc>
                <a:spcPct val="100000"/>
              </a:lnSpc>
              <a:spcBef>
                <a:spcPct val="0"/>
              </a:spcBef>
              <a:spcAft>
                <a:spcPct val="0"/>
              </a:spcAft>
              <a:buClrTx/>
              <a:buSzTx/>
              <a:tabLst>
                <a:tab pos="457200" algn="l"/>
              </a:tabLst>
            </a:pPr>
            <a:endParaRPr kumimoji="0" lang="en-US" sz="2000" b="0" i="0" u="none" strike="noStrike" cap="none" normalizeH="0" baseline="0" dirty="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tab pos="457200" algn="l"/>
              </a:tabLst>
            </a:pPr>
            <a:endParaRPr lang="en-US" sz="20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tab pos="457200" algn="l"/>
              </a:tabLst>
            </a:pPr>
            <a:endParaRPr kumimoji="0" lang="en-US" sz="2000" b="0" i="0" u="none" strike="noStrike" cap="none" normalizeH="0" baseline="0" dirty="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tab pos="457200" algn="l"/>
              </a:tabLst>
            </a:pPr>
            <a:endParaRPr lang="en-US" sz="20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tab pos="457200" algn="l"/>
              </a:tabLst>
            </a:pPr>
            <a:endParaRPr kumimoji="0" lang="en-US" sz="2000" b="0" i="0" u="none" strike="noStrike" cap="none" normalizeH="0" baseline="0" dirty="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tab pos="457200" algn="l"/>
              </a:tabLst>
            </a:pPr>
            <a:endParaRPr lang="en-US" sz="20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tab pos="457200" algn="l"/>
              </a:tabLst>
            </a:pPr>
            <a:endParaRPr kumimoji="0" lang="en-US" sz="2000" b="0" i="0" u="none" strike="noStrike" cap="none" normalizeH="0" baseline="0" dirty="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tab pos="457200" algn="l"/>
              </a:tabLst>
            </a:pPr>
            <a:endParaRPr lang="en-US" sz="20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tab pos="457200" algn="l"/>
              </a:tabLst>
            </a:pPr>
            <a:endParaRPr kumimoji="0" lang="en-US" sz="2000" b="0" i="0" u="none" strike="noStrike" cap="none" normalizeH="0" baseline="0" dirty="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tab pos="457200" algn="l"/>
              </a:tabLst>
            </a:pPr>
            <a:endParaRPr lang="en-US" sz="20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tab pos="457200" algn="l"/>
              </a:tabLst>
            </a:pPr>
            <a:endParaRPr kumimoji="0" lang="en-US" sz="2000" b="0" i="0" u="none" strike="noStrike" cap="none" normalizeH="0" baseline="0" dirty="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tab pos="457200" algn="l"/>
              </a:tabLst>
            </a:pPr>
            <a:endParaRPr lang="en-US" sz="20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tab pos="457200" algn="l"/>
              </a:tabLst>
            </a:pPr>
            <a:endParaRPr kumimoji="0" lang="en-US" sz="2000" b="0" i="0" u="none" strike="noStrike" cap="none" normalizeH="0" baseline="0" dirty="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tab pos="457200" algn="l"/>
              </a:tabLst>
            </a:pPr>
            <a:endParaRPr lang="en-US" sz="20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tab pos="457200" algn="l"/>
              </a:tabLst>
            </a:pP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8610600" cy="369332"/>
          </a:xfrm>
          <a:prstGeom prst="rect">
            <a:avLst/>
          </a:prstGeom>
        </p:spPr>
        <p:txBody>
          <a:bodyPr wrap="square">
            <a:spAutoFit/>
          </a:bodyPr>
          <a:lstStyle/>
          <a:p>
            <a:r>
              <a:rPr lang="en-US" dirty="0"/>
              <a:t> </a:t>
            </a:r>
            <a:r>
              <a:rPr lang="en-US" dirty="0" smtClean="0"/>
              <a:t>                     </a:t>
            </a:r>
            <a:endParaRPr lang="en-GB" dirty="0"/>
          </a:p>
        </p:txBody>
      </p:sp>
      <p:sp>
        <p:nvSpPr>
          <p:cNvPr id="5" name="Rectangle 4"/>
          <p:cNvSpPr/>
          <p:nvPr/>
        </p:nvSpPr>
        <p:spPr>
          <a:xfrm>
            <a:off x="228600" y="0"/>
            <a:ext cx="8686800" cy="7663636"/>
          </a:xfrm>
          <a:prstGeom prst="rect">
            <a:avLst/>
          </a:prstGeom>
        </p:spPr>
        <p:txBody>
          <a:bodyPr wrap="square">
            <a:spAutoFit/>
          </a:bodyPr>
          <a:lstStyle/>
          <a:p>
            <a:r>
              <a:rPr lang="en-US" sz="4400" dirty="0"/>
              <a:t> </a:t>
            </a:r>
            <a:r>
              <a:rPr lang="en-US" sz="4400" dirty="0" smtClean="0"/>
              <a:t>             KANURI CULTURE</a:t>
            </a:r>
          </a:p>
          <a:p>
            <a:r>
              <a:rPr lang="en-US" sz="2000" dirty="0" smtClean="0"/>
              <a:t>The Kanuri people can be said without doubt to be the most respected people in the Northern part of Nigeria. They value well their culture. Kanuri women are distinctively superb when it comes to caring . Their hairstyle and tattoo which is known as ‘’ </a:t>
            </a:r>
            <a:r>
              <a:rPr lang="en-US" sz="2000" dirty="0" err="1" smtClean="0"/>
              <a:t>lallle</a:t>
            </a:r>
            <a:r>
              <a:rPr lang="en-US" sz="2000" dirty="0" smtClean="0"/>
              <a:t>’’ in </a:t>
            </a:r>
            <a:r>
              <a:rPr lang="en-US" sz="2000" dirty="0" err="1" smtClean="0"/>
              <a:t>hausa</a:t>
            </a:r>
            <a:r>
              <a:rPr lang="en-US" sz="2000" dirty="0" smtClean="0"/>
              <a:t> language can only be described as epic. Chiefly, a </a:t>
            </a:r>
            <a:r>
              <a:rPr lang="en-US" sz="2000" dirty="0" err="1" smtClean="0"/>
              <a:t>kanuri</a:t>
            </a:r>
            <a:r>
              <a:rPr lang="en-US" sz="2000" dirty="0" smtClean="0"/>
              <a:t> man prides </a:t>
            </a:r>
            <a:r>
              <a:rPr lang="en-US" sz="2000" dirty="0" err="1" smtClean="0"/>
              <a:t>himslef</a:t>
            </a:r>
            <a:r>
              <a:rPr lang="en-US" sz="2000" dirty="0" smtClean="0"/>
              <a:t> high and this makes him despised by other Northerners. They rarely beg. From the sweat of their brows they source their bread. In addition, the Kanuri dance steps are gracious and wonderful. They resemble the magnificent </a:t>
            </a:r>
            <a:r>
              <a:rPr lang="en-US" sz="2000" dirty="0" err="1" smtClean="0"/>
              <a:t>colours</a:t>
            </a:r>
            <a:r>
              <a:rPr lang="en-US" sz="2000" dirty="0" smtClean="0"/>
              <a:t> of their attires.</a:t>
            </a:r>
          </a:p>
          <a:p>
            <a:endParaRPr lang="en-US" sz="2000" dirty="0"/>
          </a:p>
          <a:p>
            <a:endParaRPr lang="en-US" sz="2000" dirty="0" smtClean="0"/>
          </a:p>
          <a:p>
            <a:r>
              <a:rPr lang="en-US" sz="2000" dirty="0"/>
              <a:t> </a:t>
            </a:r>
            <a:r>
              <a:rPr lang="en-US" sz="2000" dirty="0" smtClean="0"/>
              <a:t>                 </a:t>
            </a:r>
            <a:r>
              <a:rPr lang="en-US" sz="4400" dirty="0" smtClean="0"/>
              <a:t>KANURI MARRIAGE </a:t>
            </a:r>
          </a:p>
          <a:p>
            <a:r>
              <a:rPr lang="en-US" sz="2000" dirty="0" smtClean="0"/>
              <a:t>The Kanuri marriage rites are very simple and in accordance with Islamic injunctions to express ‘love’ between the couple. Reverence for the ‘</a:t>
            </a:r>
            <a:r>
              <a:rPr lang="en-US" sz="2000" dirty="0" err="1" smtClean="0"/>
              <a:t>waliyyi</a:t>
            </a:r>
            <a:r>
              <a:rPr lang="en-US" sz="2000" dirty="0" smtClean="0"/>
              <a:t>’, the giver who could be her father or guardian is expressed. Observance of ‘</a:t>
            </a:r>
            <a:r>
              <a:rPr lang="en-US" sz="2000" dirty="0" err="1" smtClean="0"/>
              <a:t>sadau</a:t>
            </a:r>
            <a:r>
              <a:rPr lang="en-US" sz="2000" dirty="0" smtClean="0"/>
              <a:t>’ which is the dowry; ‘</a:t>
            </a:r>
            <a:r>
              <a:rPr lang="en-US" sz="2000" dirty="0" err="1" smtClean="0"/>
              <a:t>sigga</a:t>
            </a:r>
            <a:r>
              <a:rPr lang="en-US" sz="2000" dirty="0" smtClean="0"/>
              <a:t>’ which is the act of asking </a:t>
            </a:r>
            <a:r>
              <a:rPr lang="en-US" sz="2000" dirty="0" err="1" smtClean="0"/>
              <a:t>ana</a:t>
            </a:r>
            <a:r>
              <a:rPr lang="en-US" sz="2000" dirty="0" smtClean="0"/>
              <a:t> accepting between the family of the bride and groom and their witnesses. And the minimum dowry in Kanuri marriage is a quarter of a dinar. Furthermore, when the Kanuri groom’s family comes with gifts to the bride-to-be, they come along with items for the bride’s mother, aunts, uncles, sisters etc.</a:t>
            </a:r>
          </a:p>
          <a:p>
            <a:endParaRPr lang="en-GB" sz="4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304800"/>
            <a:ext cx="6477000" cy="5478423"/>
          </a:xfrm>
          <a:prstGeom prst="rect">
            <a:avLst/>
          </a:prstGeom>
        </p:spPr>
        <p:txBody>
          <a:bodyPr wrap="square">
            <a:spAutoFit/>
          </a:bodyPr>
          <a:lstStyle/>
          <a:p>
            <a:r>
              <a:rPr lang="en-US" dirty="0" smtClean="0"/>
              <a:t>In addition, when the Kanuri bride is leaving for her husband’s house, things like the foam from the water used to wash her hair, the ‘</a:t>
            </a:r>
            <a:r>
              <a:rPr lang="en-US" dirty="0" err="1" smtClean="0"/>
              <a:t>kaulu</a:t>
            </a:r>
            <a:r>
              <a:rPr lang="en-US" dirty="0" smtClean="0"/>
              <a:t>’ which is used in washing of the hand and feet with palm oil and milk, will all be paid for by the groom’s friends. Its important to realize all these aim at showing the love and value for the bride.</a:t>
            </a:r>
          </a:p>
          <a:p>
            <a:endParaRPr lang="en-US" dirty="0"/>
          </a:p>
          <a:p>
            <a:endParaRPr lang="en-US" dirty="0" smtClean="0"/>
          </a:p>
          <a:p>
            <a:r>
              <a:rPr lang="en-US" dirty="0" smtClean="0"/>
              <a:t>                  </a:t>
            </a:r>
            <a:r>
              <a:rPr lang="en-US" sz="4400" dirty="0" smtClean="0"/>
              <a:t>KANURI FOOD </a:t>
            </a:r>
          </a:p>
          <a:p>
            <a:r>
              <a:rPr lang="en-US" sz="2000" dirty="0" smtClean="0"/>
              <a:t>The main food of the Kanuri </a:t>
            </a:r>
            <a:r>
              <a:rPr lang="en-US" sz="2000" smtClean="0"/>
              <a:t>people is </a:t>
            </a:r>
            <a:r>
              <a:rPr lang="en-US" sz="2000" dirty="0" smtClean="0"/>
              <a:t>millet in soups or rice, and corn. They also involve in little hunting activities for the purpose of hunting does, which is meat. They herd cattle for beef, they also harvest leaves and fruits to eat. </a:t>
            </a:r>
          </a:p>
          <a:p>
            <a:r>
              <a:rPr lang="en-US" sz="2000" dirty="0"/>
              <a:t> </a:t>
            </a:r>
            <a:r>
              <a:rPr lang="en-US" sz="2000" dirty="0" smtClean="0"/>
              <a:t>   Indeed, the simplicity and unique lifestyle </a:t>
            </a:r>
            <a:r>
              <a:rPr lang="en-US" sz="2000" dirty="0"/>
              <a:t>o</a:t>
            </a:r>
            <a:r>
              <a:rPr lang="en-US" sz="2000" dirty="0" smtClean="0"/>
              <a:t>f the Kanuri is a sophisticated one, it shows to the world how advanced they are inwardly. In conclusion, give admiration to a Kanuri however life may present him/her; for in truth they are sons and daughters of royalty.</a:t>
            </a:r>
            <a:endParaRPr lang="en-GB" sz="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813</Words>
  <Application>Microsoft Office PowerPoint</Application>
  <PresentationFormat>On-screen Show (4:3)</PresentationFormat>
  <Paragraphs>49</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BACKGROUNG OF THE KANURI PEOPLE</vt:lpstr>
      <vt:lpstr>Slide 2</vt:lpstr>
      <vt:lpstr>Slide 3</vt:lpstr>
      <vt:lpstr>Slide 4</vt:lpstr>
      <vt:lpstr>Slide 5</vt:lpstr>
      <vt:lpstr>Slide 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BACKGROUNG OF THE KANURI PEOPLE</dc:title>
  <dc:creator>HE-GOWON</dc:creator>
  <cp:lastModifiedBy>HE-GOWON</cp:lastModifiedBy>
  <cp:revision>9</cp:revision>
  <dcterms:created xsi:type="dcterms:W3CDTF">2017-10-12T00:44:59Z</dcterms:created>
  <dcterms:modified xsi:type="dcterms:W3CDTF">2017-10-13T08:04:18Z</dcterms:modified>
</cp:coreProperties>
</file>