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62" r:id="rId2"/>
    <p:sldId id="279" r:id="rId3"/>
    <p:sldId id="256" r:id="rId4"/>
    <p:sldId id="280" r:id="rId5"/>
    <p:sldId id="257" r:id="rId6"/>
    <p:sldId id="258" r:id="rId7"/>
    <p:sldId id="259" r:id="rId8"/>
    <p:sldId id="260"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51E9CB-EBE1-4B18-8456-8068BC682A21}" type="datetimeFigureOut">
              <a:rPr lang="en-GB" smtClean="0"/>
              <a:t>29/12/2017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1E9CB-EBE1-4B18-8456-8068BC682A21}" type="datetimeFigureOut">
              <a:rPr lang="en-GB" smtClean="0"/>
              <a:t>29/12/2017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1E9CB-EBE1-4B18-8456-8068BC682A21}" type="datetimeFigureOut">
              <a:rPr lang="en-GB" smtClean="0"/>
              <a:t>29/12/2017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51E9CB-EBE1-4B18-8456-8068BC682A21}" type="datetimeFigureOut">
              <a:rPr lang="en-GB" smtClean="0"/>
              <a:t>29/12/2017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B51E9CB-EBE1-4B18-8456-8068BC682A21}" type="datetimeFigureOut">
              <a:rPr lang="en-GB" smtClean="0"/>
              <a:t>29/12/2017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51E9CB-EBE1-4B18-8456-8068BC682A21}" type="datetimeFigureOut">
              <a:rPr lang="en-GB" smtClean="0"/>
              <a:t>29/12/2017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CE1CB7-B276-4C58-AC6B-2F3E1301E28E}"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51E9CB-EBE1-4B18-8456-8068BC682A21}" type="datetimeFigureOut">
              <a:rPr lang="en-GB" smtClean="0"/>
              <a:t>29/12/2017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51E9CB-EBE1-4B18-8456-8068BC682A21}" type="datetimeFigureOut">
              <a:rPr lang="en-GB" smtClean="0"/>
              <a:t>29/12/2017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1E9CB-EBE1-4B18-8456-8068BC682A21}" type="datetimeFigureOut">
              <a:rPr lang="en-GB" smtClean="0"/>
              <a:t>29/12/2017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B51E9CB-EBE1-4B18-8456-8068BC682A21}" type="datetimeFigureOut">
              <a:rPr lang="en-GB" smtClean="0"/>
              <a:t>29/12/2017</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9CE1CB7-B276-4C58-AC6B-2F3E1301E28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1E9CB-EBE1-4B18-8456-8068BC682A21}" type="datetimeFigureOut">
              <a:rPr lang="en-GB" smtClean="0"/>
              <a:t>29/12/2017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CE1CB7-B276-4C58-AC6B-2F3E1301E28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B51E9CB-EBE1-4B18-8456-8068BC682A21}" type="datetimeFigureOut">
              <a:rPr lang="en-GB" smtClean="0"/>
              <a:t>29/12/2017</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9CE1CB7-B276-4C58-AC6B-2F3E1301E28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228601"/>
            <a:ext cx="8104909" cy="1620980"/>
          </a:xfrm>
        </p:spPr>
        <p:txBody>
          <a:bodyPr>
            <a:normAutofit/>
          </a:bodyPr>
          <a:lstStyle/>
          <a:p>
            <a:pPr algn="ctr"/>
            <a:r>
              <a:rPr lang="en-US" sz="3600" dirty="0">
                <a:latin typeface="Arial Rounded MT Bold" panose="020F0704030504030204" pitchFamily="34" charset="0"/>
              </a:rPr>
              <a:t>W</a:t>
            </a:r>
            <a:r>
              <a:rPr lang="en-US" sz="3600" dirty="0" smtClean="0">
                <a:latin typeface="Arial Rounded MT Bold" panose="020F0704030504030204" pitchFamily="34" charset="0"/>
              </a:rPr>
              <a:t>omen, peace and security: PEACE KEEPING OPERATIONS</a:t>
            </a:r>
            <a:endParaRPr lang="en-GB" sz="3600" dirty="0">
              <a:latin typeface="Arial Rounded MT Bold" panose="020F0704030504030204" pitchFamily="34" charset="0"/>
            </a:endParaRPr>
          </a:p>
        </p:txBody>
      </p:sp>
      <p:sp>
        <p:nvSpPr>
          <p:cNvPr id="3" name="TextBox 2"/>
          <p:cNvSpPr txBox="1"/>
          <p:nvPr/>
        </p:nvSpPr>
        <p:spPr>
          <a:xfrm>
            <a:off x="838200" y="2590800"/>
            <a:ext cx="8194964" cy="2585323"/>
          </a:xfrm>
          <a:prstGeom prst="rect">
            <a:avLst/>
          </a:prstGeom>
          <a:noFill/>
        </p:spPr>
        <p:txBody>
          <a:bodyPr wrap="square" rtlCol="0">
            <a:spAutoFit/>
          </a:bodyPr>
          <a:lstStyle/>
          <a:p>
            <a:pPr algn="ctr">
              <a:lnSpc>
                <a:spcPct val="300000"/>
              </a:lnSpc>
            </a:pPr>
            <a:r>
              <a:rPr lang="en-US" dirty="0" smtClean="0">
                <a:latin typeface="Arial Rounded MT Bold" panose="020F0704030504030204" pitchFamily="34" charset="0"/>
              </a:rPr>
              <a:t>PRESENTED BY:</a:t>
            </a:r>
          </a:p>
          <a:p>
            <a:pPr algn="ctr">
              <a:lnSpc>
                <a:spcPct val="300000"/>
              </a:lnSpc>
            </a:pPr>
            <a:r>
              <a:rPr lang="en-US" dirty="0" smtClean="0">
                <a:latin typeface="Arial Rounded MT Bold" panose="020F0704030504030204" pitchFamily="34" charset="0"/>
              </a:rPr>
              <a:t>EDISEIMI IGEIWARI FULLPOWER  - 14/SMS10/003</a:t>
            </a:r>
          </a:p>
          <a:p>
            <a:pPr algn="ctr">
              <a:lnSpc>
                <a:spcPct val="300000"/>
              </a:lnSpc>
            </a:pPr>
            <a:r>
              <a:rPr lang="en-US" dirty="0" smtClean="0">
                <a:latin typeface="Arial Rounded MT Bold" panose="020F0704030504030204" pitchFamily="34" charset="0"/>
              </a:rPr>
              <a:t>BARIBENEM KORKA VULASI - 14/SMS10/004</a:t>
            </a:r>
            <a:endParaRPr lang="en-GB" dirty="0">
              <a:latin typeface="Arial Rounded MT Bold" panose="020F0704030504030204" pitchFamily="34" charset="0"/>
            </a:endParaRPr>
          </a:p>
        </p:txBody>
      </p:sp>
    </p:spTree>
    <p:extLst>
      <p:ext uri="{BB962C8B-B14F-4D97-AF65-F5344CB8AC3E}">
        <p14:creationId xmlns:p14="http://schemas.microsoft.com/office/powerpoint/2010/main" val="3372413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7772400" cy="609600"/>
          </a:xfrm>
        </p:spPr>
        <p:txBody>
          <a:bodyPr>
            <a:normAutofit/>
          </a:bodyPr>
          <a:lstStyle/>
          <a:p>
            <a:r>
              <a:rPr lang="en-US" sz="2800" dirty="0" smtClean="0"/>
              <a:t>RESPONSES AND CHALLENGES</a:t>
            </a:r>
            <a:endParaRPr lang="en-GB" sz="2800" dirty="0"/>
          </a:p>
        </p:txBody>
      </p:sp>
      <p:sp>
        <p:nvSpPr>
          <p:cNvPr id="3" name="Subtitle 2"/>
          <p:cNvSpPr>
            <a:spLocks noGrp="1"/>
          </p:cNvSpPr>
          <p:nvPr>
            <p:ph type="subTitle" idx="1"/>
          </p:nvPr>
        </p:nvSpPr>
        <p:spPr>
          <a:xfrm>
            <a:off x="228600" y="914400"/>
            <a:ext cx="8686800" cy="6629400"/>
          </a:xfrm>
        </p:spPr>
        <p:txBody>
          <a:bodyPr>
            <a:noAutofit/>
          </a:bodyPr>
          <a:lstStyle/>
          <a:p>
            <a:pPr algn="just">
              <a:lnSpc>
                <a:spcPct val="150000"/>
              </a:lnSpc>
            </a:pPr>
            <a:r>
              <a:rPr lang="en-US" sz="1600" dirty="0">
                <a:solidFill>
                  <a:schemeClr val="tx1"/>
                </a:solidFill>
                <a:latin typeface="Cambria" panose="02040503050406030204" pitchFamily="18" charset="0"/>
              </a:rPr>
              <a:t>The rapidly evolving environment of peacekeeping </a:t>
            </a:r>
            <a:r>
              <a:rPr lang="en-US" sz="1600" dirty="0" smtClean="0">
                <a:solidFill>
                  <a:schemeClr val="tx1"/>
                </a:solidFill>
                <a:latin typeface="Cambria" panose="02040503050406030204" pitchFamily="18" charset="0"/>
              </a:rPr>
              <a:t>produces both opportunities and challenges </a:t>
            </a:r>
            <a:r>
              <a:rPr lang="en-US" sz="1600" dirty="0">
                <a:solidFill>
                  <a:schemeClr val="tx1"/>
                </a:solidFill>
                <a:latin typeface="Cambria" panose="02040503050406030204" pitchFamily="18" charset="0"/>
              </a:rPr>
              <a:t>for the United Nations, especially in the </a:t>
            </a:r>
            <a:r>
              <a:rPr lang="en-US" sz="1600" dirty="0" smtClean="0">
                <a:solidFill>
                  <a:schemeClr val="tx1"/>
                </a:solidFill>
                <a:latin typeface="Cambria" panose="02040503050406030204" pitchFamily="18" charset="0"/>
              </a:rPr>
              <a:t>promotion of </a:t>
            </a:r>
            <a:r>
              <a:rPr lang="en-US" sz="1600" dirty="0">
                <a:solidFill>
                  <a:schemeClr val="tx1"/>
                </a:solidFill>
                <a:latin typeface="Cambria" panose="02040503050406030204" pitchFamily="18" charset="0"/>
              </a:rPr>
              <a:t>women’s rights in the post-conflict environment. A number of </a:t>
            </a:r>
            <a:r>
              <a:rPr lang="en-US" sz="1600" dirty="0" smtClean="0">
                <a:solidFill>
                  <a:schemeClr val="tx1"/>
                </a:solidFill>
                <a:latin typeface="Cambria" panose="02040503050406030204" pitchFamily="18" charset="0"/>
              </a:rPr>
              <a:t>important efforts </a:t>
            </a:r>
            <a:r>
              <a:rPr lang="en-US" sz="1600" dirty="0">
                <a:solidFill>
                  <a:schemeClr val="tx1"/>
                </a:solidFill>
                <a:latin typeface="Cambria" panose="02040503050406030204" pitchFamily="18" charset="0"/>
              </a:rPr>
              <a:t>have been made and some significant successes and </a:t>
            </a:r>
            <a:r>
              <a:rPr lang="en-US" sz="1600" dirty="0" smtClean="0">
                <a:solidFill>
                  <a:schemeClr val="tx1"/>
                </a:solidFill>
                <a:latin typeface="Cambria" panose="02040503050406030204" pitchFamily="18" charset="0"/>
              </a:rPr>
              <a:t>good practices </a:t>
            </a:r>
            <a:r>
              <a:rPr lang="en-US" sz="1600" dirty="0">
                <a:solidFill>
                  <a:schemeClr val="tx1"/>
                </a:solidFill>
                <a:latin typeface="Cambria" panose="02040503050406030204" pitchFamily="18" charset="0"/>
              </a:rPr>
              <a:t>achieved in incorporating gender perspectives into </a:t>
            </a:r>
            <a:r>
              <a:rPr lang="en-US" sz="1600" dirty="0" smtClean="0">
                <a:solidFill>
                  <a:schemeClr val="tx1"/>
                </a:solidFill>
                <a:latin typeface="Cambria" panose="02040503050406030204" pitchFamily="18" charset="0"/>
              </a:rPr>
              <a:t>peacekeeping operations</a:t>
            </a:r>
            <a:r>
              <a:rPr lang="en-US" sz="1600" dirty="0">
                <a:solidFill>
                  <a:schemeClr val="tx1"/>
                </a:solidFill>
                <a:latin typeface="Cambria" panose="02040503050406030204" pitchFamily="18" charset="0"/>
              </a:rPr>
              <a:t>. </a:t>
            </a:r>
            <a:endParaRPr lang="en-US" sz="1600" dirty="0" smtClean="0">
              <a:solidFill>
                <a:schemeClr val="tx1"/>
              </a:solidFill>
              <a:latin typeface="Cambria" panose="02040503050406030204" pitchFamily="18" charset="0"/>
            </a:endParaRPr>
          </a:p>
          <a:p>
            <a:pPr algn="just">
              <a:lnSpc>
                <a:spcPct val="150000"/>
              </a:lnSpc>
            </a:pPr>
            <a:r>
              <a:rPr lang="en-US" sz="1600" dirty="0">
                <a:solidFill>
                  <a:schemeClr val="tx1"/>
                </a:solidFill>
                <a:latin typeface="Cambria" panose="02040503050406030204" pitchFamily="18" charset="0"/>
              </a:rPr>
              <a:t>	</a:t>
            </a:r>
            <a:r>
              <a:rPr lang="en-US" sz="1600" dirty="0" smtClean="0">
                <a:solidFill>
                  <a:schemeClr val="tx1"/>
                </a:solidFill>
                <a:latin typeface="Cambria" panose="02040503050406030204" pitchFamily="18" charset="0"/>
              </a:rPr>
              <a:t>A </a:t>
            </a:r>
            <a:r>
              <a:rPr lang="en-US" sz="1600" dirty="0">
                <a:solidFill>
                  <a:schemeClr val="tx1"/>
                </a:solidFill>
                <a:latin typeface="Cambria" panose="02040503050406030204" pitchFamily="18" charset="0"/>
              </a:rPr>
              <a:t>key advance was the 2000 Windhoek Declaration and </a:t>
            </a:r>
            <a:r>
              <a:rPr lang="en-US" sz="1600" dirty="0" smtClean="0">
                <a:solidFill>
                  <a:schemeClr val="tx1"/>
                </a:solidFill>
                <a:latin typeface="Cambria" panose="02040503050406030204" pitchFamily="18" charset="0"/>
              </a:rPr>
              <a:t>Namibia Plan </a:t>
            </a:r>
            <a:r>
              <a:rPr lang="en-US" sz="1600" dirty="0">
                <a:solidFill>
                  <a:schemeClr val="tx1"/>
                </a:solidFill>
                <a:latin typeface="Cambria" panose="02040503050406030204" pitchFamily="18" charset="0"/>
              </a:rPr>
              <a:t>of Action </a:t>
            </a:r>
            <a:r>
              <a:rPr lang="en-US" sz="1600" dirty="0" smtClean="0">
                <a:solidFill>
                  <a:schemeClr val="tx1"/>
                </a:solidFill>
                <a:latin typeface="Cambria" panose="02040503050406030204" pitchFamily="18" charset="0"/>
              </a:rPr>
              <a:t>on Mainstreaming </a:t>
            </a:r>
            <a:r>
              <a:rPr lang="en-US" sz="1600" dirty="0">
                <a:solidFill>
                  <a:schemeClr val="tx1"/>
                </a:solidFill>
                <a:latin typeface="Cambria" panose="02040503050406030204" pitchFamily="18" charset="0"/>
              </a:rPr>
              <a:t>a Gender Perspective in </a:t>
            </a:r>
            <a:r>
              <a:rPr lang="en-US" sz="1600" dirty="0" smtClean="0">
                <a:solidFill>
                  <a:schemeClr val="tx1"/>
                </a:solidFill>
                <a:latin typeface="Cambria" panose="02040503050406030204" pitchFamily="18" charset="0"/>
              </a:rPr>
              <a:t>Multidimensional Peace </a:t>
            </a:r>
            <a:r>
              <a:rPr lang="en-US" sz="1600" dirty="0">
                <a:solidFill>
                  <a:schemeClr val="tx1"/>
                </a:solidFill>
                <a:latin typeface="Cambria" panose="02040503050406030204" pitchFamily="18" charset="0"/>
              </a:rPr>
              <a:t>Operations, which were the outcome documents of </a:t>
            </a:r>
            <a:r>
              <a:rPr lang="en-US" sz="1600" dirty="0" smtClean="0">
                <a:solidFill>
                  <a:schemeClr val="tx1"/>
                </a:solidFill>
                <a:latin typeface="Cambria" panose="02040503050406030204" pitchFamily="18" charset="0"/>
              </a:rPr>
              <a:t>a seminar </a:t>
            </a:r>
            <a:r>
              <a:rPr lang="en-US" sz="1600" dirty="0">
                <a:solidFill>
                  <a:schemeClr val="tx1"/>
                </a:solidFill>
                <a:latin typeface="Cambria" panose="02040503050406030204" pitchFamily="18" charset="0"/>
              </a:rPr>
              <a:t>organized by the Lessons Learned Unit of DPKO and hosted by </a:t>
            </a:r>
            <a:r>
              <a:rPr lang="en-US" sz="1600" dirty="0" smtClean="0">
                <a:solidFill>
                  <a:schemeClr val="tx1"/>
                </a:solidFill>
                <a:latin typeface="Cambria" panose="02040503050406030204" pitchFamily="18" charset="0"/>
              </a:rPr>
              <a:t>the Government </a:t>
            </a:r>
            <a:r>
              <a:rPr lang="en-US" sz="1600" dirty="0">
                <a:solidFill>
                  <a:schemeClr val="tx1"/>
                </a:solidFill>
                <a:latin typeface="Cambria" panose="02040503050406030204" pitchFamily="18" charset="0"/>
              </a:rPr>
              <a:t>of Namibia in May 2000.</a:t>
            </a:r>
            <a:endParaRPr lang="en-GB" sz="16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4043992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200" dirty="0" smtClean="0"/>
              <a:t>CHALLENGE 1</a:t>
            </a:r>
            <a:endParaRPr lang="en-GB" sz="3200" dirty="0"/>
          </a:p>
        </p:txBody>
      </p:sp>
      <p:sp>
        <p:nvSpPr>
          <p:cNvPr id="3" name="Content Placeholder 2"/>
          <p:cNvSpPr>
            <a:spLocks noGrp="1"/>
          </p:cNvSpPr>
          <p:nvPr>
            <p:ph idx="1"/>
          </p:nvPr>
        </p:nvSpPr>
        <p:spPr>
          <a:xfrm>
            <a:off x="228600" y="838200"/>
            <a:ext cx="8915400" cy="5943600"/>
          </a:xfrm>
        </p:spPr>
        <p:txBody>
          <a:bodyPr>
            <a:noAutofit/>
          </a:bodyPr>
          <a:lstStyle/>
          <a:p>
            <a:pPr algn="just">
              <a:lnSpc>
                <a:spcPct val="150000"/>
              </a:lnSpc>
            </a:pPr>
            <a:r>
              <a:rPr lang="en-US" sz="1800" dirty="0" smtClean="0"/>
              <a:t>TRAINING</a:t>
            </a:r>
            <a:r>
              <a:rPr lang="en-US" sz="1800" b="0" dirty="0" smtClean="0"/>
              <a:t>: </a:t>
            </a:r>
            <a:r>
              <a:rPr lang="en-US" sz="1800" b="0" dirty="0" smtClean="0">
                <a:latin typeface="Cambria" panose="02040503050406030204" pitchFamily="18" charset="0"/>
              </a:rPr>
              <a:t>Here, the major challenge is assisting the mission personnel to understand what gender mainstreaming is in every peacekeeping op. </a:t>
            </a:r>
            <a:r>
              <a:rPr lang="en-US" sz="1800" b="0" dirty="0">
                <a:latin typeface="Cambria" panose="02040503050406030204" pitchFamily="18" charset="0"/>
              </a:rPr>
              <a:t>Training is </a:t>
            </a:r>
            <a:r>
              <a:rPr lang="en-US" sz="1800" b="0" dirty="0" smtClean="0">
                <a:latin typeface="Cambria" panose="02040503050406030204" pitchFamily="18" charset="0"/>
              </a:rPr>
              <a:t>relevant in order to </a:t>
            </a:r>
            <a:r>
              <a:rPr lang="en-US" sz="1800" b="0" dirty="0">
                <a:latin typeface="Cambria" panose="02040503050406030204" pitchFamily="18" charset="0"/>
              </a:rPr>
              <a:t>develop awareness, commitment and capacity of </a:t>
            </a:r>
            <a:r>
              <a:rPr lang="en-US" sz="1800" b="0" dirty="0" smtClean="0">
                <a:latin typeface="Cambria" panose="02040503050406030204" pitchFamily="18" charset="0"/>
              </a:rPr>
              <a:t>all personnel </a:t>
            </a:r>
            <a:r>
              <a:rPr lang="en-US" sz="1800" b="0" dirty="0">
                <a:latin typeface="Cambria" panose="02040503050406030204" pitchFamily="18" charset="0"/>
              </a:rPr>
              <a:t>in peacekeeping missions on the relevant gender perspectives </a:t>
            </a:r>
            <a:r>
              <a:rPr lang="en-US" sz="1800" b="0" dirty="0" smtClean="0">
                <a:latin typeface="Cambria" panose="02040503050406030204" pitchFamily="18" charset="0"/>
              </a:rPr>
              <a:t>to be </a:t>
            </a:r>
            <a:r>
              <a:rPr lang="en-US" sz="1800" b="0" dirty="0">
                <a:latin typeface="Cambria" panose="02040503050406030204" pitchFamily="18" charset="0"/>
              </a:rPr>
              <a:t>incorporated into their work</a:t>
            </a:r>
            <a:r>
              <a:rPr lang="en-US" sz="1800" b="0" dirty="0" smtClean="0">
                <a:latin typeface="Cambria" panose="02040503050406030204" pitchFamily="18" charset="0"/>
              </a:rPr>
              <a:t>. In a case where sex was used as a tool of war, </a:t>
            </a:r>
            <a:r>
              <a:rPr lang="en-US" sz="1800" b="0" dirty="0">
                <a:latin typeface="Cambria" panose="02040503050406030204" pitchFamily="18" charset="0"/>
              </a:rPr>
              <a:t>staff in peacekeeping </a:t>
            </a:r>
            <a:r>
              <a:rPr lang="en-US" sz="1800" b="0" dirty="0" smtClean="0">
                <a:latin typeface="Cambria" panose="02040503050406030204" pitchFamily="18" charset="0"/>
              </a:rPr>
              <a:t>missions have </a:t>
            </a:r>
            <a:r>
              <a:rPr lang="en-US" sz="1800" b="0" dirty="0">
                <a:latin typeface="Cambria" panose="02040503050406030204" pitchFamily="18" charset="0"/>
              </a:rPr>
              <a:t>a </a:t>
            </a:r>
            <a:r>
              <a:rPr lang="en-US" sz="1800" b="0" dirty="0" smtClean="0">
                <a:latin typeface="Cambria" panose="02040503050406030204" pitchFamily="18" charset="0"/>
              </a:rPr>
              <a:t>particular responsibility </a:t>
            </a:r>
            <a:r>
              <a:rPr lang="en-US" sz="1800" b="0" dirty="0">
                <a:latin typeface="Cambria" panose="02040503050406030204" pitchFamily="18" charset="0"/>
              </a:rPr>
              <a:t>to be </a:t>
            </a:r>
            <a:r>
              <a:rPr lang="en-US" sz="1800" b="0" dirty="0" smtClean="0">
                <a:latin typeface="Cambria" panose="02040503050406030204" pitchFamily="18" charset="0"/>
              </a:rPr>
              <a:t>responsive to </a:t>
            </a:r>
            <a:r>
              <a:rPr lang="en-US" sz="1800" b="0" dirty="0">
                <a:latin typeface="Cambria" panose="02040503050406030204" pitchFamily="18" charset="0"/>
              </a:rPr>
              <a:t>the protection needs of </a:t>
            </a:r>
            <a:r>
              <a:rPr lang="en-US" sz="1800" b="0" dirty="0" smtClean="0">
                <a:latin typeface="Cambria" panose="02040503050406030204" pitchFamily="18" charset="0"/>
              </a:rPr>
              <a:t>women and </a:t>
            </a:r>
            <a:r>
              <a:rPr lang="en-US" sz="1800" b="0" dirty="0">
                <a:latin typeface="Cambria" panose="02040503050406030204" pitchFamily="18" charset="0"/>
              </a:rPr>
              <a:t>girls and to investigate rape and other crimes of sexual violence, so </a:t>
            </a:r>
            <a:r>
              <a:rPr lang="en-US" sz="1800" b="0" dirty="0" smtClean="0">
                <a:latin typeface="Cambria" panose="02040503050406030204" pitchFamily="18" charset="0"/>
              </a:rPr>
              <a:t>as to </a:t>
            </a:r>
            <a:r>
              <a:rPr lang="en-US" sz="1800" b="0" dirty="0">
                <a:latin typeface="Cambria" panose="02040503050406030204" pitchFamily="18" charset="0"/>
              </a:rPr>
              <a:t>end an atmosphere of impunity.</a:t>
            </a:r>
            <a:endParaRPr lang="en-GB" sz="1800" b="0" dirty="0">
              <a:latin typeface="Cambria" panose="02040503050406030204" pitchFamily="18" charset="0"/>
            </a:endParaRPr>
          </a:p>
        </p:txBody>
      </p:sp>
    </p:spTree>
    <p:extLst>
      <p:ext uri="{BB962C8B-B14F-4D97-AF65-F5344CB8AC3E}">
        <p14:creationId xmlns:p14="http://schemas.microsoft.com/office/powerpoint/2010/main" val="2272165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1</a:t>
            </a:r>
            <a:endParaRPr lang="en-GB" dirty="0"/>
          </a:p>
        </p:txBody>
      </p:sp>
      <p:sp>
        <p:nvSpPr>
          <p:cNvPr id="3" name="Content Placeholder 2"/>
          <p:cNvSpPr>
            <a:spLocks noGrp="1"/>
          </p:cNvSpPr>
          <p:nvPr>
            <p:ph idx="1"/>
          </p:nvPr>
        </p:nvSpPr>
        <p:spPr>
          <a:xfrm>
            <a:off x="0" y="1100628"/>
            <a:ext cx="9144000" cy="5757372"/>
          </a:xfrm>
        </p:spPr>
        <p:txBody>
          <a:bodyPr>
            <a:normAutofit/>
          </a:bodyPr>
          <a:lstStyle/>
          <a:p>
            <a:pPr algn="just">
              <a:lnSpc>
                <a:spcPct val="150000"/>
              </a:lnSpc>
            </a:pPr>
            <a:r>
              <a:rPr lang="en-US" sz="1800" b="0" dirty="0" smtClean="0">
                <a:latin typeface="Cambria" panose="02040503050406030204" pitchFamily="18" charset="0"/>
              </a:rPr>
              <a:t>In cases like this, the mission personnel will need to be trained for their encounters with women and adolescent girls. Also, civilian police will need to train new or reconstructed police forces on how to address cases of domestic violence and trafficking of human beings.  For example in the United Nations peace keeping mission of Bosnia and Herzegovina (UNMIBH), the mission is </a:t>
            </a:r>
            <a:r>
              <a:rPr lang="en-US" sz="1800" b="0" dirty="0">
                <a:latin typeface="Cambria" panose="02040503050406030204" pitchFamily="18" charset="0"/>
              </a:rPr>
              <a:t>training local law enforcement professionals to address </a:t>
            </a:r>
            <a:r>
              <a:rPr lang="en-US" sz="1800" b="0" dirty="0" smtClean="0">
                <a:latin typeface="Cambria" panose="02040503050406030204" pitchFamily="18" charset="0"/>
              </a:rPr>
              <a:t>domestic violence </a:t>
            </a:r>
            <a:r>
              <a:rPr lang="en-US" sz="1800" b="0" dirty="0">
                <a:latin typeface="Cambria" panose="02040503050406030204" pitchFamily="18" charset="0"/>
              </a:rPr>
              <a:t>cases and trafficking in human beings.</a:t>
            </a:r>
            <a:endParaRPr lang="en-GB" sz="1800" b="0" dirty="0">
              <a:latin typeface="Cambria" panose="02040503050406030204" pitchFamily="18" charset="0"/>
            </a:endParaRPr>
          </a:p>
        </p:txBody>
      </p:sp>
    </p:spTree>
    <p:extLst>
      <p:ext uri="{BB962C8B-B14F-4D97-AF65-F5344CB8AC3E}">
        <p14:creationId xmlns:p14="http://schemas.microsoft.com/office/powerpoint/2010/main" val="3777074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normAutofit/>
          </a:bodyPr>
          <a:lstStyle/>
          <a:p>
            <a:r>
              <a:rPr lang="en-US" sz="3600" dirty="0" smtClean="0"/>
              <a:t>CHALLENGE 2</a:t>
            </a:r>
            <a:endParaRPr lang="en-GB" sz="3600" dirty="0"/>
          </a:p>
        </p:txBody>
      </p:sp>
      <p:sp>
        <p:nvSpPr>
          <p:cNvPr id="3" name="Content Placeholder 2"/>
          <p:cNvSpPr>
            <a:spLocks noGrp="1"/>
          </p:cNvSpPr>
          <p:nvPr>
            <p:ph idx="1"/>
          </p:nvPr>
        </p:nvSpPr>
        <p:spPr>
          <a:xfrm>
            <a:off x="228600" y="914400"/>
            <a:ext cx="8839200" cy="5867400"/>
          </a:xfrm>
        </p:spPr>
        <p:txBody>
          <a:bodyPr>
            <a:normAutofit/>
          </a:bodyPr>
          <a:lstStyle/>
          <a:p>
            <a:pPr algn="just">
              <a:lnSpc>
                <a:spcPct val="150000"/>
              </a:lnSpc>
            </a:pPr>
            <a:r>
              <a:rPr lang="en-GB" sz="1800" b="1" dirty="0" smtClean="0">
                <a:latin typeface="Cambria" panose="02040503050406030204" pitchFamily="18" charset="0"/>
              </a:rPr>
              <a:t>GENDER ADVISERS AND GENDER UNITS</a:t>
            </a:r>
            <a:r>
              <a:rPr lang="en-GB" sz="1800" dirty="0" smtClean="0">
                <a:latin typeface="Cambria" panose="02040503050406030204" pitchFamily="18" charset="0"/>
              </a:rPr>
              <a:t>: </a:t>
            </a:r>
            <a:r>
              <a:rPr lang="en-US" sz="1800" b="0" dirty="0">
                <a:latin typeface="Cambria" panose="02040503050406030204" pitchFamily="18" charset="0"/>
              </a:rPr>
              <a:t>Gender </a:t>
            </a:r>
            <a:r>
              <a:rPr lang="en-US" sz="1800" b="0" dirty="0" smtClean="0">
                <a:latin typeface="Cambria" panose="02040503050406030204" pitchFamily="18" charset="0"/>
              </a:rPr>
              <a:t>advisers and gender units/offices </a:t>
            </a:r>
            <a:r>
              <a:rPr lang="en-US" sz="1800" b="0" dirty="0">
                <a:latin typeface="Cambria" panose="02040503050406030204" pitchFamily="18" charset="0"/>
              </a:rPr>
              <a:t>provide crucial </a:t>
            </a:r>
            <a:r>
              <a:rPr lang="en-US" sz="1800" b="0" dirty="0" smtClean="0">
                <a:latin typeface="Cambria" panose="02040503050406030204" pitchFamily="18" charset="0"/>
              </a:rPr>
              <a:t>support to </a:t>
            </a:r>
            <a:r>
              <a:rPr lang="en-US" sz="1800" b="0" dirty="0">
                <a:latin typeface="Cambria" panose="02040503050406030204" pitchFamily="18" charset="0"/>
              </a:rPr>
              <a:t>the heads of missions as they implement their </a:t>
            </a:r>
            <a:r>
              <a:rPr lang="en-US" sz="1800" b="0" dirty="0" smtClean="0">
                <a:latin typeface="Cambria" panose="02040503050406030204" pitchFamily="18" charset="0"/>
              </a:rPr>
              <a:t>responsibilities </a:t>
            </a:r>
            <a:r>
              <a:rPr lang="en-US" sz="1800" b="0" dirty="0">
                <a:latin typeface="Cambria" panose="02040503050406030204" pitchFamily="18" charset="0"/>
              </a:rPr>
              <a:t>for </a:t>
            </a:r>
            <a:r>
              <a:rPr lang="en-US" sz="1800" b="0" dirty="0" smtClean="0">
                <a:latin typeface="Cambria" panose="02040503050406030204" pitchFamily="18" charset="0"/>
              </a:rPr>
              <a:t>incorporating gender </a:t>
            </a:r>
            <a:r>
              <a:rPr lang="en-US" sz="1800" b="0" dirty="0">
                <a:latin typeface="Cambria" panose="02040503050406030204" pitchFamily="18" charset="0"/>
              </a:rPr>
              <a:t>perspectives into the work of the mission</a:t>
            </a:r>
            <a:r>
              <a:rPr lang="en-US" sz="1800" b="0" dirty="0" smtClean="0">
                <a:latin typeface="Cambria" panose="02040503050406030204" pitchFamily="18" charset="0"/>
              </a:rPr>
              <a:t>. led by senior-level policy advisers,  This will be possible if the advisers and units are </a:t>
            </a:r>
            <a:r>
              <a:rPr lang="en-US" sz="1800" b="0" dirty="0">
                <a:latin typeface="Cambria" panose="02040503050406030204" pitchFamily="18" charset="0"/>
              </a:rPr>
              <a:t>well resourced </a:t>
            </a:r>
            <a:r>
              <a:rPr lang="en-US" sz="1800" b="0" dirty="0" smtClean="0">
                <a:latin typeface="Cambria" panose="02040503050406030204" pitchFamily="18" charset="0"/>
              </a:rPr>
              <a:t>and strategically placed as this will enable them provide guidance to the head of mission for mainstreaming </a:t>
            </a:r>
            <a:r>
              <a:rPr lang="en-US" sz="1800" b="0" dirty="0">
                <a:latin typeface="Cambria" panose="02040503050406030204" pitchFamily="18" charset="0"/>
              </a:rPr>
              <a:t>gender perspectives across the policy spectrum in the </a:t>
            </a:r>
            <a:r>
              <a:rPr lang="en-US" sz="1800" b="0" dirty="0" smtClean="0">
                <a:latin typeface="Cambria" panose="02040503050406030204" pitchFamily="18" charset="0"/>
              </a:rPr>
              <a:t>mission. They </a:t>
            </a:r>
            <a:r>
              <a:rPr lang="en-US" sz="1800" b="0" dirty="0">
                <a:latin typeface="Cambria" panose="02040503050406030204" pitchFamily="18" charset="0"/>
              </a:rPr>
              <a:t>can liaise with the national women’s ministry or office as well </a:t>
            </a:r>
            <a:r>
              <a:rPr lang="en-US" sz="1800" b="0" dirty="0" smtClean="0">
                <a:latin typeface="Cambria" panose="02040503050406030204" pitchFamily="18" charset="0"/>
              </a:rPr>
              <a:t>as civil </a:t>
            </a:r>
            <a:r>
              <a:rPr lang="en-US" sz="1800" b="0" dirty="0">
                <a:latin typeface="Cambria" panose="02040503050406030204" pitchFamily="18" charset="0"/>
              </a:rPr>
              <a:t>society groups working on women’s issues to ensure that the needs </a:t>
            </a:r>
            <a:r>
              <a:rPr lang="en-US" sz="1800" b="0" dirty="0" smtClean="0">
                <a:latin typeface="Cambria" panose="02040503050406030204" pitchFamily="18" charset="0"/>
              </a:rPr>
              <a:t>and concerns </a:t>
            </a:r>
            <a:r>
              <a:rPr lang="en-US" sz="1800" b="0" dirty="0">
                <a:latin typeface="Cambria" panose="02040503050406030204" pitchFamily="18" charset="0"/>
              </a:rPr>
              <a:t>of women are given due consideration in mission activities. </a:t>
            </a:r>
            <a:r>
              <a:rPr lang="en-US" sz="1800" b="0" dirty="0" smtClean="0">
                <a:latin typeface="Cambria" panose="02040503050406030204" pitchFamily="18" charset="0"/>
              </a:rPr>
              <a:t>Where the </a:t>
            </a:r>
            <a:r>
              <a:rPr lang="en-US" sz="1800" b="0" dirty="0">
                <a:latin typeface="Cambria" panose="02040503050406030204" pitchFamily="18" charset="0"/>
              </a:rPr>
              <a:t>mission’s mandate extends to institution-building relating to the rule </a:t>
            </a:r>
            <a:r>
              <a:rPr lang="en-US" sz="1800" b="0" dirty="0" smtClean="0">
                <a:latin typeface="Cambria" panose="02040503050406030204" pitchFamily="18" charset="0"/>
              </a:rPr>
              <a:t>of law</a:t>
            </a:r>
            <a:r>
              <a:rPr lang="en-US" sz="1800" b="0" dirty="0">
                <a:latin typeface="Cambria" panose="02040503050406030204" pitchFamily="18" charset="0"/>
              </a:rPr>
              <a:t>, they can advocate for the goal of gender equality and special </a:t>
            </a:r>
            <a:r>
              <a:rPr lang="en-US" sz="1800" b="0" dirty="0" smtClean="0">
                <a:latin typeface="Cambria" panose="02040503050406030204" pitchFamily="18" charset="0"/>
              </a:rPr>
              <a:t>measures to </a:t>
            </a:r>
            <a:r>
              <a:rPr lang="en-US" sz="1800" b="0" dirty="0">
                <a:latin typeface="Cambria" panose="02040503050406030204" pitchFamily="18" charset="0"/>
              </a:rPr>
              <a:t>ensure the increased participation of women in all fields.</a:t>
            </a:r>
            <a:endParaRPr lang="en-GB" sz="1800" b="0" dirty="0">
              <a:latin typeface="Cambria" panose="02040503050406030204" pitchFamily="18" charset="0"/>
            </a:endParaRPr>
          </a:p>
        </p:txBody>
      </p:sp>
    </p:spTree>
    <p:extLst>
      <p:ext uri="{BB962C8B-B14F-4D97-AF65-F5344CB8AC3E}">
        <p14:creationId xmlns:p14="http://schemas.microsoft.com/office/powerpoint/2010/main" val="3715024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2</a:t>
            </a:r>
            <a:endParaRPr lang="en-GB" dirty="0"/>
          </a:p>
        </p:txBody>
      </p:sp>
      <p:sp>
        <p:nvSpPr>
          <p:cNvPr id="3" name="Content Placeholder 2"/>
          <p:cNvSpPr>
            <a:spLocks noGrp="1"/>
          </p:cNvSpPr>
          <p:nvPr>
            <p:ph idx="1"/>
          </p:nvPr>
        </p:nvSpPr>
        <p:spPr>
          <a:xfrm>
            <a:off x="0" y="1600200"/>
            <a:ext cx="8915400" cy="5257800"/>
          </a:xfrm>
        </p:spPr>
        <p:txBody>
          <a:bodyPr>
            <a:normAutofit/>
          </a:bodyPr>
          <a:lstStyle/>
          <a:p>
            <a:pPr algn="just">
              <a:lnSpc>
                <a:spcPct val="150000"/>
              </a:lnSpc>
            </a:pPr>
            <a:r>
              <a:rPr lang="en-US" sz="1800" b="0" dirty="0" smtClean="0">
                <a:latin typeface="Cambria" panose="02040503050406030204" pitchFamily="18" charset="0"/>
              </a:rPr>
              <a:t>There are cases where gender units were formed during peacekeeping missions. In UNMIK and UNTAET of 1999 gender units were established in two large multi-dimensional peacekeeping </a:t>
            </a:r>
            <a:r>
              <a:rPr lang="en-GB" sz="1800" b="0" dirty="0" smtClean="0">
                <a:latin typeface="Cambria" panose="02040503050406030204" pitchFamily="18" charset="0"/>
              </a:rPr>
              <a:t>missions. With </a:t>
            </a:r>
            <a:r>
              <a:rPr lang="en-GB" sz="1800" b="0" dirty="0">
                <a:latin typeface="Cambria" panose="02040503050406030204" pitchFamily="18" charset="0"/>
              </a:rPr>
              <a:t>these </a:t>
            </a:r>
            <a:r>
              <a:rPr lang="en-GB" sz="1800" b="0" dirty="0" smtClean="0">
                <a:latin typeface="Cambria" panose="02040503050406030204" pitchFamily="18" charset="0"/>
              </a:rPr>
              <a:t>missions </a:t>
            </a:r>
            <a:r>
              <a:rPr lang="en-US" sz="1800" b="0" dirty="0" smtClean="0">
                <a:latin typeface="Cambria" panose="02040503050406030204" pitchFamily="18" charset="0"/>
              </a:rPr>
              <a:t>moving </a:t>
            </a:r>
            <a:r>
              <a:rPr lang="en-US" sz="1800" b="0" dirty="0">
                <a:latin typeface="Cambria" panose="02040503050406030204" pitchFamily="18" charset="0"/>
              </a:rPr>
              <a:t>from a phase of administration to a new phase of support </a:t>
            </a:r>
            <a:r>
              <a:rPr lang="en-US" sz="1800" b="0" dirty="0" smtClean="0">
                <a:latin typeface="Cambria" panose="02040503050406030204" pitchFamily="18" charset="0"/>
              </a:rPr>
              <a:t>to local </a:t>
            </a:r>
            <a:r>
              <a:rPr lang="en-US" sz="1800" b="0" dirty="0">
                <a:latin typeface="Cambria" panose="02040503050406030204" pitchFamily="18" charset="0"/>
              </a:rPr>
              <a:t>self-government, the gender units/offices were replaced by gender </a:t>
            </a:r>
            <a:r>
              <a:rPr lang="en-US" sz="1800" b="0" dirty="0" smtClean="0">
                <a:latin typeface="Cambria" panose="02040503050406030204" pitchFamily="18" charset="0"/>
              </a:rPr>
              <a:t>advisers, who </a:t>
            </a:r>
            <a:r>
              <a:rPr lang="en-US" sz="1800" b="0" dirty="0">
                <a:latin typeface="Cambria" panose="02040503050406030204" pitchFamily="18" charset="0"/>
              </a:rPr>
              <a:t>continued to provide support to national </a:t>
            </a:r>
            <a:r>
              <a:rPr lang="en-US" sz="1800" b="0" dirty="0" smtClean="0">
                <a:latin typeface="Cambria" panose="02040503050406030204" pitchFamily="18" charset="0"/>
              </a:rPr>
              <a:t>efforts. other peace keeping mission that had gender units or advisers are </a:t>
            </a:r>
            <a:r>
              <a:rPr lang="en-GB" sz="1800" b="0" dirty="0" smtClean="0">
                <a:latin typeface="Cambria" panose="02040503050406030204" pitchFamily="18" charset="0"/>
              </a:rPr>
              <a:t>MONUC,</a:t>
            </a:r>
            <a:r>
              <a:rPr lang="en-GB" sz="1800" b="0" dirty="0">
                <a:latin typeface="Cambria" panose="02040503050406030204" pitchFamily="18" charset="0"/>
              </a:rPr>
              <a:t> </a:t>
            </a:r>
            <a:r>
              <a:rPr lang="en-GB" sz="1800" b="0" dirty="0" smtClean="0">
                <a:latin typeface="Cambria" panose="02040503050406030204" pitchFamily="18" charset="0"/>
              </a:rPr>
              <a:t>UNMIBH, UNAMA, UNAMA, UNTAET etc</a:t>
            </a:r>
            <a:r>
              <a:rPr lang="en-GB" sz="1800" dirty="0" smtClean="0">
                <a:latin typeface="Cambria" panose="02040503050406030204" pitchFamily="18" charset="0"/>
              </a:rPr>
              <a:t>.</a:t>
            </a:r>
            <a:endParaRPr lang="en-GB" sz="1800" dirty="0">
              <a:latin typeface="Cambria" panose="02040503050406030204" pitchFamily="18" charset="0"/>
            </a:endParaRPr>
          </a:p>
        </p:txBody>
      </p:sp>
    </p:spTree>
    <p:extLst>
      <p:ext uri="{BB962C8B-B14F-4D97-AF65-F5344CB8AC3E}">
        <p14:creationId xmlns:p14="http://schemas.microsoft.com/office/powerpoint/2010/main" val="2974866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smtClean="0"/>
              <a:t>GENDER BALANCE IN RECRUITMENT</a:t>
            </a:r>
            <a:endParaRPr lang="en-GB" sz="2800" dirty="0"/>
          </a:p>
        </p:txBody>
      </p:sp>
      <p:sp>
        <p:nvSpPr>
          <p:cNvPr id="4" name="Content Placeholder 3"/>
          <p:cNvSpPr>
            <a:spLocks noGrp="1"/>
          </p:cNvSpPr>
          <p:nvPr>
            <p:ph idx="1"/>
          </p:nvPr>
        </p:nvSpPr>
        <p:spPr>
          <a:xfrm>
            <a:off x="228600" y="1143000"/>
            <a:ext cx="8686800" cy="5410200"/>
          </a:xfrm>
        </p:spPr>
        <p:txBody>
          <a:bodyPr>
            <a:normAutofit fontScale="85000" lnSpcReduction="10000"/>
          </a:bodyPr>
          <a:lstStyle/>
          <a:p>
            <a:pPr marL="0" indent="0" algn="just">
              <a:lnSpc>
                <a:spcPct val="150000"/>
              </a:lnSpc>
              <a:buNone/>
            </a:pPr>
            <a:r>
              <a:rPr lang="en-US" sz="2100" dirty="0" smtClean="0">
                <a:latin typeface="Cambria" panose="02040503050406030204" pitchFamily="18" charset="0"/>
              </a:rPr>
              <a:t>The united nations faces some challenges in this area. Some of which include:</a:t>
            </a:r>
          </a:p>
          <a:p>
            <a:pPr algn="just">
              <a:lnSpc>
                <a:spcPct val="150000"/>
              </a:lnSpc>
              <a:buFont typeface="Wingdings" panose="05000000000000000000" pitchFamily="2" charset="2"/>
              <a:buChar char="Ø"/>
            </a:pPr>
            <a:r>
              <a:rPr lang="en-US" sz="2100" b="0" dirty="0" smtClean="0">
                <a:latin typeface="Cambria" panose="02040503050406030204" pitchFamily="18" charset="0"/>
              </a:rPr>
              <a:t>There is a significant under-representation of women from troop-contributing states and the united nations often lacks leverage to ensure that there is a more gender-balanced recruitment from these states.</a:t>
            </a:r>
          </a:p>
          <a:p>
            <a:pPr algn="just">
              <a:lnSpc>
                <a:spcPct val="150000"/>
              </a:lnSpc>
              <a:buFont typeface="Wingdings" panose="05000000000000000000" pitchFamily="2" charset="2"/>
              <a:buChar char="Ø"/>
            </a:pPr>
            <a:r>
              <a:rPr lang="en-US" sz="2100" b="0" dirty="0" smtClean="0">
                <a:latin typeface="Cambria" panose="02040503050406030204" pitchFamily="18" charset="0"/>
              </a:rPr>
              <a:t>Also women self elect against particular jobs and types of operations based on their familial responsibilities. In some cases too, women may be excluded from operations on the ground that such operations are too dangerous for them or on the assumption that host countries may not readily accept women in decision making positions.</a:t>
            </a:r>
          </a:p>
          <a:p>
            <a:pPr algn="just">
              <a:lnSpc>
                <a:spcPct val="150000"/>
              </a:lnSpc>
              <a:buFont typeface="Wingdings" panose="05000000000000000000" pitchFamily="2" charset="2"/>
              <a:buChar char="Ø"/>
            </a:pPr>
            <a:r>
              <a:rPr lang="en-US" sz="2100" b="0" dirty="0" smtClean="0">
                <a:latin typeface="Cambria" panose="02040503050406030204" pitchFamily="18" charset="0"/>
              </a:rPr>
              <a:t>In a bid to address this issue the UNSG formed a senior appointment group comprising representatives of departments and offices of the secretariat. On behalf of this group, DPKO maintains a roster of candidates for leadership appointments to filed missions. </a:t>
            </a:r>
            <a:endParaRPr lang="en-GB" sz="2100" b="0" dirty="0" smtClean="0">
              <a:latin typeface="Cambria" panose="02040503050406030204" pitchFamily="18" charset="0"/>
            </a:endParaRPr>
          </a:p>
          <a:p>
            <a:pPr algn="just"/>
            <a:endParaRPr lang="en-GB" sz="2100" dirty="0"/>
          </a:p>
        </p:txBody>
      </p:sp>
    </p:spTree>
    <p:extLst>
      <p:ext uri="{BB962C8B-B14F-4D97-AF65-F5344CB8AC3E}">
        <p14:creationId xmlns:p14="http://schemas.microsoft.com/office/powerpoint/2010/main" val="42393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r>
              <a:rPr lang="en-US" sz="2800" dirty="0" smtClean="0"/>
              <a:t>STANDARD OF CONDUCT</a:t>
            </a:r>
            <a:endParaRPr lang="en-GB" sz="2800" dirty="0"/>
          </a:p>
        </p:txBody>
      </p:sp>
      <p:sp>
        <p:nvSpPr>
          <p:cNvPr id="3" name="Content Placeholder 2"/>
          <p:cNvSpPr>
            <a:spLocks noGrp="1"/>
          </p:cNvSpPr>
          <p:nvPr>
            <p:ph idx="1"/>
          </p:nvPr>
        </p:nvSpPr>
        <p:spPr>
          <a:xfrm>
            <a:off x="228600" y="838200"/>
            <a:ext cx="8915400" cy="6019800"/>
          </a:xfrm>
        </p:spPr>
        <p:txBody>
          <a:bodyPr>
            <a:noAutofit/>
          </a:bodyPr>
          <a:lstStyle/>
          <a:p>
            <a:pPr>
              <a:lnSpc>
                <a:spcPct val="150000"/>
              </a:lnSpc>
            </a:pPr>
            <a:r>
              <a:rPr lang="en-US" sz="1800" b="0" dirty="0">
                <a:latin typeface="Cambria" panose="02040503050406030204" pitchFamily="18" charset="0"/>
              </a:rPr>
              <a:t>All personnel of a United </a:t>
            </a:r>
            <a:r>
              <a:rPr lang="en-US" sz="1800" b="0" dirty="0" smtClean="0">
                <a:latin typeface="Cambria" panose="02040503050406030204" pitchFamily="18" charset="0"/>
              </a:rPr>
              <a:t>Nations peacekeeping </a:t>
            </a:r>
            <a:r>
              <a:rPr lang="en-US" sz="1800" b="0" dirty="0">
                <a:latin typeface="Cambria" panose="02040503050406030204" pitchFamily="18" charset="0"/>
              </a:rPr>
              <a:t>or other field </a:t>
            </a:r>
            <a:r>
              <a:rPr lang="en-US" sz="1800" b="0" dirty="0" smtClean="0">
                <a:latin typeface="Cambria" panose="02040503050406030204" pitchFamily="18" charset="0"/>
              </a:rPr>
              <a:t>mission are </a:t>
            </a:r>
            <a:r>
              <a:rPr lang="en-US" sz="1800" b="0" dirty="0">
                <a:latin typeface="Cambria" panose="02040503050406030204" pitchFamily="18" charset="0"/>
              </a:rPr>
              <a:t>expected to observe high standards of conduct. </a:t>
            </a:r>
            <a:r>
              <a:rPr lang="en-US" sz="1800" b="0" dirty="0" smtClean="0">
                <a:latin typeface="Cambria" panose="02040503050406030204" pitchFamily="18" charset="0"/>
              </a:rPr>
              <a:t>Civilian </a:t>
            </a:r>
            <a:r>
              <a:rPr lang="en-GB" sz="1800" b="0" dirty="0">
                <a:latin typeface="Cambria" panose="02040503050406030204" pitchFamily="18" charset="0"/>
              </a:rPr>
              <a:t>staff are </a:t>
            </a:r>
            <a:r>
              <a:rPr lang="en-GB" sz="1800" b="0" dirty="0" smtClean="0">
                <a:latin typeface="Cambria" panose="02040503050406030204" pitchFamily="18" charset="0"/>
              </a:rPr>
              <a:t>bound </a:t>
            </a:r>
            <a:r>
              <a:rPr lang="en-US" sz="1800" b="0" dirty="0" smtClean="0">
                <a:latin typeface="Cambria" panose="02040503050406030204" pitchFamily="18" charset="0"/>
              </a:rPr>
              <a:t>by </a:t>
            </a:r>
            <a:r>
              <a:rPr lang="en-US" sz="1800" b="0" dirty="0">
                <a:latin typeface="Cambria" panose="02040503050406030204" pitchFamily="18" charset="0"/>
              </a:rPr>
              <a:t>the United Nations Staff Regulations and Rules and other relevant </a:t>
            </a:r>
            <a:r>
              <a:rPr lang="en-US" sz="1800" b="0" dirty="0" smtClean="0">
                <a:latin typeface="Cambria" panose="02040503050406030204" pitchFamily="18" charset="0"/>
              </a:rPr>
              <a:t>administrative issuances</a:t>
            </a:r>
            <a:r>
              <a:rPr lang="en-US" sz="1800" b="0" dirty="0">
                <a:latin typeface="Cambria" panose="02040503050406030204" pitchFamily="18" charset="0"/>
              </a:rPr>
              <a:t>. Article 101, paragraph 3, of the Charter of </a:t>
            </a:r>
            <a:r>
              <a:rPr lang="en-US" sz="1800" b="0" dirty="0" smtClean="0">
                <a:latin typeface="Cambria" panose="02040503050406030204" pitchFamily="18" charset="0"/>
              </a:rPr>
              <a:t>the United </a:t>
            </a:r>
            <a:r>
              <a:rPr lang="en-US" sz="1800" b="0" dirty="0">
                <a:latin typeface="Cambria" panose="02040503050406030204" pitchFamily="18" charset="0"/>
              </a:rPr>
              <a:t>Nations places an affirmative obligation on staff to uphold the </a:t>
            </a:r>
            <a:r>
              <a:rPr lang="en-US" sz="1800" b="0" dirty="0" smtClean="0">
                <a:latin typeface="Cambria" panose="02040503050406030204" pitchFamily="18" charset="0"/>
              </a:rPr>
              <a:t>highest </a:t>
            </a:r>
            <a:r>
              <a:rPr lang="en-GB" sz="1800" b="0" dirty="0" smtClean="0">
                <a:latin typeface="Cambria" panose="02040503050406030204" pitchFamily="18" charset="0"/>
              </a:rPr>
              <a:t>standards </a:t>
            </a:r>
            <a:r>
              <a:rPr lang="en-GB" sz="1800" b="0" dirty="0">
                <a:latin typeface="Cambria" panose="02040503050406030204" pitchFamily="18" charset="0"/>
              </a:rPr>
              <a:t>of integrity</a:t>
            </a:r>
            <a:r>
              <a:rPr lang="en-GB" sz="1800" b="0" dirty="0" smtClean="0">
                <a:latin typeface="Cambria" panose="02040503050406030204" pitchFamily="18" charset="0"/>
              </a:rPr>
              <a:t>.</a:t>
            </a:r>
          </a:p>
          <a:p>
            <a:pPr>
              <a:lnSpc>
                <a:spcPct val="150000"/>
              </a:lnSpc>
            </a:pPr>
            <a:r>
              <a:rPr lang="en-US" sz="1800" dirty="0" smtClean="0">
                <a:latin typeface="Cambria" panose="02040503050406030204" pitchFamily="18" charset="0"/>
              </a:rPr>
              <a:t>Some challenges faced under this section includes:</a:t>
            </a:r>
          </a:p>
        </p:txBody>
      </p:sp>
    </p:spTree>
    <p:extLst>
      <p:ext uri="{BB962C8B-B14F-4D97-AF65-F5344CB8AC3E}">
        <p14:creationId xmlns:p14="http://schemas.microsoft.com/office/powerpoint/2010/main" val="2315606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STANDARD OF CONDUCT</a:t>
            </a:r>
            <a:endParaRPr lang="en-GB" dirty="0"/>
          </a:p>
        </p:txBody>
      </p:sp>
      <p:sp>
        <p:nvSpPr>
          <p:cNvPr id="3" name="Content Placeholder 2"/>
          <p:cNvSpPr>
            <a:spLocks noGrp="1"/>
          </p:cNvSpPr>
          <p:nvPr>
            <p:ph idx="1"/>
          </p:nvPr>
        </p:nvSpPr>
        <p:spPr>
          <a:xfrm>
            <a:off x="0" y="914400"/>
            <a:ext cx="8610600" cy="5867400"/>
          </a:xfrm>
        </p:spPr>
        <p:txBody>
          <a:bodyPr>
            <a:noAutofit/>
          </a:bodyPr>
          <a:lstStyle/>
          <a:p>
            <a:pPr>
              <a:lnSpc>
                <a:spcPct val="150000"/>
              </a:lnSpc>
              <a:buFont typeface="Wingdings" panose="05000000000000000000" pitchFamily="2" charset="2"/>
              <a:buChar char="Ø"/>
            </a:pPr>
            <a:r>
              <a:rPr lang="en-US" sz="1600" b="0" dirty="0" smtClean="0">
                <a:latin typeface="Cambria" panose="02040503050406030204" pitchFamily="18" charset="0"/>
              </a:rPr>
              <a:t>Prostitution increases with international intervention. In some instances peacekeeping personnel may have condoned the establishment of brothels and been complicit in trafficking in women and girls.</a:t>
            </a:r>
          </a:p>
          <a:p>
            <a:pPr>
              <a:lnSpc>
                <a:spcPct val="150000"/>
              </a:lnSpc>
              <a:buFont typeface="Wingdings" panose="05000000000000000000" pitchFamily="2" charset="2"/>
              <a:buChar char="Ø"/>
            </a:pPr>
            <a:r>
              <a:rPr lang="en-US" sz="1600" b="0" dirty="0" smtClean="0">
                <a:latin typeface="Cambria" panose="02040503050406030204" pitchFamily="18" charset="0"/>
              </a:rPr>
              <a:t>There are also cases where male peacekeepers engage women and girls in relationships and fake marriages which only last for the duration of the peace operation. Children born out of such unions are often left to be raised by the mothers when the peacekeeper father has returned home. </a:t>
            </a:r>
          </a:p>
          <a:p>
            <a:pPr>
              <a:lnSpc>
                <a:spcPct val="150000"/>
              </a:lnSpc>
              <a:buFont typeface="Wingdings" panose="05000000000000000000" pitchFamily="2" charset="2"/>
              <a:buChar char="Ø"/>
            </a:pPr>
            <a:r>
              <a:rPr lang="en-US" sz="1600" b="0" dirty="0" smtClean="0">
                <a:latin typeface="Cambria" panose="02040503050406030204" pitchFamily="18" charset="0"/>
              </a:rPr>
              <a:t>In some cases the male keepers have been accused of harassing and physically and sexually assaulting women and girls.</a:t>
            </a:r>
          </a:p>
          <a:p>
            <a:pPr>
              <a:lnSpc>
                <a:spcPct val="150000"/>
              </a:lnSpc>
              <a:buFont typeface="Wingdings" panose="05000000000000000000" pitchFamily="2" charset="2"/>
              <a:buChar char="Ø"/>
            </a:pPr>
            <a:r>
              <a:rPr lang="en-US" sz="1600" b="0" dirty="0" smtClean="0">
                <a:latin typeface="Cambria" panose="02040503050406030204" pitchFamily="18" charset="0"/>
              </a:rPr>
              <a:t>In order to address this breach in standard of conduct </a:t>
            </a:r>
            <a:r>
              <a:rPr lang="en-US" sz="1600" b="0" dirty="0">
                <a:latin typeface="Cambria" panose="02040503050406030204" pitchFamily="18" charset="0"/>
              </a:rPr>
              <a:t>DPKO is reviewing and improving its procedures on disciplinary </a:t>
            </a:r>
            <a:r>
              <a:rPr lang="en-US" sz="1600" b="0" dirty="0" smtClean="0">
                <a:latin typeface="Cambria" panose="02040503050406030204" pitchFamily="18" charset="0"/>
              </a:rPr>
              <a:t>matters, and </a:t>
            </a:r>
            <a:r>
              <a:rPr lang="en-US" sz="1600" b="0" dirty="0">
                <a:latin typeface="Cambria" panose="02040503050406030204" pitchFamily="18" charset="0"/>
              </a:rPr>
              <a:t>has </a:t>
            </a:r>
            <a:r>
              <a:rPr lang="en-US" sz="1600" b="0" dirty="0" smtClean="0">
                <a:latin typeface="Cambria" panose="02040503050406030204" pitchFamily="18" charset="0"/>
              </a:rPr>
              <a:t>requested </a:t>
            </a:r>
            <a:r>
              <a:rPr lang="en-US" sz="1600" b="0" dirty="0">
                <a:latin typeface="Cambria" panose="02040503050406030204" pitchFamily="18" charset="0"/>
              </a:rPr>
              <a:t>missions to improve monitoring mechanisms, to </a:t>
            </a:r>
            <a:r>
              <a:rPr lang="en-US" sz="1600" b="0" dirty="0" smtClean="0">
                <a:latin typeface="Cambria" panose="02040503050406030204" pitchFamily="18" charset="0"/>
              </a:rPr>
              <a:t>ensure that </a:t>
            </a:r>
            <a:r>
              <a:rPr lang="en-US" sz="1600" b="0" dirty="0">
                <a:latin typeface="Cambria" panose="02040503050406030204" pitchFamily="18" charset="0"/>
              </a:rPr>
              <a:t>appropriate action is taken. All missions have clear instructions </a:t>
            </a:r>
            <a:r>
              <a:rPr lang="en-US" sz="1600" b="0" dirty="0" smtClean="0">
                <a:latin typeface="Cambria" panose="02040503050406030204" pitchFamily="18" charset="0"/>
              </a:rPr>
              <a:t>to thoroughly </a:t>
            </a:r>
            <a:r>
              <a:rPr lang="en-US" sz="1600" b="0" dirty="0">
                <a:latin typeface="Cambria" panose="02040503050406030204" pitchFamily="18" charset="0"/>
              </a:rPr>
              <a:t>investigate any allegation of sexual exploitation or assault </a:t>
            </a:r>
            <a:r>
              <a:rPr lang="en-US" sz="1600" b="0" dirty="0" smtClean="0">
                <a:latin typeface="Cambria" panose="02040503050406030204" pitchFamily="18" charset="0"/>
              </a:rPr>
              <a:t>by any </a:t>
            </a:r>
            <a:r>
              <a:rPr lang="en-US" sz="1600" b="0" dirty="0">
                <a:latin typeface="Cambria" panose="02040503050406030204" pitchFamily="18" charset="0"/>
              </a:rPr>
              <a:t>peacekeeping personnel and to ensure that offenders are duly disciplined.</a:t>
            </a:r>
            <a:endParaRPr lang="en-GB" sz="1600" b="0" dirty="0">
              <a:latin typeface="Cambria" panose="02040503050406030204" pitchFamily="18" charset="0"/>
            </a:endParaRPr>
          </a:p>
        </p:txBody>
      </p:sp>
    </p:spTree>
    <p:extLst>
      <p:ext uri="{BB962C8B-B14F-4D97-AF65-F5344CB8AC3E}">
        <p14:creationId xmlns:p14="http://schemas.microsoft.com/office/powerpoint/2010/main" val="446631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t>STANDARD OF CONDUCT</a:t>
            </a:r>
            <a:endParaRPr lang="en-GB" dirty="0"/>
          </a:p>
        </p:txBody>
      </p:sp>
      <p:sp>
        <p:nvSpPr>
          <p:cNvPr id="3" name="Content Placeholder 2"/>
          <p:cNvSpPr>
            <a:spLocks noGrp="1"/>
          </p:cNvSpPr>
          <p:nvPr>
            <p:ph idx="1"/>
          </p:nvPr>
        </p:nvSpPr>
        <p:spPr>
          <a:xfrm>
            <a:off x="152400" y="914400"/>
            <a:ext cx="8763000" cy="5638800"/>
          </a:xfrm>
        </p:spPr>
        <p:txBody>
          <a:bodyPr>
            <a:normAutofit/>
          </a:bodyPr>
          <a:lstStyle/>
          <a:p>
            <a:pPr>
              <a:lnSpc>
                <a:spcPct val="150000"/>
              </a:lnSpc>
            </a:pPr>
            <a:r>
              <a:rPr lang="en-US" sz="1600" b="0" dirty="0">
                <a:latin typeface="Cambria" panose="02040503050406030204" pitchFamily="18" charset="0"/>
              </a:rPr>
              <a:t>An active dialogue is being pursued with Member States to </a:t>
            </a:r>
            <a:r>
              <a:rPr lang="en-US" sz="1600" b="0" dirty="0" smtClean="0">
                <a:latin typeface="Cambria" panose="02040503050406030204" pitchFamily="18" charset="0"/>
              </a:rPr>
              <a:t>ensure that </a:t>
            </a:r>
            <a:r>
              <a:rPr lang="en-US" sz="1600" b="0" dirty="0">
                <a:latin typeface="Cambria" panose="02040503050406030204" pitchFamily="18" charset="0"/>
              </a:rPr>
              <a:t>such violations do not occur</a:t>
            </a:r>
            <a:r>
              <a:rPr lang="en-US" sz="1600" b="0" dirty="0" smtClean="0">
                <a:latin typeface="Cambria" panose="02040503050406030204" pitchFamily="18" charset="0"/>
              </a:rPr>
              <a:t>. </a:t>
            </a:r>
            <a:r>
              <a:rPr lang="en-GB" sz="1600" b="0" dirty="0">
                <a:latin typeface="Cambria" panose="02040503050406030204" pitchFamily="18" charset="0"/>
              </a:rPr>
              <a:t>The status-of-forces agreements </a:t>
            </a:r>
            <a:r>
              <a:rPr lang="en-GB" sz="1600" b="0" dirty="0" smtClean="0">
                <a:latin typeface="Cambria" panose="02040503050406030204" pitchFamily="18" charset="0"/>
              </a:rPr>
              <a:t>signed </a:t>
            </a:r>
            <a:r>
              <a:rPr lang="en-US" sz="1600" b="0" dirty="0" smtClean="0">
                <a:latin typeface="Cambria" panose="02040503050406030204" pitchFamily="18" charset="0"/>
              </a:rPr>
              <a:t>between </a:t>
            </a:r>
            <a:r>
              <a:rPr lang="en-US" sz="1600" b="0" dirty="0">
                <a:latin typeface="Cambria" panose="02040503050406030204" pitchFamily="18" charset="0"/>
              </a:rPr>
              <a:t>the United Nations and a country hosting a peacekeeping </a:t>
            </a:r>
            <a:r>
              <a:rPr lang="en-US" sz="1600" b="0" dirty="0" smtClean="0">
                <a:latin typeface="Cambria" panose="02040503050406030204" pitchFamily="18" charset="0"/>
              </a:rPr>
              <a:t>operation, and </a:t>
            </a:r>
            <a:r>
              <a:rPr lang="en-US" sz="1600" b="0" dirty="0">
                <a:latin typeface="Cambria" panose="02040503050406030204" pitchFamily="18" charset="0"/>
              </a:rPr>
              <a:t>the memorandum of understanding concluded between the </a:t>
            </a:r>
            <a:r>
              <a:rPr lang="en-US" sz="1600" b="0" dirty="0" smtClean="0">
                <a:latin typeface="Cambria" panose="02040503050406030204" pitchFamily="18" charset="0"/>
              </a:rPr>
              <a:t>United Nations </a:t>
            </a:r>
            <a:r>
              <a:rPr lang="en-US" sz="1600" b="0" dirty="0">
                <a:latin typeface="Cambria" panose="02040503050406030204" pitchFamily="18" charset="0"/>
              </a:rPr>
              <a:t>and a contributing State, accord exclusive jurisdiction to the </a:t>
            </a:r>
            <a:r>
              <a:rPr lang="en-US" sz="1600" b="0" dirty="0" smtClean="0">
                <a:latin typeface="Cambria" panose="02040503050406030204" pitchFamily="18" charset="0"/>
              </a:rPr>
              <a:t>contributing State </a:t>
            </a:r>
            <a:r>
              <a:rPr lang="en-US" sz="1600" b="0" dirty="0">
                <a:latin typeface="Cambria" panose="02040503050406030204" pitchFamily="18" charset="0"/>
              </a:rPr>
              <a:t>in the event that a military member of a peacekeeping </a:t>
            </a:r>
            <a:r>
              <a:rPr lang="en-US" sz="1600" b="0" dirty="0" smtClean="0">
                <a:latin typeface="Cambria" panose="02040503050406030204" pitchFamily="18" charset="0"/>
              </a:rPr>
              <a:t>mission commits </a:t>
            </a:r>
            <a:r>
              <a:rPr lang="en-US" sz="1600" b="0" dirty="0">
                <a:latin typeface="Cambria" panose="02040503050406030204" pitchFamily="18" charset="0"/>
              </a:rPr>
              <a:t>a </a:t>
            </a:r>
            <a:r>
              <a:rPr lang="en-US" sz="1600" b="0" dirty="0" smtClean="0">
                <a:latin typeface="Cambria" panose="02040503050406030204" pitchFamily="18" charset="0"/>
              </a:rPr>
              <a:t>crime. </a:t>
            </a:r>
            <a:r>
              <a:rPr lang="en-US" sz="1600" b="0" dirty="0">
                <a:latin typeface="Cambria" panose="02040503050406030204" pitchFamily="18" charset="0"/>
              </a:rPr>
              <a:t>However, too often, contributing States fail </a:t>
            </a:r>
            <a:r>
              <a:rPr lang="en-US" sz="1600" b="0" dirty="0" smtClean="0">
                <a:latin typeface="Cambria" panose="02040503050406030204" pitchFamily="18" charset="0"/>
              </a:rPr>
              <a:t>to prosecute </a:t>
            </a:r>
            <a:r>
              <a:rPr lang="en-US" sz="1600" b="0" dirty="0">
                <a:latin typeface="Cambria" panose="02040503050406030204" pitchFamily="18" charset="0"/>
              </a:rPr>
              <a:t>their nationals accused of serious wrongdoing while on </a:t>
            </a:r>
            <a:r>
              <a:rPr lang="en-US" sz="1600" b="0" dirty="0" smtClean="0">
                <a:latin typeface="Cambria" panose="02040503050406030204" pitchFamily="18" charset="0"/>
              </a:rPr>
              <a:t>service for </a:t>
            </a:r>
            <a:r>
              <a:rPr lang="en-US" sz="1600" b="0" dirty="0">
                <a:latin typeface="Cambria" panose="02040503050406030204" pitchFamily="18" charset="0"/>
              </a:rPr>
              <a:t>the United Nations. Sometimes, a contributing State may not even </a:t>
            </a:r>
            <a:r>
              <a:rPr lang="en-US" sz="1600" b="0" dirty="0" smtClean="0">
                <a:latin typeface="Cambria" panose="02040503050406030204" pitchFamily="18" charset="0"/>
              </a:rPr>
              <a:t>follow-up </a:t>
            </a:r>
            <a:r>
              <a:rPr lang="en-US" sz="1600" b="0" dirty="0">
                <a:latin typeface="Cambria" panose="02040503050406030204" pitchFamily="18" charset="0"/>
              </a:rPr>
              <a:t>on an accusation. Angry local reaction to the apparent impunity </a:t>
            </a:r>
            <a:r>
              <a:rPr lang="en-US" sz="1600" b="0" dirty="0" smtClean="0">
                <a:latin typeface="Cambria" panose="02040503050406030204" pitchFamily="18" charset="0"/>
              </a:rPr>
              <a:t>of illegal </a:t>
            </a:r>
            <a:r>
              <a:rPr lang="en-US" sz="1600" b="0" dirty="0">
                <a:latin typeface="Cambria" panose="02040503050406030204" pitchFamily="18" charset="0"/>
              </a:rPr>
              <a:t>acts committed by international personnel has been recorded in </a:t>
            </a:r>
            <a:r>
              <a:rPr lang="en-US" sz="1600" b="0" dirty="0" smtClean="0">
                <a:latin typeface="Cambria" panose="02040503050406030204" pitchFamily="18" charset="0"/>
              </a:rPr>
              <a:t>a number </a:t>
            </a:r>
            <a:r>
              <a:rPr lang="en-US" sz="1600" b="0" dirty="0">
                <a:latin typeface="Cambria" panose="02040503050406030204" pitchFamily="18" charset="0"/>
              </a:rPr>
              <a:t>of countries hosting peacekeeping missions</a:t>
            </a:r>
            <a:r>
              <a:rPr lang="en-US" sz="1600" b="0" dirty="0" smtClean="0">
                <a:latin typeface="Cambria" panose="02040503050406030204" pitchFamily="18" charset="0"/>
              </a:rPr>
              <a:t>. </a:t>
            </a:r>
            <a:r>
              <a:rPr lang="en-GB" sz="1600" b="0" dirty="0">
                <a:latin typeface="Cambria" panose="02040503050406030204" pitchFamily="18" charset="0"/>
              </a:rPr>
              <a:t>Some missions </a:t>
            </a:r>
            <a:r>
              <a:rPr lang="en-GB" sz="1600" b="0" dirty="0" smtClean="0">
                <a:latin typeface="Cambria" panose="02040503050406030204" pitchFamily="18" charset="0"/>
              </a:rPr>
              <a:t>have </a:t>
            </a:r>
            <a:r>
              <a:rPr lang="en-US" sz="1600" b="0" dirty="0" smtClean="0">
                <a:latin typeface="Cambria" panose="02040503050406030204" pitchFamily="18" charset="0"/>
              </a:rPr>
              <a:t>instituted </a:t>
            </a:r>
            <a:r>
              <a:rPr lang="en-US" sz="1600" b="0" dirty="0">
                <a:latin typeface="Cambria" panose="02040503050406030204" pitchFamily="18" charset="0"/>
              </a:rPr>
              <a:t>strict off-limits policies for their personnel and conduct </a:t>
            </a:r>
            <a:r>
              <a:rPr lang="en-US" sz="1600" b="0" dirty="0" smtClean="0">
                <a:latin typeface="Cambria" panose="02040503050406030204" pitchFamily="18" charset="0"/>
              </a:rPr>
              <a:t>regular monitoring </a:t>
            </a:r>
            <a:r>
              <a:rPr lang="en-US" sz="1600" b="0" dirty="0">
                <a:latin typeface="Cambria" panose="02040503050406030204" pitchFamily="18" charset="0"/>
              </a:rPr>
              <a:t>of after-hours “rest and relaxation” venues. </a:t>
            </a:r>
            <a:endParaRPr lang="en-US" sz="1600" b="0" dirty="0" smtClean="0">
              <a:latin typeface="Cambria" panose="02040503050406030204" pitchFamily="18" charset="0"/>
            </a:endParaRPr>
          </a:p>
          <a:p>
            <a:pPr>
              <a:lnSpc>
                <a:spcPct val="150000"/>
              </a:lnSpc>
            </a:pPr>
            <a:r>
              <a:rPr lang="en-US" sz="1600" b="0" dirty="0" smtClean="0">
                <a:latin typeface="Cambria" panose="02040503050406030204" pitchFamily="18" charset="0"/>
              </a:rPr>
              <a:t>Other </a:t>
            </a:r>
            <a:r>
              <a:rPr lang="en-US" sz="1600" b="0" dirty="0">
                <a:latin typeface="Cambria" panose="02040503050406030204" pitchFamily="18" charset="0"/>
              </a:rPr>
              <a:t>useful </a:t>
            </a:r>
            <a:r>
              <a:rPr lang="en-US" sz="1600" b="0" dirty="0" smtClean="0">
                <a:latin typeface="Cambria" panose="02040503050406030204" pitchFamily="18" charset="0"/>
              </a:rPr>
              <a:t>strategies that </a:t>
            </a:r>
            <a:r>
              <a:rPr lang="en-US" sz="1600" b="0" dirty="0">
                <a:latin typeface="Cambria" panose="02040503050406030204" pitchFamily="18" charset="0"/>
              </a:rPr>
              <a:t>are being shared among missions include monitoring </a:t>
            </a:r>
            <a:r>
              <a:rPr lang="en-US" sz="1600" b="0" dirty="0" smtClean="0">
                <a:latin typeface="Cambria" panose="02040503050406030204" pitchFamily="18" charset="0"/>
              </a:rPr>
              <a:t>mechanisms set </a:t>
            </a:r>
            <a:r>
              <a:rPr lang="en-US" sz="1600" b="0" dirty="0">
                <a:latin typeface="Cambria" panose="02040503050406030204" pitchFamily="18" charset="0"/>
              </a:rPr>
              <a:t>up jointly with local community groups and the establishment of </a:t>
            </a:r>
            <a:r>
              <a:rPr lang="en-US" sz="1600" b="0" dirty="0" smtClean="0">
                <a:latin typeface="Cambria" panose="02040503050406030204" pitchFamily="18" charset="0"/>
              </a:rPr>
              <a:t>ombudsman </a:t>
            </a:r>
            <a:r>
              <a:rPr lang="en-GB" sz="1600" b="0" dirty="0" smtClean="0">
                <a:latin typeface="Cambria" panose="02040503050406030204" pitchFamily="18" charset="0"/>
              </a:rPr>
              <a:t>offices </a:t>
            </a:r>
            <a:r>
              <a:rPr lang="en-GB" sz="1600" b="0" dirty="0">
                <a:latin typeface="Cambria" panose="02040503050406030204" pitchFamily="18" charset="0"/>
              </a:rPr>
              <a:t>in missions.</a:t>
            </a:r>
          </a:p>
        </p:txBody>
      </p:sp>
    </p:spTree>
    <p:extLst>
      <p:ext uri="{BB962C8B-B14F-4D97-AF65-F5344CB8AC3E}">
        <p14:creationId xmlns:p14="http://schemas.microsoft.com/office/powerpoint/2010/main" val="2875468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066800"/>
          </a:xfrm>
        </p:spPr>
        <p:txBody>
          <a:bodyPr>
            <a:normAutofit/>
          </a:bodyPr>
          <a:lstStyle/>
          <a:p>
            <a:r>
              <a:rPr lang="en-US" sz="2400" dirty="0" smtClean="0"/>
              <a:t>STRATEGIES FOR CAPACITY-BUILDING TO SUPPORT WOMEN’S PARTICIPATION</a:t>
            </a:r>
            <a:endParaRPr lang="en-GB" sz="2400" dirty="0"/>
          </a:p>
        </p:txBody>
      </p:sp>
      <p:sp>
        <p:nvSpPr>
          <p:cNvPr id="3" name="Content Placeholder 2"/>
          <p:cNvSpPr>
            <a:spLocks noGrp="1"/>
          </p:cNvSpPr>
          <p:nvPr>
            <p:ph idx="1"/>
          </p:nvPr>
        </p:nvSpPr>
        <p:spPr>
          <a:xfrm>
            <a:off x="0" y="838200"/>
            <a:ext cx="9067800" cy="5791200"/>
          </a:xfrm>
        </p:spPr>
        <p:txBody>
          <a:bodyPr>
            <a:noAutofit/>
          </a:bodyPr>
          <a:lstStyle/>
          <a:p>
            <a:pPr algn="just">
              <a:lnSpc>
                <a:spcPct val="150000"/>
              </a:lnSpc>
            </a:pPr>
            <a:r>
              <a:rPr lang="en-US" sz="1800" b="0" dirty="0">
                <a:latin typeface="Cambria" panose="02040503050406030204" pitchFamily="18" charset="0"/>
              </a:rPr>
              <a:t>One of the most common demands made by women in transition </a:t>
            </a:r>
            <a:r>
              <a:rPr lang="en-US" sz="1800" b="0" dirty="0" smtClean="0">
                <a:latin typeface="Cambria" panose="02040503050406030204" pitchFamily="18" charset="0"/>
              </a:rPr>
              <a:t>to post-conflict </a:t>
            </a:r>
            <a:r>
              <a:rPr lang="en-US" sz="1800" b="0" dirty="0">
                <a:latin typeface="Cambria" panose="02040503050406030204" pitchFamily="18" charset="0"/>
              </a:rPr>
              <a:t>situations is </a:t>
            </a:r>
            <a:r>
              <a:rPr lang="en-US" sz="1800" b="0" dirty="0" smtClean="0">
                <a:latin typeface="Cambria" panose="02040503050406030204" pitchFamily="18" charset="0"/>
              </a:rPr>
              <a:t>for assistance </a:t>
            </a:r>
            <a:r>
              <a:rPr lang="en-US" sz="1800" b="0" dirty="0">
                <a:latin typeface="Cambria" panose="02040503050406030204" pitchFamily="18" charset="0"/>
              </a:rPr>
              <a:t>in enhancing their involvement </a:t>
            </a:r>
            <a:r>
              <a:rPr lang="en-US" sz="1800" b="0" dirty="0" smtClean="0">
                <a:latin typeface="Cambria" panose="02040503050406030204" pitchFamily="18" charset="0"/>
              </a:rPr>
              <a:t>in elections </a:t>
            </a:r>
            <a:r>
              <a:rPr lang="en-US" sz="1800" b="0" dirty="0">
                <a:latin typeface="Cambria" panose="02040503050406030204" pitchFamily="18" charset="0"/>
              </a:rPr>
              <a:t>and </a:t>
            </a:r>
            <a:r>
              <a:rPr lang="en-US" sz="1800" b="0" dirty="0" smtClean="0">
                <a:latin typeface="Cambria" panose="02040503050406030204" pitchFamily="18" charset="0"/>
              </a:rPr>
              <a:t>public </a:t>
            </a:r>
            <a:r>
              <a:rPr lang="en-US" sz="1800" b="0" dirty="0">
                <a:latin typeface="Cambria" panose="02040503050406030204" pitchFamily="18" charset="0"/>
              </a:rPr>
              <a:t>political activity</a:t>
            </a:r>
            <a:r>
              <a:rPr lang="en-US" sz="1800" b="0" dirty="0" smtClean="0">
                <a:latin typeface="Cambria" panose="02040503050406030204" pitchFamily="18" charset="0"/>
              </a:rPr>
              <a:t>. Various peacekeeping operations have sought to assist in capacity building to support women in participation. The UNTAC the mission </a:t>
            </a:r>
            <a:r>
              <a:rPr lang="en-US" sz="1800" b="0" dirty="0">
                <a:latin typeface="Cambria" panose="02040503050406030204" pitchFamily="18" charset="0"/>
              </a:rPr>
              <a:t>offered a daily segment </a:t>
            </a:r>
            <a:r>
              <a:rPr lang="en-US" sz="1800" b="0" dirty="0" smtClean="0">
                <a:latin typeface="Cambria" panose="02040503050406030204" pitchFamily="18" charset="0"/>
              </a:rPr>
              <a:t>on the </a:t>
            </a:r>
            <a:r>
              <a:rPr lang="en-US" sz="1800" b="0" dirty="0">
                <a:latin typeface="Cambria" panose="02040503050406030204" pitchFamily="18" charset="0"/>
              </a:rPr>
              <a:t>difficulties faced by women in </a:t>
            </a:r>
            <a:r>
              <a:rPr lang="en-US" sz="1800" b="0" dirty="0" smtClean="0">
                <a:latin typeface="Cambria" panose="02040503050406030204" pitchFamily="18" charset="0"/>
              </a:rPr>
              <a:t>Cambodia generally</a:t>
            </a:r>
            <a:r>
              <a:rPr lang="en-US" sz="1800" b="0" dirty="0">
                <a:latin typeface="Cambria" panose="02040503050406030204" pitchFamily="18" charset="0"/>
              </a:rPr>
              <a:t>, and their impact </a:t>
            </a:r>
            <a:r>
              <a:rPr lang="en-US" sz="1800" b="0" dirty="0" smtClean="0">
                <a:latin typeface="Cambria" panose="02040503050406030204" pitchFamily="18" charset="0"/>
              </a:rPr>
              <a:t>on women’s </a:t>
            </a:r>
            <a:r>
              <a:rPr lang="en-US" sz="1800" b="0" dirty="0">
                <a:latin typeface="Cambria" panose="02040503050406030204" pitchFamily="18" charset="0"/>
              </a:rPr>
              <a:t>ability to vote in the upcoming general elections</a:t>
            </a:r>
            <a:r>
              <a:rPr lang="en-US" sz="1800" b="0" dirty="0" smtClean="0">
                <a:latin typeface="Cambria" panose="02040503050406030204" pitchFamily="18" charset="0"/>
              </a:rPr>
              <a:t>. </a:t>
            </a:r>
          </a:p>
          <a:p>
            <a:pPr algn="just">
              <a:lnSpc>
                <a:spcPct val="150000"/>
              </a:lnSpc>
            </a:pPr>
            <a:r>
              <a:rPr lang="en-US" sz="1800" b="0" dirty="0" smtClean="0">
                <a:latin typeface="Cambria" panose="02040503050406030204" pitchFamily="18" charset="0"/>
              </a:rPr>
              <a:t>These </a:t>
            </a:r>
            <a:r>
              <a:rPr lang="en-US" sz="1800" b="0" dirty="0">
                <a:latin typeface="Cambria" panose="02040503050406030204" pitchFamily="18" charset="0"/>
              </a:rPr>
              <a:t>efforts were successful in getting a large proportion of the </a:t>
            </a:r>
            <a:r>
              <a:rPr lang="en-US" sz="1800" b="0" dirty="0" smtClean="0">
                <a:latin typeface="Cambria" panose="02040503050406030204" pitchFamily="18" charset="0"/>
              </a:rPr>
              <a:t>female electorate </a:t>
            </a:r>
            <a:r>
              <a:rPr lang="en-US" sz="1800" b="0" dirty="0">
                <a:latin typeface="Cambria" panose="02040503050406030204" pitchFamily="18" charset="0"/>
              </a:rPr>
              <a:t>to participate in the May 1993 elections, and were also </a:t>
            </a:r>
            <a:r>
              <a:rPr lang="en-US" sz="1800" b="0" dirty="0" smtClean="0">
                <a:latin typeface="Cambria" panose="02040503050406030204" pitchFamily="18" charset="0"/>
              </a:rPr>
              <a:t>credited with </a:t>
            </a:r>
            <a:r>
              <a:rPr lang="en-US" sz="1800" b="0" dirty="0">
                <a:latin typeface="Cambria" panose="02040503050406030204" pitchFamily="18" charset="0"/>
              </a:rPr>
              <a:t>encouraging the emergence of an indigenous women's </a:t>
            </a:r>
            <a:r>
              <a:rPr lang="en-US" sz="1800" b="0" dirty="0" smtClean="0">
                <a:latin typeface="Cambria" panose="02040503050406030204" pitchFamily="18" charset="0"/>
              </a:rPr>
              <a:t>movement </a:t>
            </a:r>
            <a:r>
              <a:rPr lang="en-GB" sz="1800" b="0" dirty="0" smtClean="0">
                <a:latin typeface="Cambria" panose="02040503050406030204" pitchFamily="18" charset="0"/>
              </a:rPr>
              <a:t>in </a:t>
            </a:r>
            <a:r>
              <a:rPr lang="en-GB" sz="1800" b="0" dirty="0">
                <a:latin typeface="Cambria" panose="02040503050406030204" pitchFamily="18" charset="0"/>
              </a:rPr>
              <a:t>Cambodia</a:t>
            </a:r>
            <a:r>
              <a:rPr lang="en-GB" sz="1800" b="0" dirty="0" smtClean="0">
                <a:latin typeface="Cambria" panose="02040503050406030204" pitchFamily="18" charset="0"/>
              </a:rPr>
              <a:t>. NGOS were used to lobby for women participation. </a:t>
            </a:r>
            <a:r>
              <a:rPr lang="en-US" sz="1800" b="0" dirty="0">
                <a:latin typeface="Cambria" panose="02040503050406030204" pitchFamily="18" charset="0"/>
              </a:rPr>
              <a:t>The missions in East Timor and Kosovo also actively supported the </a:t>
            </a:r>
            <a:r>
              <a:rPr lang="en-US" sz="1800" b="0" dirty="0" smtClean="0">
                <a:latin typeface="Cambria" panose="02040503050406030204" pitchFamily="18" charset="0"/>
              </a:rPr>
              <a:t>increased participation </a:t>
            </a:r>
            <a:r>
              <a:rPr lang="en-US" sz="1800" b="0" dirty="0">
                <a:latin typeface="Cambria" panose="02040503050406030204" pitchFamily="18" charset="0"/>
              </a:rPr>
              <a:t>of women in governmental and administrative </a:t>
            </a:r>
            <a:r>
              <a:rPr lang="en-US" sz="1800" b="0" dirty="0" smtClean="0">
                <a:latin typeface="Cambria" panose="02040503050406030204" pitchFamily="18" charset="0"/>
              </a:rPr>
              <a:t>str</a:t>
            </a:r>
            <a:r>
              <a:rPr lang="en-US" sz="1800" b="0" dirty="0">
                <a:latin typeface="Cambria" panose="02040503050406030204" pitchFamily="18" charset="0"/>
              </a:rPr>
              <a:t>u</a:t>
            </a:r>
            <a:r>
              <a:rPr lang="en-US" sz="1800" b="0" dirty="0" smtClean="0">
                <a:latin typeface="Cambria" panose="02040503050406030204" pitchFamily="18" charset="0"/>
              </a:rPr>
              <a:t>ctures. Through </a:t>
            </a:r>
            <a:r>
              <a:rPr lang="en-US" sz="1800" b="0" dirty="0">
                <a:latin typeface="Cambria" panose="02040503050406030204" pitchFamily="18" charset="0"/>
              </a:rPr>
              <a:t>workshops and training sessions they helped prepare potential </a:t>
            </a:r>
            <a:r>
              <a:rPr lang="en-US" sz="1800" b="0" dirty="0" smtClean="0">
                <a:latin typeface="Cambria" panose="02040503050406030204" pitchFamily="18" charset="0"/>
              </a:rPr>
              <a:t>candidates in </a:t>
            </a:r>
            <a:r>
              <a:rPr lang="en-US" sz="1800" b="0" dirty="0">
                <a:latin typeface="Cambria" panose="02040503050406030204" pitchFamily="18" charset="0"/>
              </a:rPr>
              <a:t>the technical and political aspects of running for office.</a:t>
            </a:r>
            <a:endParaRPr lang="en-GB" sz="1800" b="0" dirty="0">
              <a:latin typeface="Cambria" panose="02040503050406030204" pitchFamily="18" charset="0"/>
            </a:endParaRPr>
          </a:p>
        </p:txBody>
      </p:sp>
    </p:spTree>
    <p:extLst>
      <p:ext uri="{BB962C8B-B14F-4D97-AF65-F5344CB8AC3E}">
        <p14:creationId xmlns:p14="http://schemas.microsoft.com/office/powerpoint/2010/main" val="96388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GB" dirty="0"/>
          </a:p>
        </p:txBody>
      </p:sp>
      <p:sp>
        <p:nvSpPr>
          <p:cNvPr id="3" name="Content Placeholder 2"/>
          <p:cNvSpPr>
            <a:spLocks noGrp="1"/>
          </p:cNvSpPr>
          <p:nvPr>
            <p:ph idx="1"/>
          </p:nvPr>
        </p:nvSpPr>
        <p:spPr/>
        <p:txBody>
          <a:bodyPr>
            <a:noAutofit/>
          </a:bodyPr>
          <a:lstStyle/>
          <a:p>
            <a:pPr marL="285750" indent="-285750">
              <a:buFont typeface="Arial" panose="020B0604020202020204" pitchFamily="34" charset="0"/>
              <a:buChar char="•"/>
            </a:pPr>
            <a:r>
              <a:rPr lang="en-US" sz="2800" b="0" dirty="0" smtClean="0">
                <a:latin typeface="Andalus" panose="02020603050405020304" pitchFamily="18" charset="-78"/>
                <a:cs typeface="Andalus" panose="02020603050405020304" pitchFamily="18" charset="-78"/>
              </a:rPr>
              <a:t>INTRODUCTION</a:t>
            </a:r>
          </a:p>
          <a:p>
            <a:pPr marL="285750" indent="-285750">
              <a:buFont typeface="Arial" panose="020B0604020202020204" pitchFamily="34" charset="0"/>
              <a:buChar char="•"/>
            </a:pPr>
            <a:r>
              <a:rPr lang="en-US" sz="2800" b="0" dirty="0" smtClean="0">
                <a:latin typeface="Andalus" panose="02020603050405020304" pitchFamily="18" charset="-78"/>
                <a:cs typeface="Andalus" panose="02020603050405020304" pitchFamily="18" charset="-78"/>
              </a:rPr>
              <a:t>GENDER PERSPECTIVE IN PEACE KEEPING OPERATIONS</a:t>
            </a:r>
          </a:p>
          <a:p>
            <a:pPr marL="285750" indent="-285750">
              <a:buFont typeface="Arial" panose="020B0604020202020204" pitchFamily="34" charset="0"/>
              <a:buChar char="•"/>
            </a:pPr>
            <a:r>
              <a:rPr lang="en-US" sz="2800" b="0" dirty="0" smtClean="0">
                <a:latin typeface="Andalus" panose="02020603050405020304" pitchFamily="18" charset="-78"/>
                <a:cs typeface="Andalus" panose="02020603050405020304" pitchFamily="18" charset="-78"/>
              </a:rPr>
              <a:t>OPERATIONS</a:t>
            </a:r>
          </a:p>
          <a:p>
            <a:pPr marL="285750" indent="-285750">
              <a:buFont typeface="Arial" panose="020B0604020202020204" pitchFamily="34" charset="0"/>
              <a:buChar char="•"/>
            </a:pPr>
            <a:r>
              <a:rPr lang="en-US" sz="2800" b="0" dirty="0" smtClean="0">
                <a:latin typeface="Andalus" panose="02020603050405020304" pitchFamily="18" charset="-78"/>
                <a:cs typeface="Andalus" panose="02020603050405020304" pitchFamily="18" charset="-78"/>
              </a:rPr>
              <a:t>ROLES AND RESPONSIBILITIES  TO PROMOTE GENDER MAINSTREAMING</a:t>
            </a:r>
          </a:p>
          <a:p>
            <a:pPr marL="285750" indent="-285750">
              <a:buFont typeface="Arial" panose="020B0604020202020204" pitchFamily="34" charset="0"/>
              <a:buChar char="•"/>
            </a:pPr>
            <a:r>
              <a:rPr lang="en-US" sz="2800" b="0" dirty="0" smtClean="0">
                <a:latin typeface="Andalus" panose="02020603050405020304" pitchFamily="18" charset="-78"/>
                <a:cs typeface="Andalus" panose="02020603050405020304" pitchFamily="18" charset="-78"/>
              </a:rPr>
              <a:t>RECRUITMENT</a:t>
            </a:r>
          </a:p>
          <a:p>
            <a:pPr marL="285750" indent="-285750">
              <a:buFont typeface="Arial" panose="020B0604020202020204" pitchFamily="34" charset="0"/>
              <a:buChar char="•"/>
            </a:pPr>
            <a:r>
              <a:rPr lang="en-US" sz="2800" b="0" dirty="0" smtClean="0">
                <a:latin typeface="Andalus" panose="02020603050405020304" pitchFamily="18" charset="-78"/>
                <a:cs typeface="Andalus" panose="02020603050405020304" pitchFamily="18" charset="-78"/>
              </a:rPr>
              <a:t>RESPONSES AND CHALLENGES</a:t>
            </a:r>
          </a:p>
          <a:p>
            <a:pPr marL="285750" indent="-285750">
              <a:buFont typeface="Arial" panose="020B0604020202020204" pitchFamily="34" charset="0"/>
              <a:buChar char="•"/>
            </a:pPr>
            <a:endParaRPr lang="en-GB" sz="2800" b="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51780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smtClean="0"/>
              <a:t>STRATEGIES FOR CAPACITY-BUILDING TO SUPPORT WOMEN’S PARTICIPATION</a:t>
            </a:r>
            <a:endParaRPr lang="en-GB" sz="2400" dirty="0"/>
          </a:p>
        </p:txBody>
      </p:sp>
      <p:sp>
        <p:nvSpPr>
          <p:cNvPr id="3" name="Content Placeholder 2"/>
          <p:cNvSpPr>
            <a:spLocks noGrp="1"/>
          </p:cNvSpPr>
          <p:nvPr>
            <p:ph idx="1"/>
          </p:nvPr>
        </p:nvSpPr>
        <p:spPr>
          <a:xfrm>
            <a:off x="0" y="1018309"/>
            <a:ext cx="9144000" cy="5839691"/>
          </a:xfrm>
        </p:spPr>
        <p:txBody>
          <a:bodyPr>
            <a:normAutofit/>
          </a:bodyPr>
          <a:lstStyle/>
          <a:p>
            <a:pPr algn="just">
              <a:lnSpc>
                <a:spcPct val="150000"/>
              </a:lnSpc>
            </a:pPr>
            <a:r>
              <a:rPr lang="en-GB" sz="1800" b="0" dirty="0">
                <a:latin typeface="Cambria" panose="02040503050406030204" pitchFamily="18" charset="0"/>
              </a:rPr>
              <a:t>In Kosovo, </a:t>
            </a:r>
            <a:r>
              <a:rPr lang="en-GB" sz="1800" b="0" dirty="0" smtClean="0">
                <a:latin typeface="Cambria" panose="02040503050406030204" pitchFamily="18" charset="0"/>
              </a:rPr>
              <a:t>UNMIK used </a:t>
            </a:r>
            <a:r>
              <a:rPr lang="en-US" sz="1800" b="0" dirty="0" smtClean="0">
                <a:latin typeface="Cambria" panose="02040503050406030204" pitchFamily="18" charset="0"/>
              </a:rPr>
              <a:t>strategies such as increasing </a:t>
            </a:r>
            <a:r>
              <a:rPr lang="en-US" sz="1800" b="0" dirty="0">
                <a:latin typeface="Cambria" panose="02040503050406030204" pitchFamily="18" charset="0"/>
              </a:rPr>
              <a:t>the participation of </a:t>
            </a:r>
            <a:r>
              <a:rPr lang="en-US" sz="1800" b="0" dirty="0" smtClean="0">
                <a:latin typeface="Cambria" panose="02040503050406030204" pitchFamily="18" charset="0"/>
              </a:rPr>
              <a:t>women in </a:t>
            </a:r>
            <a:r>
              <a:rPr lang="en-US" sz="1800" b="0" dirty="0">
                <a:latin typeface="Cambria" panose="02040503050406030204" pitchFamily="18" charset="0"/>
              </a:rPr>
              <a:t>key administrative structures, such as the Kosovo Joint Interim </a:t>
            </a:r>
            <a:r>
              <a:rPr lang="en-US" sz="1800" b="0" dirty="0" smtClean="0">
                <a:latin typeface="Cambria" panose="02040503050406030204" pitchFamily="18" charset="0"/>
              </a:rPr>
              <a:t>Administrative Structure </a:t>
            </a:r>
            <a:r>
              <a:rPr lang="en-US" sz="1800" b="0" dirty="0">
                <a:latin typeface="Cambria" panose="02040503050406030204" pitchFamily="18" charset="0"/>
              </a:rPr>
              <a:t>and the Kosovo Transitional Council, and supporting the </a:t>
            </a:r>
            <a:r>
              <a:rPr lang="en-US" sz="1800" b="0" dirty="0" smtClean="0">
                <a:latin typeface="Cambria" panose="02040503050406030204" pitchFamily="18" charset="0"/>
              </a:rPr>
              <a:t>participation of </a:t>
            </a:r>
            <a:r>
              <a:rPr lang="en-US" sz="1800" b="0" dirty="0">
                <a:latin typeface="Cambria" panose="02040503050406030204" pitchFamily="18" charset="0"/>
              </a:rPr>
              <a:t>women in the post-conflict planning process. Under the </a:t>
            </a:r>
            <a:r>
              <a:rPr lang="en-US" sz="1800" b="0" dirty="0" smtClean="0">
                <a:latin typeface="Cambria" panose="02040503050406030204" pitchFamily="18" charset="0"/>
              </a:rPr>
              <a:t>regulations governing </a:t>
            </a:r>
            <a:r>
              <a:rPr lang="en-US" sz="1800" b="0" dirty="0">
                <a:latin typeface="Cambria" panose="02040503050406030204" pitchFamily="18" charset="0"/>
              </a:rPr>
              <a:t>the first Kosovo general elections of November 2001, UNMIK set </a:t>
            </a:r>
            <a:r>
              <a:rPr lang="en-US" sz="1800" b="0" dirty="0" smtClean="0">
                <a:latin typeface="Cambria" panose="02040503050406030204" pitchFamily="18" charset="0"/>
              </a:rPr>
              <a:t>a minimum </a:t>
            </a:r>
            <a:r>
              <a:rPr lang="en-US" sz="1800" b="0" dirty="0">
                <a:latin typeface="Cambria" panose="02040503050406030204" pitchFamily="18" charset="0"/>
              </a:rPr>
              <a:t>percentage for women candidates in all political parties and </a:t>
            </a:r>
            <a:r>
              <a:rPr lang="en-US" sz="1800" b="0" dirty="0" smtClean="0">
                <a:latin typeface="Cambria" panose="02040503050406030204" pitchFamily="18" charset="0"/>
              </a:rPr>
              <a:t>stipulated that </a:t>
            </a:r>
            <a:r>
              <a:rPr lang="en-US" sz="1800" b="0" dirty="0">
                <a:latin typeface="Cambria" panose="02040503050406030204" pitchFamily="18" charset="0"/>
              </a:rPr>
              <a:t>if a member resigned from the Kosovo Assembly, the replacement must </a:t>
            </a:r>
            <a:r>
              <a:rPr lang="en-US" sz="1800" b="0" dirty="0" smtClean="0">
                <a:latin typeface="Cambria" panose="02040503050406030204" pitchFamily="18" charset="0"/>
              </a:rPr>
              <a:t>be of </a:t>
            </a:r>
            <a:r>
              <a:rPr lang="en-US" sz="1800" b="0" dirty="0">
                <a:latin typeface="Cambria" panose="02040503050406030204" pitchFamily="18" charset="0"/>
              </a:rPr>
              <a:t>the same sex. </a:t>
            </a:r>
            <a:r>
              <a:rPr lang="en-US" sz="1800" b="0" dirty="0" smtClean="0">
                <a:latin typeface="Cambria" panose="02040503050406030204" pitchFamily="18" charset="0"/>
              </a:rPr>
              <a:t>The </a:t>
            </a:r>
            <a:r>
              <a:rPr lang="en-US" sz="1800" b="0" dirty="0">
                <a:latin typeface="Cambria" panose="02040503050406030204" pitchFamily="18" charset="0"/>
              </a:rPr>
              <a:t>mission also assisted potential women </a:t>
            </a:r>
            <a:r>
              <a:rPr lang="en-US" sz="1800" b="0" dirty="0" smtClean="0">
                <a:latin typeface="Cambria" panose="02040503050406030204" pitchFamily="18" charset="0"/>
              </a:rPr>
              <a:t>candidates through </a:t>
            </a:r>
            <a:r>
              <a:rPr lang="en-US" sz="1800" b="0" dirty="0">
                <a:latin typeface="Cambria" panose="02040503050406030204" pitchFamily="18" charset="0"/>
              </a:rPr>
              <a:t>training and capacity-building workshops that familiarized them </a:t>
            </a:r>
            <a:r>
              <a:rPr lang="en-US" sz="1800" b="0" dirty="0" smtClean="0">
                <a:latin typeface="Cambria" panose="02040503050406030204" pitchFamily="18" charset="0"/>
              </a:rPr>
              <a:t>with the </a:t>
            </a:r>
            <a:r>
              <a:rPr lang="en-US" sz="1800" b="0" dirty="0">
                <a:latin typeface="Cambria" panose="02040503050406030204" pitchFamily="18" charset="0"/>
              </a:rPr>
              <a:t>political process and the technical aspects of running for office.</a:t>
            </a:r>
            <a:endParaRPr lang="en-GB" sz="1800" b="0" dirty="0">
              <a:latin typeface="Cambria" panose="02040503050406030204" pitchFamily="18" charset="0"/>
            </a:endParaRPr>
          </a:p>
        </p:txBody>
      </p:sp>
    </p:spTree>
    <p:extLst>
      <p:ext uri="{BB962C8B-B14F-4D97-AF65-F5344CB8AC3E}">
        <p14:creationId xmlns:p14="http://schemas.microsoft.com/office/powerpoint/2010/main" val="1299902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fontScale="90000"/>
          </a:bodyPr>
          <a:lstStyle/>
          <a:p>
            <a:r>
              <a:rPr lang="en-US" sz="2800" dirty="0" smtClean="0"/>
              <a:t>STRATEGIES FOR CAPACITY-BUILDING TO SUPPORT WOMEN’S PARTICIPATION</a:t>
            </a:r>
            <a:endParaRPr lang="en-GB" sz="2800" dirty="0"/>
          </a:p>
        </p:txBody>
      </p:sp>
      <p:sp>
        <p:nvSpPr>
          <p:cNvPr id="3" name="Content Placeholder 2"/>
          <p:cNvSpPr>
            <a:spLocks noGrp="1"/>
          </p:cNvSpPr>
          <p:nvPr>
            <p:ph idx="1"/>
          </p:nvPr>
        </p:nvSpPr>
        <p:spPr>
          <a:xfrm>
            <a:off x="0" y="914400"/>
            <a:ext cx="8839200" cy="5791200"/>
          </a:xfrm>
        </p:spPr>
        <p:txBody>
          <a:bodyPr>
            <a:noAutofit/>
          </a:bodyPr>
          <a:lstStyle/>
          <a:p>
            <a:pPr algn="just">
              <a:lnSpc>
                <a:spcPct val="150000"/>
              </a:lnSpc>
            </a:pPr>
            <a:r>
              <a:rPr lang="en-US" sz="1800" b="0" dirty="0">
                <a:latin typeface="Cambria" panose="02040503050406030204" pitchFamily="18" charset="0"/>
              </a:rPr>
              <a:t>The capacity-building provided by Radio UNTAET in broadcasts </a:t>
            </a:r>
            <a:r>
              <a:rPr lang="en-US" sz="1800" b="0" dirty="0" smtClean="0">
                <a:latin typeface="Cambria" panose="02040503050406030204" pitchFamily="18" charset="0"/>
              </a:rPr>
              <a:t>and workshops </a:t>
            </a:r>
            <a:r>
              <a:rPr lang="en-US" sz="1800" b="0" dirty="0">
                <a:latin typeface="Cambria" panose="02040503050406030204" pitchFamily="18" charset="0"/>
              </a:rPr>
              <a:t>for potential candidates prior to the elections for the </a:t>
            </a:r>
            <a:r>
              <a:rPr lang="en-US" sz="1800" b="0" dirty="0" smtClean="0">
                <a:latin typeface="Cambria" panose="02040503050406030204" pitchFamily="18" charset="0"/>
              </a:rPr>
              <a:t>National Constituent </a:t>
            </a:r>
            <a:r>
              <a:rPr lang="en-US" sz="1800" b="0" dirty="0">
                <a:latin typeface="Cambria" panose="02040503050406030204" pitchFamily="18" charset="0"/>
              </a:rPr>
              <a:t>Assembly facilitated the election of 27 per cent women to </a:t>
            </a:r>
            <a:r>
              <a:rPr lang="en-US" sz="1800" b="0" dirty="0" smtClean="0">
                <a:latin typeface="Cambria" panose="02040503050406030204" pitchFamily="18" charset="0"/>
              </a:rPr>
              <a:t>the Assembly</a:t>
            </a:r>
            <a:r>
              <a:rPr lang="en-US" sz="1800" b="0" dirty="0">
                <a:latin typeface="Cambria" panose="02040503050406030204" pitchFamily="18" charset="0"/>
              </a:rPr>
              <a:t>. In addition to quotas, other affirmative action measures </a:t>
            </a:r>
            <a:r>
              <a:rPr lang="en-US" sz="1800" b="0" dirty="0" smtClean="0">
                <a:latin typeface="Cambria" panose="02040503050406030204" pitchFamily="18" charset="0"/>
              </a:rPr>
              <a:t>included extra </a:t>
            </a:r>
            <a:r>
              <a:rPr lang="en-US" sz="1800" b="0" dirty="0">
                <a:latin typeface="Cambria" panose="02040503050406030204" pitchFamily="18" charset="0"/>
              </a:rPr>
              <a:t>airtime on United Nations broadcast facilities for female </a:t>
            </a:r>
            <a:r>
              <a:rPr lang="en-US" sz="1800" b="0" dirty="0" smtClean="0">
                <a:latin typeface="Cambria" panose="02040503050406030204" pitchFamily="18" charset="0"/>
              </a:rPr>
              <a:t>candidates, support </a:t>
            </a:r>
            <a:r>
              <a:rPr lang="en-US" sz="1800" b="0" dirty="0">
                <a:latin typeface="Cambria" panose="02040503050406030204" pitchFamily="18" charset="0"/>
              </a:rPr>
              <a:t>networks that allowed potential women candidates to participate </a:t>
            </a:r>
            <a:r>
              <a:rPr lang="en-US" sz="1800" b="0" dirty="0" smtClean="0">
                <a:latin typeface="Cambria" panose="02040503050406030204" pitchFamily="18" charset="0"/>
              </a:rPr>
              <a:t>in training </a:t>
            </a:r>
            <a:r>
              <a:rPr lang="en-US" sz="1800" b="0" dirty="0">
                <a:latin typeface="Cambria" panose="02040503050406030204" pitchFamily="18" charset="0"/>
              </a:rPr>
              <a:t>workshops, encouragement to women’s civil society groups to </a:t>
            </a:r>
            <a:r>
              <a:rPr lang="en-US" sz="1800" b="0" dirty="0" smtClean="0">
                <a:latin typeface="Cambria" panose="02040503050406030204" pitchFamily="18" charset="0"/>
              </a:rPr>
              <a:t>support women </a:t>
            </a:r>
            <a:r>
              <a:rPr lang="en-US" sz="1800" b="0" dirty="0">
                <a:latin typeface="Cambria" panose="02040503050406030204" pitchFamily="18" charset="0"/>
              </a:rPr>
              <a:t>candidates and high-level advocacy for the inclusion </a:t>
            </a:r>
            <a:r>
              <a:rPr lang="en-US" sz="1800" b="0" dirty="0" smtClean="0">
                <a:latin typeface="Cambria" panose="02040503050406030204" pitchFamily="18" charset="0"/>
              </a:rPr>
              <a:t>of women’s </a:t>
            </a:r>
            <a:r>
              <a:rPr lang="en-US" sz="1800" b="0" dirty="0">
                <a:latin typeface="Cambria" panose="02040503050406030204" pitchFamily="18" charset="0"/>
              </a:rPr>
              <a:t>concerns in party platforms. </a:t>
            </a:r>
            <a:endParaRPr lang="en-US" sz="1800" b="0" dirty="0" smtClean="0">
              <a:latin typeface="Cambria" panose="02040503050406030204" pitchFamily="18" charset="0"/>
            </a:endParaRPr>
          </a:p>
          <a:p>
            <a:pPr algn="just">
              <a:lnSpc>
                <a:spcPct val="150000"/>
              </a:lnSpc>
            </a:pPr>
            <a:r>
              <a:rPr lang="en-US" sz="1800" b="0" dirty="0" smtClean="0">
                <a:latin typeface="Cambria" panose="02040503050406030204" pitchFamily="18" charset="0"/>
              </a:rPr>
              <a:t>UNIFEM </a:t>
            </a:r>
            <a:r>
              <a:rPr lang="en-US" sz="1800" b="0" dirty="0">
                <a:latin typeface="Cambria" panose="02040503050406030204" pitchFamily="18" charset="0"/>
              </a:rPr>
              <a:t>provided support for </a:t>
            </a:r>
            <a:r>
              <a:rPr lang="en-US" sz="1800" b="0" dirty="0" smtClean="0">
                <a:latin typeface="Cambria" panose="02040503050406030204" pitchFamily="18" charset="0"/>
              </a:rPr>
              <a:t>these activities</a:t>
            </a:r>
            <a:r>
              <a:rPr lang="en-US" sz="1800" b="0" dirty="0">
                <a:latin typeface="Cambria" panose="02040503050406030204" pitchFamily="18" charset="0"/>
              </a:rPr>
              <a:t>. Due, in part, to the consciousness raising by UNTAET </a:t>
            </a:r>
            <a:r>
              <a:rPr lang="en-US" sz="1800" b="0" dirty="0" smtClean="0">
                <a:latin typeface="Cambria" panose="02040503050406030204" pitchFamily="18" charset="0"/>
              </a:rPr>
              <a:t>around gender </a:t>
            </a:r>
            <a:r>
              <a:rPr lang="en-US" sz="1800" b="0" dirty="0">
                <a:latin typeface="Cambria" panose="02040503050406030204" pitchFamily="18" charset="0"/>
              </a:rPr>
              <a:t>equality and non-discrimination, the Constitution of East Timor </a:t>
            </a:r>
            <a:r>
              <a:rPr lang="en-US" sz="1800" b="0" dirty="0" smtClean="0">
                <a:latin typeface="Cambria" panose="02040503050406030204" pitchFamily="18" charset="0"/>
              </a:rPr>
              <a:t>of March </a:t>
            </a:r>
            <a:r>
              <a:rPr lang="en-US" sz="1800" b="0" dirty="0">
                <a:latin typeface="Cambria" panose="02040503050406030204" pitchFamily="18" charset="0"/>
              </a:rPr>
              <a:t>2002 includes the objectives “to promote and guarantee the </a:t>
            </a:r>
            <a:r>
              <a:rPr lang="en-US" sz="1800" b="0" dirty="0" smtClean="0">
                <a:latin typeface="Cambria" panose="02040503050406030204" pitchFamily="18" charset="0"/>
              </a:rPr>
              <a:t>effective equality </a:t>
            </a:r>
            <a:r>
              <a:rPr lang="en-US" sz="1800" b="0" dirty="0">
                <a:latin typeface="Cambria" panose="02040503050406030204" pitchFamily="18" charset="0"/>
              </a:rPr>
              <a:t>of opportunities between women and men” and the principle </a:t>
            </a:r>
            <a:r>
              <a:rPr lang="en-US" sz="1800" b="0" dirty="0" smtClean="0">
                <a:latin typeface="Cambria" panose="02040503050406030204" pitchFamily="18" charset="0"/>
              </a:rPr>
              <a:t>of non-discrimination </a:t>
            </a:r>
            <a:r>
              <a:rPr lang="en-US" sz="1800" b="0" dirty="0">
                <a:latin typeface="Cambria" panose="02040503050406030204" pitchFamily="18" charset="0"/>
              </a:rPr>
              <a:t>on grounds of gender.</a:t>
            </a:r>
            <a:endParaRPr lang="en-GB" sz="1800" b="0" dirty="0">
              <a:latin typeface="Cambria" panose="02040503050406030204" pitchFamily="18" charset="0"/>
            </a:endParaRPr>
          </a:p>
        </p:txBody>
      </p:sp>
    </p:spTree>
    <p:extLst>
      <p:ext uri="{BB962C8B-B14F-4D97-AF65-F5344CB8AC3E}">
        <p14:creationId xmlns:p14="http://schemas.microsoft.com/office/powerpoint/2010/main" val="81670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2400" dirty="0" smtClean="0"/>
              <a:t>ADDRESSING VIOLENCE AGAINST WOMEN AND GIRLS AND TRAFFICKING</a:t>
            </a:r>
            <a:endParaRPr lang="en-GB" sz="2400" dirty="0"/>
          </a:p>
        </p:txBody>
      </p:sp>
      <p:sp>
        <p:nvSpPr>
          <p:cNvPr id="3" name="Content Placeholder 2"/>
          <p:cNvSpPr>
            <a:spLocks noGrp="1"/>
          </p:cNvSpPr>
          <p:nvPr>
            <p:ph idx="1"/>
          </p:nvPr>
        </p:nvSpPr>
        <p:spPr>
          <a:xfrm>
            <a:off x="0" y="990600"/>
            <a:ext cx="9137073" cy="5853545"/>
          </a:xfrm>
        </p:spPr>
        <p:txBody>
          <a:bodyPr>
            <a:normAutofit/>
          </a:bodyPr>
          <a:lstStyle/>
          <a:p>
            <a:pPr>
              <a:lnSpc>
                <a:spcPct val="150000"/>
              </a:lnSpc>
            </a:pPr>
            <a:r>
              <a:rPr lang="en-US" sz="1800" b="0" dirty="0">
                <a:latin typeface="Cambria" panose="02040503050406030204" pitchFamily="18" charset="0"/>
              </a:rPr>
              <a:t>A number of peacekeeping operations have taken steps to address </a:t>
            </a:r>
            <a:r>
              <a:rPr lang="en-US" sz="1800" b="0" dirty="0" smtClean="0">
                <a:latin typeface="Cambria" panose="02040503050406030204" pitchFamily="18" charset="0"/>
              </a:rPr>
              <a:t>violence against </a:t>
            </a:r>
            <a:r>
              <a:rPr lang="en-US" sz="1800" b="0" dirty="0">
                <a:latin typeface="Cambria" panose="02040503050406030204" pitchFamily="18" charset="0"/>
              </a:rPr>
              <a:t>women and girls and trafficking. Activities include a </a:t>
            </a:r>
            <a:r>
              <a:rPr lang="en-US" sz="1800" b="0" dirty="0" smtClean="0">
                <a:latin typeface="Cambria" panose="02040503050406030204" pitchFamily="18" charset="0"/>
              </a:rPr>
              <a:t>variety of </a:t>
            </a:r>
            <a:r>
              <a:rPr lang="en-US" sz="1800" b="0" dirty="0">
                <a:latin typeface="Cambria" panose="02040503050406030204" pitchFamily="18" charset="0"/>
              </a:rPr>
              <a:t>measures, such as public awareness campaigns, training of the local </a:t>
            </a:r>
            <a:r>
              <a:rPr lang="en-US" sz="1800" b="0" dirty="0" smtClean="0">
                <a:latin typeface="Cambria" panose="02040503050406030204" pitchFamily="18" charset="0"/>
              </a:rPr>
              <a:t>police, supporting </a:t>
            </a:r>
            <a:r>
              <a:rPr lang="en-US" sz="1800" b="0" dirty="0">
                <a:latin typeface="Cambria" panose="02040503050406030204" pitchFamily="18" charset="0"/>
              </a:rPr>
              <a:t>local organizations and developing special </a:t>
            </a:r>
            <a:r>
              <a:rPr lang="en-US" sz="1800" b="0" dirty="0" smtClean="0">
                <a:latin typeface="Cambria" panose="02040503050406030204" pitchFamily="18" charset="0"/>
              </a:rPr>
              <a:t>mechanisms within </a:t>
            </a:r>
            <a:r>
              <a:rPr lang="en-US" sz="1800" b="0" dirty="0">
                <a:latin typeface="Cambria" panose="02040503050406030204" pitchFamily="18" charset="0"/>
              </a:rPr>
              <a:t>local law enforcement structures</a:t>
            </a:r>
            <a:r>
              <a:rPr lang="en-US" sz="1800" b="0" dirty="0" smtClean="0">
                <a:latin typeface="Cambria" panose="02040503050406030204" pitchFamily="18" charset="0"/>
              </a:rPr>
              <a:t>. </a:t>
            </a:r>
          </a:p>
          <a:p>
            <a:pPr>
              <a:lnSpc>
                <a:spcPct val="150000"/>
              </a:lnSpc>
            </a:pPr>
            <a:r>
              <a:rPr lang="en-GB" sz="1800" b="0" dirty="0" smtClean="0">
                <a:latin typeface="Cambria" panose="02040503050406030204" pitchFamily="18" charset="0"/>
              </a:rPr>
              <a:t>In </a:t>
            </a:r>
            <a:r>
              <a:rPr lang="en-GB" sz="1800" b="0" dirty="0">
                <a:latin typeface="Cambria" panose="02040503050406030204" pitchFamily="18" charset="0"/>
              </a:rPr>
              <a:t>Kosovo, UNMIK police introduced a domestic violence policy </a:t>
            </a:r>
            <a:r>
              <a:rPr lang="en-GB" sz="1800" b="0" dirty="0" smtClean="0">
                <a:latin typeface="Cambria" panose="02040503050406030204" pitchFamily="18" charset="0"/>
              </a:rPr>
              <a:t>in </a:t>
            </a:r>
            <a:r>
              <a:rPr lang="en-US" sz="1800" b="0" dirty="0" smtClean="0">
                <a:latin typeface="Cambria" panose="02040503050406030204" pitchFamily="18" charset="0"/>
              </a:rPr>
              <a:t>September </a:t>
            </a:r>
            <a:r>
              <a:rPr lang="en-US" sz="1800" b="0" dirty="0">
                <a:latin typeface="Cambria" panose="02040503050406030204" pitchFamily="18" charset="0"/>
              </a:rPr>
              <a:t>2000, which provides direction to all officers on how to </a:t>
            </a:r>
            <a:r>
              <a:rPr lang="en-US" sz="1800" b="0" dirty="0" smtClean="0">
                <a:latin typeface="Cambria" panose="02040503050406030204" pitchFamily="18" charset="0"/>
              </a:rPr>
              <a:t>respond to </a:t>
            </a:r>
            <a:r>
              <a:rPr lang="en-US" sz="1800" b="0" dirty="0">
                <a:latin typeface="Cambria" panose="02040503050406030204" pitchFamily="18" charset="0"/>
              </a:rPr>
              <a:t>incidents of domestic violence</a:t>
            </a:r>
            <a:r>
              <a:rPr lang="en-US" sz="1800" b="0" dirty="0" smtClean="0">
                <a:latin typeface="Cambria" panose="02040503050406030204" pitchFamily="18" charset="0"/>
              </a:rPr>
              <a:t>. </a:t>
            </a:r>
            <a:r>
              <a:rPr lang="en-US" sz="1800" b="0" dirty="0">
                <a:latin typeface="Cambria" panose="02040503050406030204" pitchFamily="18" charset="0"/>
              </a:rPr>
              <a:t>Development of public awareness of the problem of domestic </a:t>
            </a:r>
            <a:r>
              <a:rPr lang="en-US" sz="1800" b="0" dirty="0" smtClean="0">
                <a:latin typeface="Cambria" panose="02040503050406030204" pitchFamily="18" charset="0"/>
              </a:rPr>
              <a:t>violence is </a:t>
            </a:r>
            <a:r>
              <a:rPr lang="en-US" sz="1800" b="0" dirty="0">
                <a:latin typeface="Cambria" panose="02040503050406030204" pitchFamily="18" charset="0"/>
              </a:rPr>
              <a:t>another good practice example. In conjunction with the </a:t>
            </a:r>
            <a:r>
              <a:rPr lang="en-US" sz="1800" b="0" dirty="0" smtClean="0">
                <a:latin typeface="Cambria" panose="02040503050406030204" pitchFamily="18" charset="0"/>
              </a:rPr>
              <a:t>UNTAET Gender </a:t>
            </a:r>
            <a:r>
              <a:rPr lang="en-US" sz="1800" b="0" dirty="0">
                <a:latin typeface="Cambria" panose="02040503050406030204" pitchFamily="18" charset="0"/>
              </a:rPr>
              <a:t>Affairs Unit, UNFPA established a two-year </a:t>
            </a:r>
            <a:r>
              <a:rPr lang="en-US" sz="1800" b="0" dirty="0" err="1">
                <a:latin typeface="Cambria" panose="02040503050406030204" pitchFamily="18" charset="0"/>
              </a:rPr>
              <a:t>programme</a:t>
            </a:r>
            <a:r>
              <a:rPr lang="en-US" sz="1800" b="0" dirty="0">
                <a:latin typeface="Cambria" panose="02040503050406030204" pitchFamily="18" charset="0"/>
              </a:rPr>
              <a:t> </a:t>
            </a:r>
            <a:r>
              <a:rPr lang="en-US" sz="1800" b="0" dirty="0" smtClean="0">
                <a:latin typeface="Cambria" panose="02040503050406030204" pitchFamily="18" charset="0"/>
              </a:rPr>
              <a:t>addressing domestic </a:t>
            </a:r>
            <a:r>
              <a:rPr lang="en-US" sz="1800" b="0" dirty="0">
                <a:latin typeface="Cambria" panose="02040503050406030204" pitchFamily="18" charset="0"/>
              </a:rPr>
              <a:t>violence, a priority area highlighted by East Timorese women.</a:t>
            </a:r>
            <a:endParaRPr lang="en-GB" sz="1800" b="0" dirty="0">
              <a:latin typeface="Cambria" panose="02040503050406030204" pitchFamily="18" charset="0"/>
            </a:endParaRPr>
          </a:p>
        </p:txBody>
      </p:sp>
    </p:spTree>
    <p:extLst>
      <p:ext uri="{BB962C8B-B14F-4D97-AF65-F5344CB8AC3E}">
        <p14:creationId xmlns:p14="http://schemas.microsoft.com/office/powerpoint/2010/main" val="230211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855"/>
            <a:ext cx="8229600" cy="715962"/>
          </a:xfrm>
        </p:spPr>
        <p:txBody>
          <a:bodyPr>
            <a:normAutofit/>
          </a:bodyPr>
          <a:lstStyle/>
          <a:p>
            <a:r>
              <a:rPr lang="en-GB" sz="2800" dirty="0" smtClean="0"/>
              <a:t>RECOMMENDATIONS</a:t>
            </a:r>
            <a:endParaRPr lang="en-GB" sz="2800" dirty="0"/>
          </a:p>
        </p:txBody>
      </p:sp>
      <p:sp>
        <p:nvSpPr>
          <p:cNvPr id="3" name="Content Placeholder 2"/>
          <p:cNvSpPr>
            <a:spLocks noGrp="1"/>
          </p:cNvSpPr>
          <p:nvPr>
            <p:ph idx="1"/>
          </p:nvPr>
        </p:nvSpPr>
        <p:spPr>
          <a:xfrm>
            <a:off x="0" y="533400"/>
            <a:ext cx="9144000" cy="6324600"/>
          </a:xfrm>
        </p:spPr>
        <p:txBody>
          <a:bodyPr>
            <a:noAutofit/>
          </a:bodyPr>
          <a:lstStyle/>
          <a:p>
            <a:r>
              <a:rPr lang="en-US" sz="1600" b="0" i="1" dirty="0">
                <a:latin typeface="Cambria" panose="02040503050406030204" pitchFamily="18" charset="0"/>
              </a:rPr>
              <a:t>Action 1: </a:t>
            </a:r>
            <a:r>
              <a:rPr lang="en-US" sz="1600" b="0" dirty="0">
                <a:latin typeface="Cambria" panose="02040503050406030204" pitchFamily="18" charset="0"/>
              </a:rPr>
              <a:t>Incorporate gender perspectives explicitly into mandates of </a:t>
            </a:r>
            <a:r>
              <a:rPr lang="en-US" sz="1600" b="0" dirty="0" smtClean="0">
                <a:latin typeface="Cambria" panose="02040503050406030204" pitchFamily="18" charset="0"/>
              </a:rPr>
              <a:t>all peacekeeping </a:t>
            </a:r>
            <a:r>
              <a:rPr lang="en-US" sz="1600" b="0" dirty="0">
                <a:latin typeface="Cambria" panose="02040503050406030204" pitchFamily="18" charset="0"/>
              </a:rPr>
              <a:t>missions, including provisions for </a:t>
            </a:r>
            <a:r>
              <a:rPr lang="en-US" sz="1600" b="0" dirty="0" smtClean="0">
                <a:latin typeface="Cambria" panose="02040503050406030204" pitchFamily="18" charset="0"/>
              </a:rPr>
              <a:t>monitoring and </a:t>
            </a:r>
            <a:r>
              <a:rPr lang="en-US" sz="1600" b="0" dirty="0">
                <a:latin typeface="Cambria" panose="02040503050406030204" pitchFamily="18" charset="0"/>
              </a:rPr>
              <a:t>reporting violations of international law as they pertain </a:t>
            </a:r>
            <a:r>
              <a:rPr lang="en-US" sz="1600" b="0" dirty="0" smtClean="0">
                <a:latin typeface="Cambria" panose="02040503050406030204" pitchFamily="18" charset="0"/>
              </a:rPr>
              <a:t>to women </a:t>
            </a:r>
            <a:r>
              <a:rPr lang="en-US" sz="1600" b="0" dirty="0">
                <a:latin typeface="Cambria" panose="02040503050406030204" pitchFamily="18" charset="0"/>
              </a:rPr>
              <a:t>to the Security Council.</a:t>
            </a:r>
          </a:p>
          <a:p>
            <a:r>
              <a:rPr lang="en-US" sz="1600" b="0" i="1" dirty="0">
                <a:latin typeface="Cambria" panose="02040503050406030204" pitchFamily="18" charset="0"/>
              </a:rPr>
              <a:t>Action 2: </a:t>
            </a:r>
            <a:r>
              <a:rPr lang="en-US" sz="1600" b="0" dirty="0">
                <a:latin typeface="Cambria" panose="02040503050406030204" pitchFamily="18" charset="0"/>
              </a:rPr>
              <a:t>Increase responsiveness to the protection needs of women </a:t>
            </a:r>
            <a:r>
              <a:rPr lang="en-US" sz="1600" b="0" dirty="0" smtClean="0">
                <a:latin typeface="Cambria" panose="02040503050406030204" pitchFamily="18" charset="0"/>
              </a:rPr>
              <a:t>and girls</a:t>
            </a:r>
            <a:r>
              <a:rPr lang="en-US" sz="1600" b="0" dirty="0">
                <a:latin typeface="Cambria" panose="02040503050406030204" pitchFamily="18" charset="0"/>
              </a:rPr>
              <a:t>; investigate gender-based and sexual violence; and </a:t>
            </a:r>
            <a:r>
              <a:rPr lang="en-US" sz="1600" b="0" dirty="0" smtClean="0">
                <a:latin typeface="Cambria" panose="02040503050406030204" pitchFamily="18" charset="0"/>
              </a:rPr>
              <a:t>end impunity regarding violations </a:t>
            </a:r>
            <a:r>
              <a:rPr lang="en-US" sz="1600" b="0" dirty="0">
                <a:latin typeface="Cambria" panose="02040503050406030204" pitchFamily="18" charset="0"/>
              </a:rPr>
              <a:t>of the human rights of </a:t>
            </a:r>
            <a:r>
              <a:rPr lang="en-US" sz="1600" b="0" dirty="0" smtClean="0">
                <a:latin typeface="Cambria" panose="02040503050406030204" pitchFamily="18" charset="0"/>
              </a:rPr>
              <a:t>women</a:t>
            </a:r>
            <a:r>
              <a:rPr lang="en-GB" sz="1600" b="0" dirty="0" smtClean="0">
                <a:latin typeface="Cambria" panose="02040503050406030204" pitchFamily="18" charset="0"/>
              </a:rPr>
              <a:t>and </a:t>
            </a:r>
            <a:r>
              <a:rPr lang="en-GB" sz="1600" b="0" dirty="0">
                <a:latin typeface="Cambria" panose="02040503050406030204" pitchFamily="18" charset="0"/>
              </a:rPr>
              <a:t>girls.</a:t>
            </a:r>
          </a:p>
          <a:p>
            <a:r>
              <a:rPr lang="en-US" sz="1600" b="0" i="1" dirty="0">
                <a:latin typeface="Cambria" panose="02040503050406030204" pitchFamily="18" charset="0"/>
              </a:rPr>
              <a:t>Action 3: </a:t>
            </a:r>
            <a:r>
              <a:rPr lang="en-US" sz="1600" b="0" dirty="0">
                <a:latin typeface="Cambria" panose="02040503050406030204" pitchFamily="18" charset="0"/>
              </a:rPr>
              <a:t>Consult with civil society, including local women’s </a:t>
            </a:r>
            <a:r>
              <a:rPr lang="en-US" sz="1600" b="0" dirty="0" smtClean="0">
                <a:latin typeface="Cambria" panose="02040503050406030204" pitchFamily="18" charset="0"/>
              </a:rPr>
              <a:t>groups and </a:t>
            </a:r>
            <a:r>
              <a:rPr lang="en-US" sz="1600" b="0" dirty="0">
                <a:latin typeface="Cambria" panose="02040503050406030204" pitchFamily="18" charset="0"/>
              </a:rPr>
              <a:t>networks, to ensure collection of information from </a:t>
            </a:r>
            <a:r>
              <a:rPr lang="en-US" sz="1600" b="0" dirty="0" smtClean="0">
                <a:latin typeface="Cambria" panose="02040503050406030204" pitchFamily="18" charset="0"/>
              </a:rPr>
              <a:t>all stakeholders </a:t>
            </a:r>
            <a:r>
              <a:rPr lang="en-US" sz="1600" b="0" dirty="0">
                <a:latin typeface="Cambria" panose="02040503050406030204" pitchFamily="18" charset="0"/>
              </a:rPr>
              <a:t>and attention to the specific needs, concerns </a:t>
            </a:r>
            <a:r>
              <a:rPr lang="en-US" sz="1600" b="0" dirty="0" smtClean="0">
                <a:latin typeface="Cambria" panose="02040503050406030204" pitchFamily="18" charset="0"/>
              </a:rPr>
              <a:t>and experiences </a:t>
            </a:r>
            <a:r>
              <a:rPr lang="en-US" sz="1600" b="0" dirty="0">
                <a:latin typeface="Cambria" panose="02040503050406030204" pitchFamily="18" charset="0"/>
              </a:rPr>
              <a:t>of women and girls in the implementation </a:t>
            </a:r>
            <a:r>
              <a:rPr lang="en-US" sz="1600" b="0" dirty="0" smtClean="0">
                <a:latin typeface="Cambria" panose="02040503050406030204" pitchFamily="18" charset="0"/>
              </a:rPr>
              <a:t>of </a:t>
            </a:r>
            <a:r>
              <a:rPr lang="en-GB" sz="1600" b="0" dirty="0" smtClean="0">
                <a:latin typeface="Cambria" panose="02040503050406030204" pitchFamily="18" charset="0"/>
              </a:rPr>
              <a:t>peacekeeping </a:t>
            </a:r>
            <a:r>
              <a:rPr lang="en-GB" sz="1600" b="0" dirty="0">
                <a:latin typeface="Cambria" panose="02040503050406030204" pitchFamily="18" charset="0"/>
              </a:rPr>
              <a:t>operations.</a:t>
            </a:r>
          </a:p>
          <a:p>
            <a:r>
              <a:rPr lang="en-US" sz="1600" b="0" i="1" dirty="0">
                <a:latin typeface="Cambria" panose="02040503050406030204" pitchFamily="18" charset="0"/>
              </a:rPr>
              <a:t>Action 4: </a:t>
            </a:r>
            <a:r>
              <a:rPr lang="en-US" sz="1600" b="0" dirty="0">
                <a:latin typeface="Cambria" panose="02040503050406030204" pitchFamily="18" charset="0"/>
              </a:rPr>
              <a:t>Systematically and explicitly address gender perspectives </a:t>
            </a:r>
            <a:r>
              <a:rPr lang="en-US" sz="1600" b="0" dirty="0" smtClean="0">
                <a:latin typeface="Cambria" panose="02040503050406030204" pitchFamily="18" charset="0"/>
              </a:rPr>
              <a:t>in all </a:t>
            </a:r>
            <a:r>
              <a:rPr lang="en-US" sz="1600" b="0" dirty="0">
                <a:latin typeface="Cambria" panose="02040503050406030204" pitchFamily="18" charset="0"/>
              </a:rPr>
              <a:t>Secretary-General’s reports on peacekeeping missions </a:t>
            </a:r>
            <a:r>
              <a:rPr lang="en-US" sz="1600" b="0" dirty="0" smtClean="0">
                <a:latin typeface="Cambria" panose="02040503050406030204" pitchFamily="18" charset="0"/>
              </a:rPr>
              <a:t>to the </a:t>
            </a:r>
            <a:r>
              <a:rPr lang="en-US" sz="1600" b="0" dirty="0">
                <a:latin typeface="Cambria" panose="02040503050406030204" pitchFamily="18" charset="0"/>
              </a:rPr>
              <a:t>Security Council, and for that purpose, prepare and </a:t>
            </a:r>
            <a:r>
              <a:rPr lang="en-US" sz="1600" b="0" dirty="0" smtClean="0">
                <a:latin typeface="Cambria" panose="02040503050406030204" pitchFamily="18" charset="0"/>
              </a:rPr>
              <a:t>disseminate a </a:t>
            </a:r>
            <a:r>
              <a:rPr lang="en-US" sz="1600" b="0" dirty="0">
                <a:latin typeface="Cambria" panose="02040503050406030204" pitchFamily="18" charset="0"/>
              </a:rPr>
              <a:t>guidance note on the integration of gender </a:t>
            </a:r>
            <a:r>
              <a:rPr lang="en-US" sz="1600" b="0" dirty="0" smtClean="0">
                <a:latin typeface="Cambria" panose="02040503050406030204" pitchFamily="18" charset="0"/>
              </a:rPr>
              <a:t>perspectives in </a:t>
            </a:r>
            <a:r>
              <a:rPr lang="en-US" sz="1600" b="0" dirty="0">
                <a:latin typeface="Cambria" panose="02040503050406030204" pitchFamily="18" charset="0"/>
              </a:rPr>
              <a:t>reports of the Secretary-General to the Security Council.</a:t>
            </a:r>
          </a:p>
          <a:p>
            <a:r>
              <a:rPr lang="en-US" sz="1600" b="0" i="1" dirty="0">
                <a:latin typeface="Cambria" panose="02040503050406030204" pitchFamily="18" charset="0"/>
              </a:rPr>
              <a:t>Action 5: </a:t>
            </a:r>
            <a:r>
              <a:rPr lang="en-US" sz="1600" b="0" dirty="0">
                <a:latin typeface="Cambria" panose="02040503050406030204" pitchFamily="18" charset="0"/>
              </a:rPr>
              <a:t>Ensure that peacekeeping operations have adequate </a:t>
            </a:r>
            <a:r>
              <a:rPr lang="en-US" sz="1600" b="0" dirty="0" smtClean="0">
                <a:latin typeface="Cambria" panose="02040503050406030204" pitchFamily="18" charset="0"/>
              </a:rPr>
              <a:t>capacity for </a:t>
            </a:r>
            <a:r>
              <a:rPr lang="en-US" sz="1600" b="0" dirty="0">
                <a:latin typeface="Cambria" panose="02040503050406030204" pitchFamily="18" charset="0"/>
              </a:rPr>
              <a:t>fact-finding and reporting on gender-specific violations </a:t>
            </a:r>
            <a:r>
              <a:rPr lang="en-US" sz="1600" b="0" dirty="0" smtClean="0">
                <a:latin typeface="Cambria" panose="02040503050406030204" pitchFamily="18" charset="0"/>
              </a:rPr>
              <a:t>of the </a:t>
            </a:r>
            <a:r>
              <a:rPr lang="en-US" sz="1600" b="0" dirty="0">
                <a:latin typeface="Cambria" panose="02040503050406030204" pitchFamily="18" charset="0"/>
              </a:rPr>
              <a:t>rights of women and girls under international </a:t>
            </a:r>
            <a:r>
              <a:rPr lang="en-US" sz="1600" b="0" dirty="0" smtClean="0">
                <a:latin typeface="Cambria" panose="02040503050406030204" pitchFamily="18" charset="0"/>
              </a:rPr>
              <a:t>humanitarian law </a:t>
            </a:r>
            <a:r>
              <a:rPr lang="en-US" sz="1600" b="0" dirty="0">
                <a:latin typeface="Cambria" panose="02040503050406030204" pitchFamily="18" charset="0"/>
              </a:rPr>
              <a:t>and human rights law, including through the provision </a:t>
            </a:r>
            <a:r>
              <a:rPr lang="en-US" sz="1600" b="0" dirty="0" smtClean="0">
                <a:latin typeface="Cambria" panose="02040503050406030204" pitchFamily="18" charset="0"/>
              </a:rPr>
              <a:t>of training </a:t>
            </a:r>
            <a:r>
              <a:rPr lang="en-US" sz="1600" b="0" dirty="0">
                <a:latin typeface="Cambria" panose="02040503050406030204" pitchFamily="18" charset="0"/>
              </a:rPr>
              <a:t>on culturally appropriate interview techniques </a:t>
            </a:r>
            <a:r>
              <a:rPr lang="en-US" sz="1600" b="0" dirty="0" smtClean="0">
                <a:latin typeface="Cambria" panose="02040503050406030204" pitchFamily="18" charset="0"/>
              </a:rPr>
              <a:t>and trauma </a:t>
            </a:r>
            <a:r>
              <a:rPr lang="en-US" sz="1600" b="0" dirty="0">
                <a:latin typeface="Cambria" panose="02040503050406030204" pitchFamily="18" charset="0"/>
              </a:rPr>
              <a:t>counselling and the use of female personnel (such </a:t>
            </a:r>
            <a:r>
              <a:rPr lang="en-US" sz="1600" b="0" dirty="0" smtClean="0">
                <a:latin typeface="Cambria" panose="02040503050406030204" pitchFamily="18" charset="0"/>
              </a:rPr>
              <a:t>as protection </a:t>
            </a:r>
            <a:r>
              <a:rPr lang="en-US" sz="1600" b="0" dirty="0">
                <a:latin typeface="Cambria" panose="02040503050406030204" pitchFamily="18" charset="0"/>
              </a:rPr>
              <a:t>officers, medical personnel, and interpreters).</a:t>
            </a:r>
          </a:p>
          <a:p>
            <a:r>
              <a:rPr lang="en-US" sz="1600" b="0" i="1" dirty="0">
                <a:latin typeface="Cambria" panose="02040503050406030204" pitchFamily="18" charset="0"/>
              </a:rPr>
              <a:t>Action 6: </a:t>
            </a:r>
            <a:r>
              <a:rPr lang="en-US" sz="1600" b="0" dirty="0">
                <a:latin typeface="Cambria" panose="02040503050406030204" pitchFamily="18" charset="0"/>
              </a:rPr>
              <a:t>Review and strengthen codes of conduct to ensure that </a:t>
            </a:r>
            <a:r>
              <a:rPr lang="en-US" sz="1600" b="0" dirty="0" smtClean="0">
                <a:latin typeface="Cambria" panose="02040503050406030204" pitchFamily="18" charset="0"/>
              </a:rPr>
              <a:t>expected standards </a:t>
            </a:r>
            <a:r>
              <a:rPr lang="en-US" sz="1600" b="0" dirty="0">
                <a:latin typeface="Cambria" panose="02040503050406030204" pitchFamily="18" charset="0"/>
              </a:rPr>
              <a:t>of conduct to prevent sexual exploitation </a:t>
            </a:r>
            <a:r>
              <a:rPr lang="en-US" sz="1600" b="0" dirty="0" smtClean="0">
                <a:latin typeface="Cambria" panose="02040503050406030204" pitchFamily="18" charset="0"/>
              </a:rPr>
              <a:t>and abuse </a:t>
            </a:r>
            <a:r>
              <a:rPr lang="en-US" sz="1600" b="0" dirty="0">
                <a:latin typeface="Cambria" panose="02040503050406030204" pitchFamily="18" charset="0"/>
              </a:rPr>
              <a:t>of women and girls are clearly defined; disseminate </a:t>
            </a:r>
            <a:r>
              <a:rPr lang="en-US" sz="1600" b="0" dirty="0" smtClean="0">
                <a:latin typeface="Cambria" panose="02040503050406030204" pitchFamily="18" charset="0"/>
              </a:rPr>
              <a:t>the codes </a:t>
            </a:r>
            <a:r>
              <a:rPr lang="en-US" sz="1600" b="0" dirty="0">
                <a:latin typeface="Cambria" panose="02040503050406030204" pitchFamily="18" charset="0"/>
              </a:rPr>
              <a:t>of conduct, including through training, to all </a:t>
            </a:r>
            <a:r>
              <a:rPr lang="en-US" sz="1600" b="0" dirty="0" smtClean="0">
                <a:latin typeface="Cambria" panose="02040503050406030204" pitchFamily="18" charset="0"/>
              </a:rPr>
              <a:t>personnel in </a:t>
            </a:r>
            <a:r>
              <a:rPr lang="en-US" sz="1600" b="0" dirty="0">
                <a:latin typeface="Cambria" panose="02040503050406030204" pitchFamily="18" charset="0"/>
              </a:rPr>
              <a:t>peace operations – both before and during deployment; </a:t>
            </a:r>
            <a:r>
              <a:rPr lang="en-US" sz="1600" b="0" dirty="0" smtClean="0">
                <a:latin typeface="Cambria" panose="02040503050406030204" pitchFamily="18" charset="0"/>
              </a:rPr>
              <a:t>rigorously enforce </a:t>
            </a:r>
            <a:r>
              <a:rPr lang="en-US" sz="1600" b="0" dirty="0">
                <a:latin typeface="Cambria" panose="02040503050406030204" pitchFamily="18" charset="0"/>
              </a:rPr>
              <a:t>these codes of conduct; and make public </a:t>
            </a:r>
            <a:r>
              <a:rPr lang="en-US" sz="1600" b="0" dirty="0" smtClean="0">
                <a:latin typeface="Cambria" panose="02040503050406030204" pitchFamily="18" charset="0"/>
              </a:rPr>
              <a:t>the accountability </a:t>
            </a:r>
            <a:r>
              <a:rPr lang="en-US" sz="1600" b="0" dirty="0">
                <a:latin typeface="Cambria" panose="02040503050406030204" pitchFamily="18" charset="0"/>
              </a:rPr>
              <a:t>and disciplinary measures which apply </a:t>
            </a:r>
            <a:r>
              <a:rPr lang="en-US" sz="1600" b="0" dirty="0" smtClean="0">
                <a:latin typeface="Cambria" panose="02040503050406030204" pitchFamily="18" charset="0"/>
              </a:rPr>
              <a:t>to </a:t>
            </a:r>
            <a:r>
              <a:rPr lang="en-GB" sz="1600" b="0" dirty="0" smtClean="0">
                <a:latin typeface="Cambria" panose="02040503050406030204" pitchFamily="18" charset="0"/>
              </a:rPr>
              <a:t>Women</a:t>
            </a:r>
            <a:r>
              <a:rPr lang="en-GB" sz="1600" b="0" dirty="0">
                <a:latin typeface="Cambria" panose="02040503050406030204" pitchFamily="18" charset="0"/>
              </a:rPr>
              <a:t>, Peace and </a:t>
            </a:r>
            <a:r>
              <a:rPr lang="en-GB" sz="1600" b="0" dirty="0" smtClean="0">
                <a:latin typeface="Cambria" panose="02040503050406030204" pitchFamily="18" charset="0"/>
              </a:rPr>
              <a:t>Security 90 </a:t>
            </a:r>
            <a:r>
              <a:rPr lang="en-US" sz="1600" b="0" dirty="0" smtClean="0">
                <a:latin typeface="Cambria" panose="02040503050406030204" pitchFamily="18" charset="0"/>
              </a:rPr>
              <a:t>United </a:t>
            </a:r>
            <a:r>
              <a:rPr lang="en-US" sz="1600" b="0" dirty="0">
                <a:latin typeface="Cambria" panose="02040503050406030204" pitchFamily="18" charset="0"/>
              </a:rPr>
              <a:t>Nations personnel in the event of a breach of the </a:t>
            </a:r>
            <a:r>
              <a:rPr lang="en-US" sz="1600" b="0" dirty="0" smtClean="0">
                <a:latin typeface="Cambria" panose="02040503050406030204" pitchFamily="18" charset="0"/>
              </a:rPr>
              <a:t>standards </a:t>
            </a:r>
            <a:r>
              <a:rPr lang="en-GB" sz="1600" b="0" dirty="0" smtClean="0">
                <a:latin typeface="Cambria" panose="02040503050406030204" pitchFamily="18" charset="0"/>
              </a:rPr>
              <a:t>of </a:t>
            </a:r>
            <a:r>
              <a:rPr lang="en-GB" sz="1600" b="0" dirty="0">
                <a:latin typeface="Cambria" panose="02040503050406030204" pitchFamily="18" charset="0"/>
              </a:rPr>
              <a:t>conduct.</a:t>
            </a:r>
          </a:p>
        </p:txBody>
      </p:sp>
    </p:spTree>
    <p:extLst>
      <p:ext uri="{BB962C8B-B14F-4D97-AF65-F5344CB8AC3E}">
        <p14:creationId xmlns:p14="http://schemas.microsoft.com/office/powerpoint/2010/main" val="911462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r>
              <a:rPr lang="en-GB" sz="2400" dirty="0" smtClean="0"/>
              <a:t>RECOMMENDATIONS</a:t>
            </a:r>
            <a:endParaRPr lang="en-GB" sz="2400" dirty="0"/>
          </a:p>
        </p:txBody>
      </p:sp>
      <p:sp>
        <p:nvSpPr>
          <p:cNvPr id="3" name="Content Placeholder 2"/>
          <p:cNvSpPr>
            <a:spLocks noGrp="1"/>
          </p:cNvSpPr>
          <p:nvPr>
            <p:ph idx="1"/>
          </p:nvPr>
        </p:nvSpPr>
        <p:spPr>
          <a:xfrm>
            <a:off x="304800" y="609600"/>
            <a:ext cx="8686800" cy="5867400"/>
          </a:xfrm>
        </p:spPr>
        <p:txBody>
          <a:bodyPr>
            <a:normAutofit fontScale="85000" lnSpcReduction="10000"/>
          </a:bodyPr>
          <a:lstStyle/>
          <a:p>
            <a:pPr algn="just">
              <a:lnSpc>
                <a:spcPct val="170000"/>
              </a:lnSpc>
            </a:pPr>
            <a:r>
              <a:rPr lang="en-US" b="0" i="1" dirty="0">
                <a:latin typeface="Cambria" panose="02040503050406030204" pitchFamily="18" charset="0"/>
              </a:rPr>
              <a:t>Action 7: </a:t>
            </a:r>
            <a:r>
              <a:rPr lang="en-US" b="0" dirty="0">
                <a:latin typeface="Cambria" panose="02040503050406030204" pitchFamily="18" charset="0"/>
              </a:rPr>
              <a:t>Disseminate information on standards of conduct in </a:t>
            </a:r>
            <a:r>
              <a:rPr lang="en-US" b="0" dirty="0" smtClean="0">
                <a:latin typeface="Cambria" panose="02040503050406030204" pitchFamily="18" charset="0"/>
              </a:rPr>
              <a:t>peacekeeping operations </a:t>
            </a:r>
            <a:r>
              <a:rPr lang="en-US" b="0" dirty="0">
                <a:latin typeface="Cambria" panose="02040503050406030204" pitchFamily="18" charset="0"/>
              </a:rPr>
              <a:t>and ensure that troop contributing </a:t>
            </a:r>
            <a:r>
              <a:rPr lang="en-US" b="0" dirty="0" smtClean="0">
                <a:latin typeface="Cambria" panose="02040503050406030204" pitchFamily="18" charset="0"/>
              </a:rPr>
              <a:t>countries adhere </a:t>
            </a:r>
            <a:r>
              <a:rPr lang="en-US" b="0" dirty="0">
                <a:latin typeface="Cambria" panose="02040503050406030204" pitchFamily="18" charset="0"/>
              </a:rPr>
              <a:t>to existing policies and codes of conduct of </a:t>
            </a:r>
            <a:r>
              <a:rPr lang="en-US" b="0" dirty="0" smtClean="0">
                <a:latin typeface="Cambria" panose="02040503050406030204" pitchFamily="18" charset="0"/>
              </a:rPr>
              <a:t>the United </a:t>
            </a:r>
            <a:r>
              <a:rPr lang="en-US" b="0" dirty="0">
                <a:latin typeface="Cambria" panose="02040503050406030204" pitchFamily="18" charset="0"/>
              </a:rPr>
              <a:t>Nations on gender equality, particularly relating </a:t>
            </a:r>
            <a:r>
              <a:rPr lang="en-US" b="0" dirty="0" smtClean="0">
                <a:latin typeface="Cambria" panose="02040503050406030204" pitchFamily="18" charset="0"/>
              </a:rPr>
              <a:t>to sexual </a:t>
            </a:r>
            <a:r>
              <a:rPr lang="en-US" b="0" dirty="0">
                <a:latin typeface="Cambria" panose="02040503050406030204" pitchFamily="18" charset="0"/>
              </a:rPr>
              <a:t>exploitation of women and girls, and put in place </a:t>
            </a:r>
            <a:r>
              <a:rPr lang="en-US" b="0" dirty="0" smtClean="0">
                <a:latin typeface="Cambria" panose="02040503050406030204" pitchFamily="18" charset="0"/>
              </a:rPr>
              <a:t>adequate accountability </a:t>
            </a:r>
            <a:r>
              <a:rPr lang="en-US" b="0" dirty="0">
                <a:latin typeface="Cambria" panose="02040503050406030204" pitchFamily="18" charset="0"/>
              </a:rPr>
              <a:t>mechanisms and disciplinary measures.</a:t>
            </a:r>
          </a:p>
          <a:p>
            <a:pPr algn="just">
              <a:lnSpc>
                <a:spcPct val="170000"/>
              </a:lnSpc>
            </a:pPr>
            <a:r>
              <a:rPr lang="en-US" b="0" i="1" dirty="0">
                <a:latin typeface="Cambria" panose="02040503050406030204" pitchFamily="18" charset="0"/>
              </a:rPr>
              <a:t>Action 8: </a:t>
            </a:r>
            <a:r>
              <a:rPr lang="en-US" b="0" dirty="0">
                <a:latin typeface="Cambria" panose="02040503050406030204" pitchFamily="18" charset="0"/>
              </a:rPr>
              <a:t>Review standard operating procedures, instructions, </a:t>
            </a:r>
            <a:r>
              <a:rPr lang="en-US" b="0" dirty="0" smtClean="0">
                <a:latin typeface="Cambria" panose="02040503050406030204" pitchFamily="18" charset="0"/>
              </a:rPr>
              <a:t>guidelines  and </a:t>
            </a:r>
            <a:r>
              <a:rPr lang="en-US" b="0" dirty="0">
                <a:latin typeface="Cambria" panose="02040503050406030204" pitchFamily="18" charset="0"/>
              </a:rPr>
              <a:t>manuals used to guide operational activities and </a:t>
            </a:r>
            <a:r>
              <a:rPr lang="en-US" b="0" dirty="0" smtClean="0">
                <a:latin typeface="Cambria" panose="02040503050406030204" pitchFamily="18" charset="0"/>
              </a:rPr>
              <a:t>incorporate </a:t>
            </a:r>
            <a:r>
              <a:rPr lang="en-GB" b="0" dirty="0" smtClean="0">
                <a:latin typeface="Cambria" panose="02040503050406030204" pitchFamily="18" charset="0"/>
              </a:rPr>
              <a:t>gender </a:t>
            </a:r>
            <a:r>
              <a:rPr lang="en-GB" b="0" dirty="0">
                <a:latin typeface="Cambria" panose="02040503050406030204" pitchFamily="18" charset="0"/>
              </a:rPr>
              <a:t>perspectives.</a:t>
            </a:r>
          </a:p>
          <a:p>
            <a:pPr algn="just">
              <a:lnSpc>
                <a:spcPct val="170000"/>
              </a:lnSpc>
            </a:pPr>
            <a:r>
              <a:rPr lang="en-US" b="0" i="1" dirty="0">
                <a:latin typeface="Cambria" panose="02040503050406030204" pitchFamily="18" charset="0"/>
              </a:rPr>
              <a:t>Action 9: </a:t>
            </a:r>
            <a:r>
              <a:rPr lang="en-US" b="0" dirty="0">
                <a:latin typeface="Cambria" panose="02040503050406030204" pitchFamily="18" charset="0"/>
              </a:rPr>
              <a:t>Monitor and report on gender issues in peacekeeping, </a:t>
            </a:r>
            <a:r>
              <a:rPr lang="en-US" b="0" dirty="0" smtClean="0">
                <a:latin typeface="Cambria" panose="02040503050406030204" pitchFamily="18" charset="0"/>
              </a:rPr>
              <a:t>including on </a:t>
            </a:r>
            <a:r>
              <a:rPr lang="en-US" b="0" dirty="0">
                <a:latin typeface="Cambria" panose="02040503050406030204" pitchFamily="18" charset="0"/>
              </a:rPr>
              <a:t>all forms of violence against women and girls, as an </a:t>
            </a:r>
            <a:r>
              <a:rPr lang="en-US" b="0" dirty="0" smtClean="0">
                <a:latin typeface="Cambria" panose="02040503050406030204" pitchFamily="18" charset="0"/>
              </a:rPr>
              <a:t>integral </a:t>
            </a:r>
            <a:r>
              <a:rPr lang="en-GB" b="0" dirty="0" smtClean="0">
                <a:latin typeface="Cambria" panose="02040503050406030204" pitchFamily="18" charset="0"/>
              </a:rPr>
              <a:t>part </a:t>
            </a:r>
            <a:r>
              <a:rPr lang="en-GB" b="0" dirty="0">
                <a:latin typeface="Cambria" panose="02040503050406030204" pitchFamily="18" charset="0"/>
              </a:rPr>
              <a:t>of mission reporting.</a:t>
            </a:r>
          </a:p>
          <a:p>
            <a:pPr algn="just">
              <a:lnSpc>
                <a:spcPct val="170000"/>
              </a:lnSpc>
            </a:pPr>
            <a:r>
              <a:rPr lang="en-US" b="0" i="1" dirty="0">
                <a:latin typeface="Cambria" panose="02040503050406030204" pitchFamily="18" charset="0"/>
              </a:rPr>
              <a:t>Action 10: </a:t>
            </a:r>
            <a:r>
              <a:rPr lang="en-US" b="0" dirty="0">
                <a:latin typeface="Cambria" panose="02040503050406030204" pitchFamily="18" charset="0"/>
              </a:rPr>
              <a:t>Require that all data collected in research, assessments and </a:t>
            </a:r>
            <a:r>
              <a:rPr lang="en-US" b="0" dirty="0" smtClean="0">
                <a:latin typeface="Cambria" panose="02040503050406030204" pitchFamily="18" charset="0"/>
              </a:rPr>
              <a:t>appraisals, monitoring </a:t>
            </a:r>
            <a:r>
              <a:rPr lang="en-US" b="0" dirty="0">
                <a:latin typeface="Cambria" panose="02040503050406030204" pitchFamily="18" charset="0"/>
              </a:rPr>
              <a:t>and evaluation and reporting on peace </a:t>
            </a:r>
            <a:r>
              <a:rPr lang="en-US" b="0" dirty="0" smtClean="0">
                <a:latin typeface="Cambria" panose="02040503050406030204" pitchFamily="18" charset="0"/>
              </a:rPr>
              <a:t>operations is </a:t>
            </a:r>
            <a:r>
              <a:rPr lang="en-US" b="0" dirty="0">
                <a:latin typeface="Cambria" panose="02040503050406030204" pitchFamily="18" charset="0"/>
              </a:rPr>
              <a:t>systematically disaggregated by sex and age and </a:t>
            </a:r>
            <a:r>
              <a:rPr lang="en-US" b="0" dirty="0" smtClean="0">
                <a:latin typeface="Cambria" panose="02040503050406030204" pitchFamily="18" charset="0"/>
              </a:rPr>
              <a:t>that specific </a:t>
            </a:r>
            <a:r>
              <a:rPr lang="en-US" b="0" dirty="0">
                <a:latin typeface="Cambria" panose="02040503050406030204" pitchFamily="18" charset="0"/>
              </a:rPr>
              <a:t>data on the situation of women and girls and the </a:t>
            </a:r>
            <a:r>
              <a:rPr lang="en-US" b="0" dirty="0" smtClean="0">
                <a:latin typeface="Cambria" panose="02040503050406030204" pitchFamily="18" charset="0"/>
              </a:rPr>
              <a:t>impact of </a:t>
            </a:r>
            <a:r>
              <a:rPr lang="en-US" b="0" dirty="0">
                <a:latin typeface="Cambria" panose="02040503050406030204" pitchFamily="18" charset="0"/>
              </a:rPr>
              <a:t>interventions on them is provided.</a:t>
            </a:r>
          </a:p>
          <a:p>
            <a:pPr algn="just">
              <a:lnSpc>
                <a:spcPct val="170000"/>
              </a:lnSpc>
            </a:pPr>
            <a:r>
              <a:rPr lang="en-US" b="0" i="1" dirty="0">
                <a:latin typeface="Cambria" panose="02040503050406030204" pitchFamily="18" charset="0"/>
              </a:rPr>
              <a:t>Action 11: </a:t>
            </a:r>
            <a:r>
              <a:rPr lang="en-US" b="0" dirty="0">
                <a:latin typeface="Cambria" panose="02040503050406030204" pitchFamily="18" charset="0"/>
              </a:rPr>
              <a:t>Set concrete targets for the appointment of women as </a:t>
            </a:r>
            <a:r>
              <a:rPr lang="en-US" b="0" dirty="0" smtClean="0">
                <a:latin typeface="Cambria" panose="02040503050406030204" pitchFamily="18" charset="0"/>
              </a:rPr>
              <a:t>Special Representatives </a:t>
            </a:r>
            <a:r>
              <a:rPr lang="en-US" b="0" dirty="0">
                <a:latin typeface="Cambria" panose="02040503050406030204" pitchFamily="18" charset="0"/>
              </a:rPr>
              <a:t>and Special Envoys of the Secretary-General.</a:t>
            </a:r>
          </a:p>
          <a:p>
            <a:pPr algn="just">
              <a:lnSpc>
                <a:spcPct val="170000"/>
              </a:lnSpc>
            </a:pPr>
            <a:r>
              <a:rPr lang="en-US" b="0" i="1" dirty="0">
                <a:latin typeface="Cambria" panose="02040503050406030204" pitchFamily="18" charset="0"/>
              </a:rPr>
              <a:t>Action 12: </a:t>
            </a:r>
            <a:r>
              <a:rPr lang="en-US" b="0" dirty="0">
                <a:latin typeface="Cambria" panose="02040503050406030204" pitchFamily="18" charset="0"/>
              </a:rPr>
              <a:t>Increase the recruitment of women as military </a:t>
            </a:r>
            <a:r>
              <a:rPr lang="en-US" b="0" dirty="0" smtClean="0">
                <a:latin typeface="Cambria" panose="02040503050406030204" pitchFamily="18" charset="0"/>
              </a:rPr>
              <a:t>observers, peacekeeping </a:t>
            </a:r>
            <a:r>
              <a:rPr lang="en-US" b="0" dirty="0">
                <a:latin typeface="Cambria" panose="02040503050406030204" pitchFamily="18" charset="0"/>
              </a:rPr>
              <a:t>troops, and civilian police by troop </a:t>
            </a:r>
            <a:r>
              <a:rPr lang="en-US" b="0" dirty="0" smtClean="0">
                <a:latin typeface="Cambria" panose="02040503050406030204" pitchFamily="18" charset="0"/>
              </a:rPr>
              <a:t>contributing </a:t>
            </a:r>
            <a:r>
              <a:rPr lang="en-GB" b="0" dirty="0" smtClean="0">
                <a:latin typeface="Cambria" panose="02040503050406030204" pitchFamily="18" charset="0"/>
              </a:rPr>
              <a:t>countries</a:t>
            </a:r>
            <a:r>
              <a:rPr lang="en-GB" b="0" dirty="0">
                <a:latin typeface="Cambria" panose="02040503050406030204" pitchFamily="18" charset="0"/>
              </a:rPr>
              <a:t>.</a:t>
            </a:r>
          </a:p>
        </p:txBody>
      </p:sp>
    </p:spTree>
    <p:extLst>
      <p:ext uri="{BB962C8B-B14F-4D97-AF65-F5344CB8AC3E}">
        <p14:creationId xmlns:p14="http://schemas.microsoft.com/office/powerpoint/2010/main" val="407558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GB" sz="2800" dirty="0" smtClean="0"/>
              <a:t>RECOMMENDATIONS</a:t>
            </a:r>
            <a:endParaRPr lang="en-GB" sz="2800" dirty="0"/>
          </a:p>
        </p:txBody>
      </p:sp>
      <p:sp>
        <p:nvSpPr>
          <p:cNvPr id="3" name="Content Placeholder 2"/>
          <p:cNvSpPr>
            <a:spLocks noGrp="1"/>
          </p:cNvSpPr>
          <p:nvPr>
            <p:ph idx="1"/>
          </p:nvPr>
        </p:nvSpPr>
        <p:spPr>
          <a:xfrm>
            <a:off x="152400" y="609600"/>
            <a:ext cx="8839200" cy="6248400"/>
          </a:xfrm>
        </p:spPr>
        <p:txBody>
          <a:bodyPr>
            <a:noAutofit/>
          </a:bodyPr>
          <a:lstStyle/>
          <a:p>
            <a:pPr>
              <a:lnSpc>
                <a:spcPct val="120000"/>
              </a:lnSpc>
            </a:pPr>
            <a:r>
              <a:rPr lang="en-US" sz="1400" b="0" i="1" dirty="0">
                <a:latin typeface="Cambria" panose="02040503050406030204" pitchFamily="18" charset="0"/>
              </a:rPr>
              <a:t>Action 13: </a:t>
            </a:r>
            <a:r>
              <a:rPr lang="en-US" sz="1400" b="0" dirty="0">
                <a:latin typeface="Cambria" panose="02040503050406030204" pitchFamily="18" charset="0"/>
              </a:rPr>
              <a:t>Ensure necessary financial and human resources for </a:t>
            </a:r>
            <a:r>
              <a:rPr lang="en-US" sz="1400" b="0" dirty="0" smtClean="0">
                <a:latin typeface="Cambria" panose="02040503050406030204" pitchFamily="18" charset="0"/>
              </a:rPr>
              <a:t>gender mainstreaming</a:t>
            </a:r>
            <a:r>
              <a:rPr lang="en-US" sz="1400" b="0" dirty="0">
                <a:latin typeface="Cambria" panose="02040503050406030204" pitchFamily="18" charset="0"/>
              </a:rPr>
              <a:t>, including for capacity-building activities, </a:t>
            </a:r>
            <a:r>
              <a:rPr lang="en-US" sz="1400" b="0" dirty="0" smtClean="0">
                <a:latin typeface="Cambria" panose="02040503050406030204" pitchFamily="18" charset="0"/>
              </a:rPr>
              <a:t>as well </a:t>
            </a:r>
            <a:r>
              <a:rPr lang="en-US" sz="1400" b="0" dirty="0">
                <a:latin typeface="Cambria" panose="02040503050406030204" pitchFamily="18" charset="0"/>
              </a:rPr>
              <a:t>as for targeted projects for women and girls, as part of </a:t>
            </a:r>
            <a:r>
              <a:rPr lang="en-US" sz="1400" b="0" dirty="0" smtClean="0">
                <a:latin typeface="Cambria" panose="02040503050406030204" pitchFamily="18" charset="0"/>
              </a:rPr>
              <a:t>approved </a:t>
            </a:r>
            <a:r>
              <a:rPr lang="en-GB" sz="1400" b="0" dirty="0" smtClean="0">
                <a:latin typeface="Cambria" panose="02040503050406030204" pitchFamily="18" charset="0"/>
              </a:rPr>
              <a:t>mission </a:t>
            </a:r>
            <a:r>
              <a:rPr lang="en-GB" sz="1400" b="0" dirty="0">
                <a:latin typeface="Cambria" panose="02040503050406030204" pitchFamily="18" charset="0"/>
              </a:rPr>
              <a:t>budgets.</a:t>
            </a:r>
          </a:p>
          <a:p>
            <a:pPr>
              <a:lnSpc>
                <a:spcPct val="120000"/>
              </a:lnSpc>
            </a:pPr>
            <a:r>
              <a:rPr lang="en-US" sz="1400" b="0" i="1" dirty="0">
                <a:latin typeface="Cambria" panose="02040503050406030204" pitchFamily="18" charset="0"/>
              </a:rPr>
              <a:t>Action 14: </a:t>
            </a:r>
            <a:r>
              <a:rPr lang="en-US" sz="1400" b="0" dirty="0">
                <a:latin typeface="Cambria" panose="02040503050406030204" pitchFamily="18" charset="0"/>
              </a:rPr>
              <a:t>Establish awareness of and capacity to address gender issues </a:t>
            </a:r>
            <a:r>
              <a:rPr lang="en-US" sz="1400" b="0" dirty="0" smtClean="0">
                <a:latin typeface="Cambria" panose="02040503050406030204" pitchFamily="18" charset="0"/>
              </a:rPr>
              <a:t>as a </a:t>
            </a:r>
            <a:r>
              <a:rPr lang="en-US" sz="1400" b="0" dirty="0">
                <a:latin typeface="Cambria" panose="02040503050406030204" pitchFamily="18" charset="0"/>
              </a:rPr>
              <a:t>standard professional requirement for all senior staff in </a:t>
            </a:r>
            <a:r>
              <a:rPr lang="en-US" sz="1400" b="0" dirty="0" smtClean="0">
                <a:latin typeface="Cambria" panose="02040503050406030204" pitchFamily="18" charset="0"/>
              </a:rPr>
              <a:t>peace operations</a:t>
            </a:r>
            <a:r>
              <a:rPr lang="en-US" sz="1400" b="0" dirty="0">
                <a:latin typeface="Cambria" panose="02040503050406030204" pitchFamily="18" charset="0"/>
              </a:rPr>
              <a:t>, for example, Special Representatives of the </a:t>
            </a:r>
            <a:r>
              <a:rPr lang="en-US" sz="1400" b="0" dirty="0" smtClean="0">
                <a:latin typeface="Cambria" panose="02040503050406030204" pitchFamily="18" charset="0"/>
              </a:rPr>
              <a:t>Secretary- General</a:t>
            </a:r>
            <a:r>
              <a:rPr lang="en-US" sz="1400" b="0" dirty="0">
                <a:latin typeface="Cambria" panose="02040503050406030204" pitchFamily="18" charset="0"/>
              </a:rPr>
              <a:t>, Force Commanders, Chief Administrative </a:t>
            </a:r>
            <a:r>
              <a:rPr lang="en-US" sz="1400" b="0" dirty="0" smtClean="0">
                <a:latin typeface="Cambria" panose="02040503050406030204" pitchFamily="18" charset="0"/>
              </a:rPr>
              <a:t>Officers, Special </a:t>
            </a:r>
            <a:r>
              <a:rPr lang="en-US" sz="1400" b="0" dirty="0">
                <a:latin typeface="Cambria" panose="02040503050406030204" pitchFamily="18" charset="0"/>
              </a:rPr>
              <a:t>Envoys and peace negotiators; clearly </a:t>
            </a:r>
            <a:r>
              <a:rPr lang="en-US" sz="1400" b="0" dirty="0" smtClean="0">
                <a:latin typeface="Cambria" panose="02040503050406030204" pitchFamily="18" charset="0"/>
              </a:rPr>
              <a:t>incorporate responsibilities </a:t>
            </a:r>
            <a:r>
              <a:rPr lang="en-US" sz="1400" b="0" dirty="0">
                <a:latin typeface="Cambria" panose="02040503050406030204" pitchFamily="18" charset="0"/>
              </a:rPr>
              <a:t>for promoting gender equality into the job </a:t>
            </a:r>
            <a:r>
              <a:rPr lang="en-US" sz="1400" b="0" dirty="0" smtClean="0">
                <a:latin typeface="Cambria" panose="02040503050406030204" pitchFamily="18" charset="0"/>
              </a:rPr>
              <a:t>descriptions of </a:t>
            </a:r>
            <a:r>
              <a:rPr lang="en-US" sz="1400" b="0" dirty="0">
                <a:latin typeface="Cambria" panose="02040503050406030204" pitchFamily="18" charset="0"/>
              </a:rPr>
              <a:t>senior staff, including SRSGs; and require </a:t>
            </a:r>
            <a:r>
              <a:rPr lang="en-US" sz="1400" b="0" dirty="0" smtClean="0">
                <a:latin typeface="Cambria" panose="02040503050406030204" pitchFamily="18" charset="0"/>
              </a:rPr>
              <a:t>regular </a:t>
            </a:r>
            <a:r>
              <a:rPr lang="en-GB" sz="1400" b="0" dirty="0" smtClean="0">
                <a:latin typeface="Cambria" panose="02040503050406030204" pitchFamily="18" charset="0"/>
              </a:rPr>
              <a:t>reporting </a:t>
            </a:r>
            <a:r>
              <a:rPr lang="en-GB" sz="1400" b="0" dirty="0">
                <a:latin typeface="Cambria" panose="02040503050406030204" pitchFamily="18" charset="0"/>
              </a:rPr>
              <a:t>on gender mainstreaming</a:t>
            </a:r>
            <a:r>
              <a:rPr lang="en-GB" sz="1400" b="0" dirty="0" smtClean="0">
                <a:latin typeface="Cambria" panose="02040503050406030204" pitchFamily="18" charset="0"/>
              </a:rPr>
              <a:t>.</a:t>
            </a:r>
            <a:endParaRPr lang="en-GB" sz="1400" b="0" dirty="0">
              <a:latin typeface="Cambria" panose="02040503050406030204" pitchFamily="18" charset="0"/>
            </a:endParaRPr>
          </a:p>
          <a:p>
            <a:pPr>
              <a:lnSpc>
                <a:spcPct val="120000"/>
              </a:lnSpc>
            </a:pPr>
            <a:r>
              <a:rPr lang="en-US" sz="1400" b="0" i="1" dirty="0">
                <a:latin typeface="Cambria" panose="02040503050406030204" pitchFamily="18" charset="0"/>
              </a:rPr>
              <a:t>Action 15: </a:t>
            </a:r>
            <a:r>
              <a:rPr lang="en-US" sz="1400" b="0" dirty="0">
                <a:latin typeface="Cambria" panose="02040503050406030204" pitchFamily="18" charset="0"/>
              </a:rPr>
              <a:t>Create the post of a Senior Gender Adviser at Headquarters </a:t>
            </a:r>
            <a:r>
              <a:rPr lang="en-US" sz="1400" b="0" dirty="0" smtClean="0">
                <a:latin typeface="Cambria" panose="02040503050406030204" pitchFamily="18" charset="0"/>
              </a:rPr>
              <a:t>in the </a:t>
            </a:r>
            <a:r>
              <a:rPr lang="en-US" sz="1400" b="0" dirty="0">
                <a:latin typeface="Cambria" panose="02040503050406030204" pitchFamily="18" charset="0"/>
              </a:rPr>
              <a:t>Department of Peacekeeping Operations, reporting to </a:t>
            </a:r>
            <a:r>
              <a:rPr lang="en-US" sz="1400" b="0" dirty="0" smtClean="0">
                <a:latin typeface="Cambria" panose="02040503050406030204" pitchFamily="18" charset="0"/>
              </a:rPr>
              <a:t>the Under-Secretary </a:t>
            </a:r>
            <a:r>
              <a:rPr lang="en-US" sz="1400" b="0" dirty="0">
                <a:latin typeface="Cambria" panose="02040503050406030204" pitchFamily="18" charset="0"/>
              </a:rPr>
              <a:t>-General, to support </a:t>
            </a:r>
            <a:r>
              <a:rPr lang="en-US" sz="1400" b="0" dirty="0" smtClean="0">
                <a:latin typeface="Cambria" panose="02040503050406030204" pitchFamily="18" charset="0"/>
              </a:rPr>
              <a:t>mainstreaming gender perspectives </a:t>
            </a:r>
            <a:r>
              <a:rPr lang="en-US" sz="1400" b="0" dirty="0">
                <a:latin typeface="Cambria" panose="02040503050406030204" pitchFamily="18" charset="0"/>
              </a:rPr>
              <a:t>in all departmental activities at Headquarters </a:t>
            </a:r>
            <a:r>
              <a:rPr lang="en-US" sz="1400" b="0" dirty="0" smtClean="0">
                <a:latin typeface="Cambria" panose="02040503050406030204" pitchFamily="18" charset="0"/>
              </a:rPr>
              <a:t>as well </a:t>
            </a:r>
            <a:r>
              <a:rPr lang="en-US" sz="1400" b="0" dirty="0">
                <a:latin typeface="Cambria" panose="02040503050406030204" pitchFamily="18" charset="0"/>
              </a:rPr>
              <a:t>as provide adequate backstopping to field operations.</a:t>
            </a:r>
          </a:p>
          <a:p>
            <a:pPr>
              <a:lnSpc>
                <a:spcPct val="120000"/>
              </a:lnSpc>
            </a:pPr>
            <a:r>
              <a:rPr lang="en-US" sz="1400" b="0" i="1" dirty="0">
                <a:latin typeface="Cambria" panose="02040503050406030204" pitchFamily="18" charset="0"/>
              </a:rPr>
              <a:t>Action 16: </a:t>
            </a:r>
            <a:r>
              <a:rPr lang="en-US" sz="1400" b="0" dirty="0">
                <a:latin typeface="Cambria" panose="02040503050406030204" pitchFamily="18" charset="0"/>
              </a:rPr>
              <a:t>Appoint gender advisers/gender focal points in missions </a:t>
            </a:r>
            <a:r>
              <a:rPr lang="en-US" sz="1400" b="0" dirty="0" smtClean="0">
                <a:latin typeface="Cambria" panose="02040503050406030204" pitchFamily="18" charset="0"/>
              </a:rPr>
              <a:t>with complex</a:t>
            </a:r>
            <a:r>
              <a:rPr lang="en-US" sz="1400" b="0" dirty="0">
                <a:latin typeface="Cambria" panose="02040503050406030204" pitchFamily="18" charset="0"/>
              </a:rPr>
              <a:t>, multi-faceted mandates to support the work of </a:t>
            </a:r>
            <a:r>
              <a:rPr lang="en-US" sz="1400" b="0" dirty="0" smtClean="0">
                <a:latin typeface="Cambria" panose="02040503050406030204" pitchFamily="18" charset="0"/>
              </a:rPr>
              <a:t>the Special </a:t>
            </a:r>
            <a:r>
              <a:rPr lang="en-US" sz="1400" b="0" dirty="0">
                <a:latin typeface="Cambria" panose="02040503050406030204" pitchFamily="18" charset="0"/>
              </a:rPr>
              <a:t>Representatives of the Secretary-General on </a:t>
            </a:r>
            <a:r>
              <a:rPr lang="en-US" sz="1400" b="0" dirty="0" smtClean="0">
                <a:latin typeface="Cambria" panose="02040503050406030204" pitchFamily="18" charset="0"/>
              </a:rPr>
              <a:t>incorporation of </a:t>
            </a:r>
            <a:r>
              <a:rPr lang="en-US" sz="1400" b="0" dirty="0">
                <a:latin typeface="Cambria" panose="02040503050406030204" pitchFamily="18" charset="0"/>
              </a:rPr>
              <a:t>gender perspectives throughout the work of </a:t>
            </a:r>
            <a:r>
              <a:rPr lang="en-US" sz="1400" b="0" dirty="0" smtClean="0">
                <a:latin typeface="Cambria" panose="02040503050406030204" pitchFamily="18" charset="0"/>
              </a:rPr>
              <a:t>peacekeeping missions</a:t>
            </a:r>
            <a:r>
              <a:rPr lang="en-US" sz="1400" b="0" dirty="0">
                <a:latin typeface="Cambria" panose="02040503050406030204" pitchFamily="18" charset="0"/>
              </a:rPr>
              <a:t>; and give adequate attention to location, </a:t>
            </a:r>
            <a:r>
              <a:rPr lang="en-US" sz="1400" b="0" dirty="0" smtClean="0">
                <a:latin typeface="Cambria" panose="02040503050406030204" pitchFamily="18" charset="0"/>
              </a:rPr>
              <a:t>mandates, resources</a:t>
            </a:r>
            <a:r>
              <a:rPr lang="en-US" sz="1400" b="0" dirty="0">
                <a:latin typeface="Cambria" panose="02040503050406030204" pitchFamily="18" charset="0"/>
              </a:rPr>
              <a:t>, reporting lines and support from top management, </a:t>
            </a:r>
            <a:r>
              <a:rPr lang="en-US" sz="1400" b="0" dirty="0" smtClean="0">
                <a:latin typeface="Cambria" panose="02040503050406030204" pitchFamily="18" charset="0"/>
              </a:rPr>
              <a:t>as well </a:t>
            </a:r>
            <a:r>
              <a:rPr lang="en-US" sz="1400" b="0" dirty="0">
                <a:latin typeface="Cambria" panose="02040503050406030204" pitchFamily="18" charset="0"/>
              </a:rPr>
              <a:t>as systematic backstopping from Headquarters, of </a:t>
            </a:r>
            <a:r>
              <a:rPr lang="en-US" sz="1400" b="0" dirty="0" smtClean="0">
                <a:latin typeface="Cambria" panose="02040503050406030204" pitchFamily="18" charset="0"/>
              </a:rPr>
              <a:t>these </a:t>
            </a:r>
            <a:r>
              <a:rPr lang="en-GB" sz="1400" b="0" dirty="0" smtClean="0">
                <a:latin typeface="Cambria" panose="02040503050406030204" pitchFamily="18" charset="0"/>
              </a:rPr>
              <a:t>positions</a:t>
            </a:r>
            <a:r>
              <a:rPr lang="en-GB" sz="1400" b="0" dirty="0">
                <a:latin typeface="Cambria" panose="02040503050406030204" pitchFamily="18" charset="0"/>
              </a:rPr>
              <a:t>.</a:t>
            </a:r>
          </a:p>
          <a:p>
            <a:pPr>
              <a:lnSpc>
                <a:spcPct val="120000"/>
              </a:lnSpc>
            </a:pPr>
            <a:r>
              <a:rPr lang="en-US" sz="1400" b="0" i="1" dirty="0">
                <a:latin typeface="Cambria" panose="02040503050406030204" pitchFamily="18" charset="0"/>
              </a:rPr>
              <a:t>Action 17: </a:t>
            </a:r>
            <a:r>
              <a:rPr lang="en-US" sz="1400" b="0" dirty="0">
                <a:latin typeface="Cambria" panose="02040503050406030204" pitchFamily="18" charset="0"/>
              </a:rPr>
              <a:t>Ensure that training for all personnel in peacekeeping </a:t>
            </a:r>
            <a:r>
              <a:rPr lang="en-US" sz="1400" b="0" dirty="0" smtClean="0">
                <a:latin typeface="Cambria" panose="02040503050406030204" pitchFamily="18" charset="0"/>
              </a:rPr>
              <a:t>operations– </a:t>
            </a:r>
            <a:r>
              <a:rPr lang="en-US" sz="1400" b="0" dirty="0">
                <a:latin typeface="Cambria" panose="02040503050406030204" pitchFamily="18" charset="0"/>
              </a:rPr>
              <a:t>military, police and civilian staff – both before and </a:t>
            </a:r>
            <a:r>
              <a:rPr lang="en-US" sz="1400" b="0" dirty="0" smtClean="0">
                <a:latin typeface="Cambria" panose="02040503050406030204" pitchFamily="18" charset="0"/>
              </a:rPr>
              <a:t>during deployment</a:t>
            </a:r>
            <a:r>
              <a:rPr lang="en-US" sz="1400" b="0" dirty="0">
                <a:latin typeface="Cambria" panose="02040503050406030204" pitchFamily="18" charset="0"/>
              </a:rPr>
              <a:t>, adequately addresses the issue of </a:t>
            </a:r>
            <a:r>
              <a:rPr lang="en-US" sz="1400" b="0" dirty="0" smtClean="0">
                <a:latin typeface="Cambria" panose="02040503050406030204" pitchFamily="18" charset="0"/>
              </a:rPr>
              <a:t>violence against </a:t>
            </a:r>
            <a:r>
              <a:rPr lang="en-US" sz="1400" b="0" dirty="0">
                <a:latin typeface="Cambria" panose="02040503050406030204" pitchFamily="18" charset="0"/>
              </a:rPr>
              <a:t>women, including domestic violence and </a:t>
            </a:r>
            <a:r>
              <a:rPr lang="en-US" sz="1400" b="0" dirty="0" smtClean="0">
                <a:latin typeface="Cambria" panose="02040503050406030204" pitchFamily="18" charset="0"/>
              </a:rPr>
              <a:t>trafficking, within </a:t>
            </a:r>
            <a:r>
              <a:rPr lang="en-US" sz="1400" b="0" dirty="0">
                <a:latin typeface="Cambria" panose="02040503050406030204" pitchFamily="18" charset="0"/>
              </a:rPr>
              <a:t>a human rights framework.</a:t>
            </a:r>
          </a:p>
          <a:p>
            <a:pPr>
              <a:lnSpc>
                <a:spcPct val="120000"/>
              </a:lnSpc>
            </a:pPr>
            <a:r>
              <a:rPr lang="en-US" sz="1400" b="0" i="1" dirty="0">
                <a:latin typeface="Cambria" panose="02040503050406030204" pitchFamily="18" charset="0"/>
              </a:rPr>
              <a:t>Action 18: </a:t>
            </a:r>
            <a:r>
              <a:rPr lang="en-US" sz="1400" b="0" dirty="0">
                <a:latin typeface="Cambria" panose="02040503050406030204" pitchFamily="18" charset="0"/>
              </a:rPr>
              <a:t>Provide adequate training on gender perspectives to all </a:t>
            </a:r>
            <a:r>
              <a:rPr lang="en-US" sz="1400" b="0" dirty="0" smtClean="0">
                <a:latin typeface="Cambria" panose="02040503050406030204" pitchFamily="18" charset="0"/>
              </a:rPr>
              <a:t>international and </a:t>
            </a:r>
            <a:r>
              <a:rPr lang="en-US" sz="1400" b="0" dirty="0">
                <a:latin typeface="Cambria" panose="02040503050406030204" pitchFamily="18" charset="0"/>
              </a:rPr>
              <a:t>local </a:t>
            </a:r>
            <a:r>
              <a:rPr lang="en-US" sz="1400" b="0" dirty="0" smtClean="0">
                <a:latin typeface="Cambria" panose="02040503050406030204" pitchFamily="18" charset="0"/>
              </a:rPr>
              <a:t>peacekeeping personnel </a:t>
            </a:r>
            <a:r>
              <a:rPr lang="en-US" sz="1400" b="0" dirty="0">
                <a:latin typeface="Cambria" panose="02040503050406030204" pitchFamily="18" charset="0"/>
              </a:rPr>
              <a:t>– before and </a:t>
            </a:r>
            <a:r>
              <a:rPr lang="en-US" sz="1400" b="0" dirty="0" smtClean="0">
                <a:latin typeface="Cambria" panose="02040503050406030204" pitchFamily="18" charset="0"/>
              </a:rPr>
              <a:t>during </a:t>
            </a:r>
            <a:r>
              <a:rPr lang="en-GB" sz="1400" b="0" dirty="0" smtClean="0">
                <a:latin typeface="Cambria" panose="02040503050406030204" pitchFamily="18" charset="0"/>
              </a:rPr>
              <a:t>deployment</a:t>
            </a:r>
            <a:r>
              <a:rPr lang="en-GB" sz="1400" b="0" dirty="0">
                <a:latin typeface="Cambria" panose="02040503050406030204" pitchFamily="18" charset="0"/>
              </a:rPr>
              <a:t>.</a:t>
            </a:r>
          </a:p>
          <a:p>
            <a:pPr>
              <a:lnSpc>
                <a:spcPct val="120000"/>
              </a:lnSpc>
            </a:pPr>
            <a:r>
              <a:rPr lang="en-US" sz="1400" b="0" i="1" dirty="0">
                <a:latin typeface="Cambria" panose="02040503050406030204" pitchFamily="18" charset="0"/>
              </a:rPr>
              <a:t>Action 19: </a:t>
            </a:r>
            <a:r>
              <a:rPr lang="en-US" sz="1400" b="0" dirty="0">
                <a:latin typeface="Cambria" panose="02040503050406030204" pitchFamily="18" charset="0"/>
              </a:rPr>
              <a:t>Develop and disseminate training of trainer </a:t>
            </a:r>
            <a:r>
              <a:rPr lang="en-US" sz="1400" b="0" dirty="0" err="1">
                <a:latin typeface="Cambria" panose="02040503050406030204" pitchFamily="18" charset="0"/>
              </a:rPr>
              <a:t>programmes</a:t>
            </a:r>
            <a:r>
              <a:rPr lang="en-US" sz="1400" b="0" dirty="0">
                <a:latin typeface="Cambria" panose="02040503050406030204" pitchFamily="18" charset="0"/>
              </a:rPr>
              <a:t> </a:t>
            </a:r>
            <a:r>
              <a:rPr lang="en-US" sz="1400" b="0" dirty="0" smtClean="0">
                <a:latin typeface="Cambria" panose="02040503050406030204" pitchFamily="18" charset="0"/>
              </a:rPr>
              <a:t>on gender </a:t>
            </a:r>
            <a:r>
              <a:rPr lang="en-US" sz="1400" b="0" dirty="0">
                <a:latin typeface="Cambria" panose="02040503050406030204" pitchFamily="18" charset="0"/>
              </a:rPr>
              <a:t>perspectives </a:t>
            </a:r>
            <a:r>
              <a:rPr lang="en-US" sz="1400" b="0" dirty="0" smtClean="0">
                <a:latin typeface="Cambria" panose="02040503050406030204" pitchFamily="18" charset="0"/>
              </a:rPr>
              <a:t>in peacekeeping </a:t>
            </a:r>
            <a:r>
              <a:rPr lang="en-US" sz="1400" b="0" dirty="0">
                <a:latin typeface="Cambria" panose="02040503050406030204" pitchFamily="18" charset="0"/>
              </a:rPr>
              <a:t>operations to support </a:t>
            </a:r>
            <a:r>
              <a:rPr lang="en-US" sz="1400" b="0" dirty="0" smtClean="0">
                <a:latin typeface="Cambria" panose="02040503050406030204" pitchFamily="18" charset="0"/>
              </a:rPr>
              <a:t>national and </a:t>
            </a:r>
            <a:r>
              <a:rPr lang="en-US" sz="1400" b="0" dirty="0">
                <a:latin typeface="Cambria" panose="02040503050406030204" pitchFamily="18" charset="0"/>
              </a:rPr>
              <a:t>regional training initiatives for military and </a:t>
            </a:r>
            <a:r>
              <a:rPr lang="en-US" sz="1400" b="0" dirty="0" smtClean="0">
                <a:latin typeface="Cambria" panose="02040503050406030204" pitchFamily="18" charset="0"/>
              </a:rPr>
              <a:t>police </a:t>
            </a:r>
            <a:r>
              <a:rPr lang="en-GB" sz="1400" b="0" dirty="0" smtClean="0">
                <a:latin typeface="Cambria" panose="02040503050406030204" pitchFamily="18" charset="0"/>
              </a:rPr>
              <a:t>prior </a:t>
            </a:r>
            <a:r>
              <a:rPr lang="en-GB" sz="1400" b="0" dirty="0">
                <a:latin typeface="Cambria" panose="02040503050406030204" pitchFamily="18" charset="0"/>
              </a:rPr>
              <a:t>to deployment.</a:t>
            </a:r>
          </a:p>
        </p:txBody>
      </p:sp>
    </p:spTree>
    <p:extLst>
      <p:ext uri="{BB962C8B-B14F-4D97-AF65-F5344CB8AC3E}">
        <p14:creationId xmlns:p14="http://schemas.microsoft.com/office/powerpoint/2010/main" val="47129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761999"/>
          </a:xfrm>
        </p:spPr>
        <p:txBody>
          <a:bodyPr>
            <a:normAutofit fontScale="90000"/>
          </a:bodyPr>
          <a:lstStyle/>
          <a:p>
            <a:r>
              <a:rPr lang="en-US" sz="2800" dirty="0" smtClean="0"/>
              <a:t>INTRODUCTION</a:t>
            </a:r>
            <a:r>
              <a:rPr lang="en-GB" sz="2800" dirty="0" smtClean="0"/>
              <a:t/>
            </a:r>
            <a:br>
              <a:rPr lang="en-GB" sz="2800" dirty="0" smtClean="0"/>
            </a:br>
            <a:endParaRPr lang="en-GB" sz="2800" dirty="0"/>
          </a:p>
        </p:txBody>
      </p:sp>
      <p:sp>
        <p:nvSpPr>
          <p:cNvPr id="3" name="Subtitle 2"/>
          <p:cNvSpPr>
            <a:spLocks noGrp="1"/>
          </p:cNvSpPr>
          <p:nvPr>
            <p:ph type="subTitle" idx="1"/>
          </p:nvPr>
        </p:nvSpPr>
        <p:spPr>
          <a:xfrm>
            <a:off x="6927" y="609600"/>
            <a:ext cx="8991600" cy="6248400"/>
          </a:xfrm>
        </p:spPr>
        <p:txBody>
          <a:bodyPr>
            <a:noAutofit/>
          </a:bodyPr>
          <a:lstStyle/>
          <a:p>
            <a:pPr lvl="1" algn="just">
              <a:lnSpc>
                <a:spcPct val="150000"/>
              </a:lnSpc>
            </a:pPr>
            <a:r>
              <a:rPr lang="en-US" sz="2000" cap="none" dirty="0" smtClean="0">
                <a:solidFill>
                  <a:schemeClr val="tx1"/>
                </a:solidFill>
                <a:latin typeface="Cambria" panose="02040503050406030204" pitchFamily="18" charset="0"/>
              </a:rPr>
              <a:t>Peacekeeping Refers To The Maintenance Of Public Security, Civil Services, And Regional Cease-fire Agreements In War And Conflict Zones By The United Nations Or Regional Military, Police, And Civilian Forces With The Consent Of The Nation-state On Whose Territory The Forces Are Deployed. The Purpose Of Peacekeeping Is To Ensure Stability And Relative Normalcy In The Aftermath Of Chaotic And Extremely Violent Situations. The Goal Of Peacekeeping Is To Create Conditions Conducive For Establishing Lasting Situations. Peacekeeping Involves Different Types Of Operation, One Of Which Is Observance Where A Cease-fire Has Been Brokered But The Troops Are Deployed To Act As Deterrent Against Renewed Violent Conflicts. </a:t>
            </a:r>
          </a:p>
          <a:p>
            <a:pPr algn="just">
              <a:lnSpc>
                <a:spcPct val="150000"/>
              </a:lnSpc>
            </a:pPr>
            <a:r>
              <a:rPr lang="en-US" sz="2000" cap="none" dirty="0" smtClean="0">
                <a:solidFill>
                  <a:schemeClr val="tx1"/>
                </a:solidFill>
                <a:latin typeface="Cambria" panose="02040503050406030204" pitchFamily="18" charset="0"/>
              </a:rPr>
              <a:t>	</a:t>
            </a:r>
            <a:endParaRPr lang="en-GB" sz="2000" cap="none" dirty="0">
              <a:solidFill>
                <a:schemeClr val="tx1"/>
              </a:solidFill>
              <a:latin typeface="Cambria" panose="02040503050406030204" pitchFamily="18" charset="0"/>
            </a:endParaRPr>
          </a:p>
        </p:txBody>
      </p:sp>
    </p:spTree>
    <p:extLst>
      <p:ext uri="{BB962C8B-B14F-4D97-AF65-F5344CB8AC3E}">
        <p14:creationId xmlns:p14="http://schemas.microsoft.com/office/powerpoint/2010/main" val="3457065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introduction</a:t>
            </a:r>
            <a:endParaRPr lang="en-GB" sz="2400" dirty="0"/>
          </a:p>
        </p:txBody>
      </p:sp>
      <p:sp>
        <p:nvSpPr>
          <p:cNvPr id="3" name="Content Placeholder 2"/>
          <p:cNvSpPr>
            <a:spLocks noGrp="1"/>
          </p:cNvSpPr>
          <p:nvPr>
            <p:ph idx="1"/>
          </p:nvPr>
        </p:nvSpPr>
        <p:spPr>
          <a:xfrm>
            <a:off x="304800" y="1066800"/>
            <a:ext cx="8458200" cy="5562600"/>
          </a:xfrm>
        </p:spPr>
        <p:txBody>
          <a:bodyPr>
            <a:normAutofit/>
          </a:bodyPr>
          <a:lstStyle/>
          <a:p>
            <a:pPr marL="0" lvl="1" indent="0" algn="just">
              <a:lnSpc>
                <a:spcPct val="150000"/>
              </a:lnSpc>
              <a:buNone/>
            </a:pPr>
            <a:r>
              <a:rPr lang="en-US" sz="1800" dirty="0">
                <a:latin typeface="Cambria" panose="02040503050406030204" pitchFamily="18" charset="0"/>
              </a:rPr>
              <a:t>Such troops are lightly armed and are mandated not to retaliate in any form of </a:t>
            </a:r>
            <a:r>
              <a:rPr lang="en-US" sz="1800" dirty="0" smtClean="0">
                <a:latin typeface="Cambria" panose="02040503050406030204" pitchFamily="18" charset="0"/>
              </a:rPr>
              <a:t>attack against </a:t>
            </a:r>
            <a:r>
              <a:rPr lang="en-US" sz="1800" dirty="0">
                <a:latin typeface="Cambria" panose="02040503050406030204" pitchFamily="18" charset="0"/>
              </a:rPr>
              <a:t>them or civilians. Another form of peacekeeping is conducted to ensure political transition. In such mission, the troops are deployed and provided adequate resources and scope of action. Another form of peacekeeping is the use force, commonly known as peace enforcement. Peacekeeping operations are also associated with peace building where post-conflict reconstruction is carried out. Peacekeeping operations may cover human rights protection, conducting humanitarian activities, assist in conducting elections, maintenance of law and order etc. </a:t>
            </a:r>
            <a:endParaRPr lang="en-US" sz="1800" dirty="0" smtClean="0">
              <a:latin typeface="Cambria" panose="02040503050406030204" pitchFamily="18" charset="0"/>
            </a:endParaRPr>
          </a:p>
          <a:p>
            <a:pPr marL="0" lvl="1" indent="0" algn="just">
              <a:lnSpc>
                <a:spcPct val="150000"/>
              </a:lnSpc>
              <a:buNone/>
            </a:pPr>
            <a:r>
              <a:rPr lang="en-US" sz="1800" dirty="0" smtClean="0">
                <a:latin typeface="Cambria" panose="02040503050406030204" pitchFamily="18" charset="0"/>
              </a:rPr>
              <a:t>Peacekeeping </a:t>
            </a:r>
            <a:r>
              <a:rPr lang="en-US" sz="1800" dirty="0">
                <a:latin typeface="Cambria" panose="02040503050406030204" pitchFamily="18" charset="0"/>
              </a:rPr>
              <a:t>operations deployed to conflict areas have impact on lives. Providing security in conflict zones has positive impact on women and men, particularly women because gender based violence and discrimination against women are reduced.</a:t>
            </a:r>
            <a:endParaRPr lang="en-GB" sz="1800" dirty="0">
              <a:latin typeface="Cambria" panose="02040503050406030204" pitchFamily="18" charset="0"/>
            </a:endParaRPr>
          </a:p>
          <a:p>
            <a:pPr>
              <a:lnSpc>
                <a:spcPct val="150000"/>
              </a:lnSpc>
            </a:pPr>
            <a:endParaRPr lang="en-GB" sz="1800" dirty="0"/>
          </a:p>
        </p:txBody>
      </p:sp>
    </p:spTree>
    <p:extLst>
      <p:ext uri="{BB962C8B-B14F-4D97-AF65-F5344CB8AC3E}">
        <p14:creationId xmlns:p14="http://schemas.microsoft.com/office/powerpoint/2010/main" val="317367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800" dirty="0" smtClean="0"/>
              <a:t>GENDER PERSPECTIVE IN PEACEKEEPING OPERATIONS</a:t>
            </a:r>
            <a:r>
              <a:rPr lang="en-GB" sz="2800" dirty="0" smtClean="0"/>
              <a:t/>
            </a:r>
            <a:br>
              <a:rPr lang="en-GB" sz="2800" dirty="0" smtClean="0"/>
            </a:br>
            <a:endParaRPr lang="en-GB" sz="2800" dirty="0"/>
          </a:p>
        </p:txBody>
      </p:sp>
      <p:sp>
        <p:nvSpPr>
          <p:cNvPr id="3" name="Content Placeholder 2"/>
          <p:cNvSpPr>
            <a:spLocks noGrp="1"/>
          </p:cNvSpPr>
          <p:nvPr>
            <p:ph idx="1"/>
          </p:nvPr>
        </p:nvSpPr>
        <p:spPr>
          <a:xfrm>
            <a:off x="228600" y="685800"/>
            <a:ext cx="8686800" cy="6019800"/>
          </a:xfrm>
        </p:spPr>
        <p:txBody>
          <a:bodyPr>
            <a:noAutofit/>
          </a:bodyPr>
          <a:lstStyle/>
          <a:p>
            <a:pPr marL="0" indent="0" algn="just">
              <a:lnSpc>
                <a:spcPct val="150000"/>
              </a:lnSpc>
              <a:buNone/>
            </a:pPr>
            <a:r>
              <a:rPr lang="en-US" b="0" dirty="0" smtClean="0">
                <a:latin typeface="Cambria" panose="02040503050406030204" pitchFamily="18" charset="0"/>
              </a:rPr>
              <a:t>  Gender </a:t>
            </a:r>
            <a:r>
              <a:rPr lang="en-US" b="0" dirty="0">
                <a:latin typeface="Cambria" panose="02040503050406030204" pitchFamily="18" charset="0"/>
              </a:rPr>
              <a:t>perspective means taking into consideration gender-based differences when looking into social phenomenon, policy and process. It is also the ways women and men interact and their ability to access resources and opportunities in their social environment despite being women and men</a:t>
            </a:r>
            <a:r>
              <a:rPr lang="en-US" b="0" dirty="0" smtClean="0">
                <a:latin typeface="Cambria" panose="02040503050406030204" pitchFamily="18" charset="0"/>
              </a:rPr>
              <a:t>.</a:t>
            </a:r>
            <a:endParaRPr lang="en-GB" b="0" dirty="0">
              <a:latin typeface="Cambria" panose="02040503050406030204" pitchFamily="18" charset="0"/>
            </a:endParaRPr>
          </a:p>
          <a:p>
            <a:pPr algn="just">
              <a:lnSpc>
                <a:spcPct val="150000"/>
              </a:lnSpc>
            </a:pPr>
            <a:r>
              <a:rPr lang="en-US" dirty="0" smtClean="0">
                <a:latin typeface="Cambria" panose="02040503050406030204" pitchFamily="18" charset="0"/>
              </a:rPr>
              <a:t>MANDATES</a:t>
            </a:r>
            <a:endParaRPr lang="en-GB" dirty="0" smtClean="0">
              <a:latin typeface="Cambria" panose="02040503050406030204" pitchFamily="18" charset="0"/>
            </a:endParaRPr>
          </a:p>
          <a:p>
            <a:pPr marL="0" indent="0" algn="just">
              <a:lnSpc>
                <a:spcPct val="150000"/>
              </a:lnSpc>
              <a:buNone/>
            </a:pPr>
            <a:r>
              <a:rPr lang="en-US" b="0" dirty="0" smtClean="0">
                <a:latin typeface="Cambria" panose="02040503050406030204" pitchFamily="18" charset="0"/>
              </a:rPr>
              <a:t>   Peacekeeping </a:t>
            </a:r>
            <a:r>
              <a:rPr lang="en-US" b="0" dirty="0">
                <a:latin typeface="Cambria" panose="02040503050406030204" pitchFamily="18" charset="0"/>
              </a:rPr>
              <a:t>mandate is used to refer to international mission </a:t>
            </a:r>
            <a:r>
              <a:rPr lang="en-US" b="0" dirty="0" smtClean="0">
                <a:latin typeface="Cambria" panose="02040503050406030204" pitchFamily="18" charset="0"/>
              </a:rPr>
              <a:t>which </a:t>
            </a:r>
            <a:r>
              <a:rPr lang="en-US" b="0" dirty="0">
                <a:latin typeface="Cambria" panose="02040503050406030204" pitchFamily="18" charset="0"/>
              </a:rPr>
              <a:t>has been authorized in carrying out a particular task. Peacekeeping mandate determines the nature and scope of the activities it will undertake in the peacekeeping operation. Gender perspectives in peacekeeping mandates simply mean acknowledging gender-based issues in peacekeeping operations. When peacekeeping mandate is restricted to a particular activity, there will be a limitation on the influence of the peacekeeping operation on the wider social or political environment. Peacekeeping missions should be mandated to make reference to the impact armed conflict on women and girls and post-conflict recovery. Peacekeeping mandates should make commitment to gender equality, maintain the principles of gender mainstreaming (giving equal opportunity to women and men).</a:t>
            </a:r>
            <a:endParaRPr lang="en-GB" b="0" dirty="0">
              <a:latin typeface="Cambria" panose="02040503050406030204" pitchFamily="18" charset="0"/>
            </a:endParaRPr>
          </a:p>
          <a:p>
            <a:pPr algn="just">
              <a:lnSpc>
                <a:spcPct val="200000"/>
              </a:lnSpc>
            </a:pPr>
            <a:endParaRPr lang="en-GB" sz="1400" dirty="0">
              <a:latin typeface="Cambria" panose="02040503050406030204" pitchFamily="18" charset="0"/>
            </a:endParaRPr>
          </a:p>
        </p:txBody>
      </p:sp>
    </p:spTree>
    <p:extLst>
      <p:ext uri="{BB962C8B-B14F-4D97-AF65-F5344CB8AC3E}">
        <p14:creationId xmlns:p14="http://schemas.microsoft.com/office/powerpoint/2010/main" val="3483253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p:spPr>
        <p:txBody>
          <a:bodyPr>
            <a:normAutofit fontScale="90000"/>
          </a:bodyPr>
          <a:lstStyle/>
          <a:p>
            <a:r>
              <a:rPr lang="en-US" sz="3200" dirty="0" smtClean="0"/>
              <a:t>OPERATIONS</a:t>
            </a:r>
            <a:r>
              <a:rPr lang="en-GB" sz="3200" dirty="0" smtClean="0"/>
              <a:t/>
            </a:r>
            <a:br>
              <a:rPr lang="en-GB" sz="3200" dirty="0" smtClean="0"/>
            </a:br>
            <a:endParaRPr lang="en-GB" sz="3200" dirty="0"/>
          </a:p>
        </p:txBody>
      </p:sp>
      <p:sp>
        <p:nvSpPr>
          <p:cNvPr id="3" name="Content Placeholder 2"/>
          <p:cNvSpPr>
            <a:spLocks noGrp="1"/>
          </p:cNvSpPr>
          <p:nvPr>
            <p:ph idx="1"/>
          </p:nvPr>
        </p:nvSpPr>
        <p:spPr>
          <a:xfrm>
            <a:off x="152400" y="838200"/>
            <a:ext cx="8991600" cy="5791200"/>
          </a:xfrm>
        </p:spPr>
        <p:txBody>
          <a:bodyPr>
            <a:noAutofit/>
          </a:bodyPr>
          <a:lstStyle/>
          <a:p>
            <a:pPr algn="just">
              <a:lnSpc>
                <a:spcPct val="150000"/>
              </a:lnSpc>
            </a:pPr>
            <a:r>
              <a:rPr lang="en-US" b="0" dirty="0">
                <a:latin typeface="Cambria" panose="02040503050406030204" pitchFamily="18" charset="0"/>
              </a:rPr>
              <a:t>This refers to the different areas covered by peacekeeping operations and the needs of women and men during peacekeeping operations. Peacekeeping operations operates in different spheres or a range of activities such as humanitarian aid delivery, police activities, monitoring human rights, maintenance of law and order, conducting elections, carrying out Disarmament, Demobilization and Reintegration (DDR) of ex-combatants. Peacekeeping missions should examine gender perspectives within their activities. Security is one of the fundamental provisions made during peacekeeping operations, in providing security; peacekeeping missions should identify the security priorities and needs of women and men and not assume both experience conflict the same way. </a:t>
            </a:r>
            <a:r>
              <a:rPr lang="en-US" b="0" dirty="0" smtClean="0">
                <a:latin typeface="Cambria" panose="02040503050406030204" pitchFamily="18" charset="0"/>
              </a:rPr>
              <a:t>In </a:t>
            </a:r>
            <a:r>
              <a:rPr lang="en-US" b="0" dirty="0">
                <a:latin typeface="Cambria" panose="02040503050406030204" pitchFamily="18" charset="0"/>
              </a:rPr>
              <a:t>operations where the mandate is to conduct election and monitoring human right, peacekeeping operations should identify all forms of discrimination against women’s franchise. In carrying out Disarmament, Demobilization and Reintegration of ex-combatants, peacekeeping operations should identify the needs of women and men from the fact that women have also been combats and the needs of both cannot be the same. </a:t>
            </a:r>
            <a:endParaRPr lang="en-GB" b="0" dirty="0">
              <a:latin typeface="Cambria" panose="02040503050406030204" pitchFamily="18" charset="0"/>
            </a:endParaRPr>
          </a:p>
          <a:p>
            <a:pPr algn="just">
              <a:lnSpc>
                <a:spcPct val="150000"/>
              </a:lnSpc>
            </a:pPr>
            <a:endParaRPr lang="en-GB" b="0" dirty="0">
              <a:latin typeface="Cambria" panose="02040503050406030204" pitchFamily="18" charset="0"/>
            </a:endParaRPr>
          </a:p>
        </p:txBody>
      </p:sp>
    </p:spTree>
    <p:extLst>
      <p:ext uri="{BB962C8B-B14F-4D97-AF65-F5344CB8AC3E}">
        <p14:creationId xmlns:p14="http://schemas.microsoft.com/office/powerpoint/2010/main" val="1957216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normAutofit/>
          </a:bodyPr>
          <a:lstStyle/>
          <a:p>
            <a:r>
              <a:rPr lang="en-US" sz="3600" dirty="0" smtClean="0"/>
              <a:t>OPERATIONS</a:t>
            </a:r>
            <a:endParaRPr lang="en-GB" sz="3600" dirty="0"/>
          </a:p>
        </p:txBody>
      </p:sp>
      <p:sp>
        <p:nvSpPr>
          <p:cNvPr id="3" name="Content Placeholder 2"/>
          <p:cNvSpPr>
            <a:spLocks noGrp="1"/>
          </p:cNvSpPr>
          <p:nvPr>
            <p:ph idx="1"/>
          </p:nvPr>
        </p:nvSpPr>
        <p:spPr>
          <a:xfrm>
            <a:off x="228600" y="838200"/>
            <a:ext cx="8763000" cy="5715000"/>
          </a:xfrm>
        </p:spPr>
        <p:txBody>
          <a:bodyPr>
            <a:normAutofit/>
          </a:bodyPr>
          <a:lstStyle/>
          <a:p>
            <a:pPr algn="just">
              <a:lnSpc>
                <a:spcPct val="150000"/>
              </a:lnSpc>
            </a:pPr>
            <a:r>
              <a:rPr lang="en-US" sz="1800" b="0" dirty="0" smtClean="0">
                <a:latin typeface="Cambria" panose="02040503050406030204" pitchFamily="18" charset="0"/>
              </a:rPr>
              <a:t>In police activities, peacekeeping missions should give attention to women recruitment and arrest, and strategies that proactively address the immediate conditions that give rise to public safety (community-based policing). New or restructured police officers should have the expertise to address gender-based crimes, sexual assault and domestic violence during and after a conflict. </a:t>
            </a:r>
            <a:endParaRPr lang="en-GB" sz="1800" b="0" dirty="0" smtClean="0">
              <a:latin typeface="Cambria" panose="02040503050406030204" pitchFamily="18" charset="0"/>
            </a:endParaRPr>
          </a:p>
          <a:p>
            <a:pPr algn="just">
              <a:lnSpc>
                <a:spcPct val="150000"/>
              </a:lnSpc>
            </a:pPr>
            <a:r>
              <a:rPr lang="en-US" sz="1800" b="0" dirty="0" smtClean="0">
                <a:latin typeface="Cambria" panose="02040503050406030204" pitchFamily="18" charset="0"/>
              </a:rPr>
              <a:t>Peacekeeping missions need to have an adequate public information capacity to explain peacekeeping mandates and combat misinformation. Such information could be the progress of gender and war crimes investigation, opportunities to participate in politics and social, economic and political activities provided during and after conflict. Such information should be provided to all groups, i.e. women and men. The successful delivery of such information needs understanding of the roles and responsibilities of women and men in that society.</a:t>
            </a:r>
            <a:endParaRPr lang="en-GB" sz="1800" b="0" dirty="0" smtClean="0">
              <a:latin typeface="Cambria" panose="02040503050406030204" pitchFamily="18" charset="0"/>
            </a:endParaRPr>
          </a:p>
          <a:p>
            <a:pPr>
              <a:lnSpc>
                <a:spcPct val="150000"/>
              </a:lnSpc>
            </a:pPr>
            <a:endParaRPr lang="en-GB" sz="1800" b="0" dirty="0">
              <a:latin typeface="Cambria" panose="02040503050406030204" pitchFamily="18" charset="0"/>
            </a:endParaRPr>
          </a:p>
        </p:txBody>
      </p:sp>
    </p:spTree>
    <p:extLst>
      <p:ext uri="{BB962C8B-B14F-4D97-AF65-F5344CB8AC3E}">
        <p14:creationId xmlns:p14="http://schemas.microsoft.com/office/powerpoint/2010/main" val="328045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dirty="0" smtClean="0"/>
              <a:t>ROLES AND RESPONSIBILITIES TO PROMOTE GENDER MAINSTREAMING</a:t>
            </a:r>
            <a:r>
              <a:rPr lang="en-GB" sz="2800" dirty="0" smtClean="0"/>
              <a:t/>
            </a:r>
            <a:br>
              <a:rPr lang="en-GB" sz="2800" dirty="0" smtClean="0"/>
            </a:br>
            <a:endParaRPr lang="en-GB" sz="2800" dirty="0"/>
          </a:p>
        </p:txBody>
      </p:sp>
      <p:sp>
        <p:nvSpPr>
          <p:cNvPr id="3" name="Content Placeholder 2"/>
          <p:cNvSpPr>
            <a:spLocks noGrp="1"/>
          </p:cNvSpPr>
          <p:nvPr>
            <p:ph idx="1"/>
          </p:nvPr>
        </p:nvSpPr>
        <p:spPr>
          <a:xfrm>
            <a:off x="228600" y="914400"/>
            <a:ext cx="8686800" cy="5638800"/>
          </a:xfrm>
        </p:spPr>
        <p:txBody>
          <a:bodyPr>
            <a:normAutofit fontScale="85000" lnSpcReduction="10000"/>
          </a:bodyPr>
          <a:lstStyle/>
          <a:p>
            <a:pPr algn="just">
              <a:lnSpc>
                <a:spcPct val="160000"/>
              </a:lnSpc>
            </a:pPr>
            <a:r>
              <a:rPr lang="en-US" b="0" dirty="0" smtClean="0">
                <a:latin typeface="Cambria" panose="02040503050406030204" pitchFamily="18" charset="0"/>
              </a:rPr>
              <a:t> </a:t>
            </a:r>
            <a:r>
              <a:rPr lang="en-US" sz="2000" b="0" dirty="0" smtClean="0">
                <a:latin typeface="Cambria" panose="02040503050406030204" pitchFamily="18" charset="0"/>
              </a:rPr>
              <a:t>The </a:t>
            </a:r>
            <a:r>
              <a:rPr lang="en-US" sz="2000" b="0" dirty="0">
                <a:latin typeface="Cambria" panose="02040503050406030204" pitchFamily="18" charset="0"/>
              </a:rPr>
              <a:t>promotion of gender equality is required in a peacekeeping mission from the beginning of the mission to the end and action must be taken by all staff of the mission to promote gender equality. The importance of gender perspectives can be strengthened during meetings and through mission information activities. One reason why peacekeeping missions have failed to recognize gender perspective in their mission is because they are unsure of the relevance of gender perspectives in their work. On this note, peacekeeping missions should identify and address gender perspectives in all staff. </a:t>
            </a:r>
            <a:endParaRPr lang="en-GB" sz="2000" b="0" dirty="0">
              <a:latin typeface="Cambria" panose="02040503050406030204" pitchFamily="18" charset="0"/>
            </a:endParaRPr>
          </a:p>
          <a:p>
            <a:pPr algn="just">
              <a:lnSpc>
                <a:spcPct val="160000"/>
              </a:lnSpc>
            </a:pPr>
            <a:r>
              <a:rPr lang="en-US" sz="2000" b="0" dirty="0" smtClean="0">
                <a:latin typeface="Cambria" panose="02040503050406030204" pitchFamily="18" charset="0"/>
              </a:rPr>
              <a:t> The </a:t>
            </a:r>
            <a:r>
              <a:rPr lang="en-US" sz="2000" b="0" dirty="0">
                <a:latin typeface="Cambria" panose="02040503050406030204" pitchFamily="18" charset="0"/>
              </a:rPr>
              <a:t>ability of peacekeeping operations to fully integrate gender perspectives at the operational level is also hindered by the limited availability of human and financial resources at both headquarters and field mission levels. The importance of gender specialists and gender units to support management in fulfilling their gender mainstreaming responsibilities has been recognized. Their role is to promote, facilitate, support and monitor the incorporation of gender perspectives in peacekeeping operations.</a:t>
            </a:r>
            <a:endParaRPr lang="en-GB" sz="2000" b="0" dirty="0">
              <a:latin typeface="Cambria" panose="02040503050406030204" pitchFamily="18" charset="0"/>
            </a:endParaRPr>
          </a:p>
          <a:p>
            <a:pPr algn="just">
              <a:lnSpc>
                <a:spcPct val="160000"/>
              </a:lnSpc>
            </a:pPr>
            <a:endParaRPr lang="en-GB" b="0" dirty="0">
              <a:latin typeface="Cambria" panose="02040503050406030204" pitchFamily="18" charset="0"/>
            </a:endParaRPr>
          </a:p>
        </p:txBody>
      </p:sp>
    </p:spTree>
    <p:extLst>
      <p:ext uri="{BB962C8B-B14F-4D97-AF65-F5344CB8AC3E}">
        <p14:creationId xmlns:p14="http://schemas.microsoft.com/office/powerpoint/2010/main" val="3880587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Autofit/>
          </a:bodyPr>
          <a:lstStyle/>
          <a:p>
            <a:r>
              <a:rPr lang="en-US" sz="3200" dirty="0" smtClean="0"/>
              <a:t>RECRUITMENT</a:t>
            </a:r>
            <a:r>
              <a:rPr lang="en-GB" sz="3200" dirty="0" smtClean="0"/>
              <a:t/>
            </a:r>
            <a:br>
              <a:rPr lang="en-GB" sz="3200" dirty="0" smtClean="0"/>
            </a:br>
            <a:endParaRPr lang="en-GB" sz="3200" dirty="0"/>
          </a:p>
        </p:txBody>
      </p:sp>
      <p:sp>
        <p:nvSpPr>
          <p:cNvPr id="3" name="Content Placeholder 2"/>
          <p:cNvSpPr>
            <a:spLocks noGrp="1"/>
          </p:cNvSpPr>
          <p:nvPr>
            <p:ph idx="1"/>
          </p:nvPr>
        </p:nvSpPr>
        <p:spPr>
          <a:xfrm>
            <a:off x="284018" y="609600"/>
            <a:ext cx="8839200" cy="6248400"/>
          </a:xfrm>
        </p:spPr>
        <p:txBody>
          <a:bodyPr>
            <a:normAutofit/>
          </a:bodyPr>
          <a:lstStyle/>
          <a:p>
            <a:pPr marL="0" indent="0" algn="just">
              <a:lnSpc>
                <a:spcPct val="150000"/>
              </a:lnSpc>
              <a:buNone/>
            </a:pPr>
            <a:r>
              <a:rPr lang="en-US" b="0" dirty="0" smtClean="0">
                <a:latin typeface="Cambria" panose="02040503050406030204" pitchFamily="18" charset="0"/>
              </a:rPr>
              <a:t>   This </a:t>
            </a:r>
            <a:r>
              <a:rPr lang="en-US" b="0" dirty="0">
                <a:latin typeface="Cambria" panose="02040503050406030204" pitchFamily="18" charset="0"/>
              </a:rPr>
              <a:t>refers to women overall participation in peacekeeping. There is low level of women participation as military observers, civilian police and civilians in peacekeeping operations. This gender imbalance in peacekeeping operations has called on the attention of the UN Security Council to acknowledge the importance of ensuring gender distribution in recruitment for peacekeeping operations. The presence of women in peacekeeping mission can enhance peacekeeping in the aspect of supervision and adherence to peace agreement because the presence of women in the process can promote confidence and trust among the people.</a:t>
            </a:r>
            <a:endParaRPr lang="en-GB" b="0" dirty="0">
              <a:latin typeface="Cambria" panose="02040503050406030204" pitchFamily="18" charset="0"/>
            </a:endParaRPr>
          </a:p>
          <a:p>
            <a:pPr marL="0" indent="0" algn="just">
              <a:lnSpc>
                <a:spcPct val="150000"/>
              </a:lnSpc>
              <a:buNone/>
            </a:pPr>
            <a:r>
              <a:rPr lang="en-US" b="0" dirty="0" smtClean="0">
                <a:latin typeface="Cambria" panose="02040503050406030204" pitchFamily="18" charset="0"/>
              </a:rPr>
              <a:t>  The </a:t>
            </a:r>
            <a:r>
              <a:rPr lang="en-US" b="0" dirty="0">
                <a:latin typeface="Cambria" panose="02040503050406030204" pitchFamily="18" charset="0"/>
              </a:rPr>
              <a:t>involvement of women in peace operations can also serve as encouragement to local women. On the other hand, local women can be discouraged if women and gender roles are ignored and overlooked. However, women in peacekeeping operations do not give rise to bias in carrying out peacekeeping mandates. Because women are part of a peacekeeping mission does not mean they will only identify and address gender issues relating to women, but the involvement of both women and men will identify and address relevant gender perspectives in all activities in a peacekeeping mission.</a:t>
            </a:r>
            <a:endParaRPr lang="en-GB" b="0" dirty="0">
              <a:latin typeface="Cambria" panose="02040503050406030204" pitchFamily="18" charset="0"/>
            </a:endParaRPr>
          </a:p>
        </p:txBody>
      </p:sp>
    </p:spTree>
    <p:extLst>
      <p:ext uri="{BB962C8B-B14F-4D97-AF65-F5344CB8AC3E}">
        <p14:creationId xmlns:p14="http://schemas.microsoft.com/office/powerpoint/2010/main" val="1454577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3696</Words>
  <Application>Microsoft Office PowerPoint</Application>
  <PresentationFormat>On-screen Show (4:3)</PresentationFormat>
  <Paragraphs>92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Women, peace and security: PEACE KEEPING OPERATIONS</vt:lpstr>
      <vt:lpstr>TABLE OF CONTENT</vt:lpstr>
      <vt:lpstr>INTRODUCTION </vt:lpstr>
      <vt:lpstr>introduction</vt:lpstr>
      <vt:lpstr>GENDER PERSPECTIVE IN PEACEKEEPING OPERATIONS </vt:lpstr>
      <vt:lpstr>OPERATIONS </vt:lpstr>
      <vt:lpstr>OPERATIONS</vt:lpstr>
      <vt:lpstr>ROLES AND RESPONSIBILITIES TO PROMOTE GENDER MAINSTREAMING </vt:lpstr>
      <vt:lpstr>RECRUITMENT </vt:lpstr>
      <vt:lpstr>RESPONSES AND CHALLENGES</vt:lpstr>
      <vt:lpstr>CHALLENGE 1</vt:lpstr>
      <vt:lpstr>CHALLENGE 1</vt:lpstr>
      <vt:lpstr>CHALLENGE 2</vt:lpstr>
      <vt:lpstr>CHALLENGE 2</vt:lpstr>
      <vt:lpstr>GENDER BALANCE IN RECRUITMENT</vt:lpstr>
      <vt:lpstr>STANDARD OF CONDUCT</vt:lpstr>
      <vt:lpstr>STANDARD OF CONDUCT</vt:lpstr>
      <vt:lpstr>STANDARD OF CONDUCT</vt:lpstr>
      <vt:lpstr>STRATEGIES FOR CAPACITY-BUILDING TO SUPPORT WOMEN’S PARTICIPATION</vt:lpstr>
      <vt:lpstr>STRATEGIES FOR CAPACITY-BUILDING TO SUPPORT WOMEN’S PARTICIPATION</vt:lpstr>
      <vt:lpstr>STRATEGIES FOR CAPACITY-BUILDING TO SUPPORT WOMEN’S PARTICIPATION</vt:lpstr>
      <vt:lpstr>ADDRESSING VIOLENCE AGAINST WOMEN AND GIRLS AND TRAFFICKING</vt:lpstr>
      <vt:lpstr>RECOMMENDATIONS</vt:lpstr>
      <vt:lpstr>RECOMMENDATIONS</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NDDC</dc:creator>
  <cp:lastModifiedBy>NDDC</cp:lastModifiedBy>
  <cp:revision>17</cp:revision>
  <dcterms:created xsi:type="dcterms:W3CDTF">2017-11-16T09:02:27Z</dcterms:created>
  <dcterms:modified xsi:type="dcterms:W3CDTF">2017-12-29T09:10:15Z</dcterms:modified>
</cp:coreProperties>
</file>