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7" r:id="rId10"/>
    <p:sldId id="263" r:id="rId11"/>
    <p:sldId id="265"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D9C03591-66D4-496F-B630-F045BE99D3C4}" type="datetime1">
              <a:rPr lang="en-GB"/>
              <a:pPr lvl="0"/>
              <a:t>31/01/2018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BA160B10-2253-4D3C-A9A2-F5D5CBFFE5A5}" type="slidenum">
              <a:t>‹#›</a:t>
            </a:fld>
            <a:endParaRPr lang="en-GB"/>
          </a:p>
        </p:txBody>
      </p:sp>
    </p:spTree>
    <p:extLst>
      <p:ext uri="{BB962C8B-B14F-4D97-AF65-F5344CB8AC3E}">
        <p14:creationId xmlns:p14="http://schemas.microsoft.com/office/powerpoint/2010/main" val="3333695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74F1270A-5B6B-4FD5-BB53-EF015880282A}" type="datetime1">
              <a:rPr lang="en-GB"/>
              <a:pPr lvl="0"/>
              <a:t>31/01/2018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8CF50D27-4C14-4461-91F4-2C1F8C13752E}" type="slidenum">
              <a:t>‹#›</a:t>
            </a:fld>
            <a:endParaRPr lang="en-GB"/>
          </a:p>
        </p:txBody>
      </p:sp>
    </p:spTree>
    <p:extLst>
      <p:ext uri="{BB962C8B-B14F-4D97-AF65-F5344CB8AC3E}">
        <p14:creationId xmlns:p14="http://schemas.microsoft.com/office/powerpoint/2010/main" val="3494024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FBF4EDE3-F771-4EFB-979E-4857F8FF6F5A}" type="datetime1">
              <a:rPr lang="en-GB"/>
              <a:pPr lvl="0"/>
              <a:t>31/01/2018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8EF1D2E5-B4E4-4DF9-8943-A2F59A4D7202}" type="slidenum">
              <a:t>‹#›</a:t>
            </a:fld>
            <a:endParaRPr lang="en-GB"/>
          </a:p>
        </p:txBody>
      </p:sp>
    </p:spTree>
    <p:extLst>
      <p:ext uri="{BB962C8B-B14F-4D97-AF65-F5344CB8AC3E}">
        <p14:creationId xmlns:p14="http://schemas.microsoft.com/office/powerpoint/2010/main" val="314136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040BE8E9-42F7-4E79-A8FA-75971ABBA31C}" type="datetime1">
              <a:rPr lang="en-GB"/>
              <a:pPr lvl="0"/>
              <a:t>31/01/2018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57C2F669-ECB3-4877-A4CC-6D31BCA89933}" type="slidenum">
              <a:t>‹#›</a:t>
            </a:fld>
            <a:endParaRPr lang="en-GB"/>
          </a:p>
        </p:txBody>
      </p:sp>
    </p:spTree>
    <p:extLst>
      <p:ext uri="{BB962C8B-B14F-4D97-AF65-F5344CB8AC3E}">
        <p14:creationId xmlns:p14="http://schemas.microsoft.com/office/powerpoint/2010/main" val="2132651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B1A41E51-3F0A-4F36-8562-454B7AA5E1BA}" type="datetime1">
              <a:rPr lang="en-GB"/>
              <a:pPr lvl="0"/>
              <a:t>31/01/2018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249FE2BB-846E-4AEA-B30D-32332631C881}" type="slidenum">
              <a:t>‹#›</a:t>
            </a:fld>
            <a:endParaRPr lang="en-GB"/>
          </a:p>
        </p:txBody>
      </p:sp>
    </p:spTree>
    <p:extLst>
      <p:ext uri="{BB962C8B-B14F-4D97-AF65-F5344CB8AC3E}">
        <p14:creationId xmlns:p14="http://schemas.microsoft.com/office/powerpoint/2010/main" val="1602602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F88506B8-87D4-48F6-9EE3-74364152261D}" type="datetime1">
              <a:rPr lang="en-GB"/>
              <a:pPr lvl="0"/>
              <a:t>31/01/2018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880EF907-0D3E-4395-AD03-92348A5F12BC}" type="slidenum">
              <a:t>‹#›</a:t>
            </a:fld>
            <a:endParaRPr lang="en-GB"/>
          </a:p>
        </p:txBody>
      </p:sp>
    </p:spTree>
    <p:extLst>
      <p:ext uri="{BB962C8B-B14F-4D97-AF65-F5344CB8AC3E}">
        <p14:creationId xmlns:p14="http://schemas.microsoft.com/office/powerpoint/2010/main" val="1939530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14CD17AA-881A-475C-BFA8-E5407F0A0DF7}" type="datetime1">
              <a:rPr lang="en-GB"/>
              <a:pPr lvl="0"/>
              <a:t>31/01/2018</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272E5A06-0D43-459B-A6AD-CFED9575DB9F}" type="slidenum">
              <a:t>‹#›</a:t>
            </a:fld>
            <a:endParaRPr lang="en-GB"/>
          </a:p>
        </p:txBody>
      </p:sp>
    </p:spTree>
    <p:extLst>
      <p:ext uri="{BB962C8B-B14F-4D97-AF65-F5344CB8AC3E}">
        <p14:creationId xmlns:p14="http://schemas.microsoft.com/office/powerpoint/2010/main" val="798945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2C64ABE6-A47C-4604-AD5F-4B1F49DAAEF4}" type="datetime1">
              <a:rPr lang="en-GB"/>
              <a:pPr lvl="0"/>
              <a:t>31/01/2018</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CF43DE63-BABF-43ED-8D48-B146B0A25319}" type="slidenum">
              <a:t>‹#›</a:t>
            </a:fld>
            <a:endParaRPr lang="en-GB"/>
          </a:p>
        </p:txBody>
      </p:sp>
    </p:spTree>
    <p:extLst>
      <p:ext uri="{BB962C8B-B14F-4D97-AF65-F5344CB8AC3E}">
        <p14:creationId xmlns:p14="http://schemas.microsoft.com/office/powerpoint/2010/main" val="1096273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42631F96-57CF-46B3-8A76-1D8181738301}" type="datetime1">
              <a:rPr lang="en-GB"/>
              <a:pPr lvl="0"/>
              <a:t>31/01/2018</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E7EDA159-A192-4D43-8CF6-63E5B89FB1FA}" type="slidenum">
              <a:t>‹#›</a:t>
            </a:fld>
            <a:endParaRPr lang="en-GB"/>
          </a:p>
        </p:txBody>
      </p:sp>
    </p:spTree>
    <p:extLst>
      <p:ext uri="{BB962C8B-B14F-4D97-AF65-F5344CB8AC3E}">
        <p14:creationId xmlns:p14="http://schemas.microsoft.com/office/powerpoint/2010/main" val="1789222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65E6EBEF-E70E-4337-9A1B-AAE52AFC5A00}" type="datetime1">
              <a:rPr lang="en-GB"/>
              <a:pPr lvl="0"/>
              <a:t>31/01/2018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7355319A-10DE-479E-911C-E34BCBCA9ABA}" type="slidenum">
              <a:t>‹#›</a:t>
            </a:fld>
            <a:endParaRPr lang="en-GB"/>
          </a:p>
        </p:txBody>
      </p:sp>
    </p:spTree>
    <p:extLst>
      <p:ext uri="{BB962C8B-B14F-4D97-AF65-F5344CB8AC3E}">
        <p14:creationId xmlns:p14="http://schemas.microsoft.com/office/powerpoint/2010/main" val="19364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55147ADB-3EED-4843-B3FB-B4F7787451F9}" type="datetime1">
              <a:rPr lang="en-GB"/>
              <a:pPr lvl="0"/>
              <a:t>31/01/2018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58C84EEB-2424-41C4-A753-5C4635A3DDF4}" type="slidenum">
              <a:t>‹#›</a:t>
            </a:fld>
            <a:endParaRPr lang="en-GB"/>
          </a:p>
        </p:txBody>
      </p:sp>
    </p:spTree>
    <p:extLst>
      <p:ext uri="{BB962C8B-B14F-4D97-AF65-F5344CB8AC3E}">
        <p14:creationId xmlns:p14="http://schemas.microsoft.com/office/powerpoint/2010/main" val="2131363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452">
              <a:schemeClr val="accent3">
                <a:lumMod val="20000"/>
                <a:lumOff val="80000"/>
              </a:schemeClr>
            </a:gs>
            <a:gs pos="0">
              <a:srgbClr val="00B0F0"/>
            </a:gs>
            <a:gs pos="99000">
              <a:schemeClr val="bg1"/>
            </a:gs>
            <a:gs pos="100000">
              <a:srgbClr val="20BA66"/>
            </a:gs>
            <a:gs pos="1000">
              <a:schemeClr val="bg1"/>
            </a:gs>
            <a:gs pos="0">
              <a:srgbClr val="00B0F0"/>
            </a:gs>
            <a:gs pos="0">
              <a:srgbClr val="00B0F0"/>
            </a:gs>
            <a:gs pos="100000">
              <a:srgbClr val="00B050"/>
            </a:gs>
          </a:gsLst>
          <a:lin ang="0" scaled="1"/>
          <a:tileRect/>
        </a:gra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endParaRPr lang="en-GB"/>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C119B7D4-37AA-4422-BE87-7031BF16F516}" type="datetime1">
              <a:rPr lang="en-GB"/>
              <a:pPr lvl="0"/>
              <a:t>31/01/2018</a:t>
            </a:fld>
            <a:endParaRPr lang="en-GB"/>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F4EA8894-09B2-4135-B9B3-90522F7652D8}"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188640"/>
            <a:ext cx="8928987" cy="6192682"/>
          </a:xfrm>
        </p:spPr>
        <p:txBody>
          <a:bodyPr/>
          <a:lstStyle/>
          <a:p>
            <a:pPr lvl="0"/>
            <a:r>
              <a:rPr lang="en-GB" sz="4800" b="1" dirty="0">
                <a:latin typeface="Times New Roman" pitchFamily="18"/>
                <a:cs typeface="Times New Roman" pitchFamily="18"/>
              </a:rPr>
              <a:t>POLICY AND POLICY CYCLE</a:t>
            </a:r>
            <a:r>
              <a:rPr lang="en-GB" sz="3600" b="1" dirty="0">
                <a:latin typeface="Times New Roman" pitchFamily="18"/>
                <a:cs typeface="Times New Roman" pitchFamily="18"/>
              </a:rPr>
              <a:t/>
            </a:r>
            <a:br>
              <a:rPr lang="en-GB" sz="3600" b="1" dirty="0">
                <a:latin typeface="Times New Roman" pitchFamily="18"/>
                <a:cs typeface="Times New Roman" pitchFamily="18"/>
              </a:rPr>
            </a:br>
            <a:r>
              <a:rPr lang="en-GB" sz="2800" b="1" dirty="0">
                <a:latin typeface="Times New Roman" pitchFamily="18"/>
                <a:cs typeface="Times New Roman" pitchFamily="18"/>
              </a:rPr>
              <a:t/>
            </a:r>
            <a:br>
              <a:rPr lang="en-GB" sz="2800" b="1" dirty="0">
                <a:latin typeface="Times New Roman" pitchFamily="18"/>
                <a:cs typeface="Times New Roman" pitchFamily="18"/>
              </a:rPr>
            </a:br>
            <a:r>
              <a:rPr lang="en-GB" sz="2800" b="1" dirty="0">
                <a:latin typeface="Times New Roman" pitchFamily="18"/>
                <a:cs typeface="Times New Roman" pitchFamily="18"/>
              </a:rPr>
              <a:t>DEPT: PEACE &amp; CONFLICT STUDIES</a:t>
            </a:r>
            <a:br>
              <a:rPr lang="en-GB" sz="2800" b="1" dirty="0">
                <a:latin typeface="Times New Roman" pitchFamily="18"/>
                <a:cs typeface="Times New Roman" pitchFamily="18"/>
              </a:rPr>
            </a:br>
            <a:r>
              <a:rPr lang="en-GB" sz="2800" b="1" dirty="0">
                <a:latin typeface="Times New Roman" pitchFamily="18"/>
                <a:cs typeface="Times New Roman" pitchFamily="18"/>
              </a:rPr>
              <a:t/>
            </a:r>
            <a:br>
              <a:rPr lang="en-GB" sz="2800" b="1" dirty="0">
                <a:latin typeface="Times New Roman" pitchFamily="18"/>
                <a:cs typeface="Times New Roman" pitchFamily="18"/>
              </a:rPr>
            </a:br>
            <a:r>
              <a:rPr lang="en-GB" sz="2800" b="1" dirty="0">
                <a:latin typeface="Times New Roman" pitchFamily="18"/>
                <a:cs typeface="Times New Roman" pitchFamily="18"/>
              </a:rPr>
              <a:t>COURSE CODE: PCS </a:t>
            </a:r>
            <a:r>
              <a:rPr lang="en-GB" sz="2800" b="1" dirty="0" smtClean="0">
                <a:latin typeface="Times New Roman" pitchFamily="18"/>
                <a:cs typeface="Times New Roman" pitchFamily="18"/>
              </a:rPr>
              <a:t>406</a:t>
            </a:r>
            <a:r>
              <a:rPr lang="en-GB" sz="2800" b="1" dirty="0">
                <a:latin typeface="Times New Roman" pitchFamily="18"/>
                <a:cs typeface="Times New Roman" pitchFamily="18"/>
              </a:rPr>
              <a:t/>
            </a:r>
            <a:br>
              <a:rPr lang="en-GB" sz="2800" b="1" dirty="0">
                <a:latin typeface="Times New Roman" pitchFamily="18"/>
                <a:cs typeface="Times New Roman" pitchFamily="18"/>
              </a:rPr>
            </a:br>
            <a:r>
              <a:rPr lang="en-GB" sz="2800" b="1" dirty="0">
                <a:latin typeface="Times New Roman" pitchFamily="18"/>
                <a:cs typeface="Times New Roman" pitchFamily="18"/>
              </a:rPr>
              <a:t/>
            </a:r>
            <a:br>
              <a:rPr lang="en-GB" sz="2800" b="1" dirty="0">
                <a:latin typeface="Times New Roman" pitchFamily="18"/>
                <a:cs typeface="Times New Roman" pitchFamily="18"/>
              </a:rPr>
            </a:br>
            <a:r>
              <a:rPr lang="en-GB" sz="2800" b="1" dirty="0">
                <a:latin typeface="Times New Roman" pitchFamily="18"/>
                <a:cs typeface="Times New Roman" pitchFamily="18"/>
              </a:rPr>
              <a:t>EDUCATOR: DR. DEMOLA AKINYOADE</a:t>
            </a:r>
            <a:br>
              <a:rPr lang="en-GB" sz="2800" b="1" dirty="0">
                <a:latin typeface="Times New Roman" pitchFamily="18"/>
                <a:cs typeface="Times New Roman" pitchFamily="18"/>
              </a:rPr>
            </a:br>
            <a:r>
              <a:rPr lang="en-GB" sz="2800" b="1" dirty="0">
                <a:latin typeface="Times New Roman" pitchFamily="18"/>
                <a:cs typeface="Times New Roman" pitchFamily="18"/>
              </a:rPr>
              <a:t/>
            </a:r>
            <a:br>
              <a:rPr lang="en-GB" sz="2800" b="1" dirty="0">
                <a:latin typeface="Times New Roman" pitchFamily="18"/>
                <a:cs typeface="Times New Roman" pitchFamily="18"/>
              </a:rPr>
            </a:br>
            <a:r>
              <a:rPr lang="en-GB" sz="2800" b="1" dirty="0">
                <a:latin typeface="Times New Roman" pitchFamily="18"/>
                <a:cs typeface="Times New Roman" pitchFamily="18"/>
              </a:rPr>
              <a:t>PRESENTED BY:</a:t>
            </a:r>
            <a:br>
              <a:rPr lang="en-GB" sz="2800" b="1" dirty="0">
                <a:latin typeface="Times New Roman" pitchFamily="18"/>
                <a:cs typeface="Times New Roman" pitchFamily="18"/>
              </a:rPr>
            </a:br>
            <a:r>
              <a:rPr lang="en-GB" sz="2800" b="1" dirty="0">
                <a:latin typeface="Times New Roman" pitchFamily="18"/>
                <a:cs typeface="Times New Roman" pitchFamily="18"/>
              </a:rPr>
              <a:t/>
            </a:r>
            <a:br>
              <a:rPr lang="en-GB" sz="2800" b="1" dirty="0">
                <a:latin typeface="Times New Roman" pitchFamily="18"/>
                <a:cs typeface="Times New Roman" pitchFamily="18"/>
              </a:rPr>
            </a:br>
            <a:r>
              <a:rPr lang="en-GB" sz="2800" b="1" dirty="0">
                <a:latin typeface="Times New Roman" pitchFamily="18"/>
                <a:cs typeface="Times New Roman" pitchFamily="18"/>
              </a:rPr>
              <a:t>AGBA POWEI VASCO </a:t>
            </a:r>
            <a:br>
              <a:rPr lang="en-GB" sz="2800" b="1" dirty="0">
                <a:latin typeface="Times New Roman" pitchFamily="18"/>
                <a:cs typeface="Times New Roman" pitchFamily="18"/>
              </a:rPr>
            </a:br>
            <a:r>
              <a:rPr lang="en-GB" sz="2800" b="1" dirty="0">
                <a:latin typeface="Times New Roman" pitchFamily="18"/>
                <a:cs typeface="Times New Roman" pitchFamily="18"/>
              </a:rPr>
              <a:t>14/SMS10/001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p:nvPr/>
        </p:nvSpPr>
        <p:spPr>
          <a:xfrm>
            <a:off x="457200" y="-13392"/>
            <a:ext cx="8229600" cy="562072"/>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3600" b="1" i="0" u="sng" strike="noStrike" kern="1200" cap="none" spc="0" baseline="0" dirty="0">
                <a:solidFill>
                  <a:srgbClr val="000000"/>
                </a:solidFill>
                <a:uFillTx/>
                <a:latin typeface="Times New Roman" pitchFamily="18"/>
                <a:cs typeface="Times New Roman" pitchFamily="18"/>
              </a:rPr>
              <a:t>Conclusion</a:t>
            </a:r>
            <a:endParaRPr lang="en-GB" sz="3600" b="1" i="0" u="sng" strike="noStrike" kern="1200" cap="none" spc="0" baseline="0" dirty="0">
              <a:solidFill>
                <a:srgbClr val="000000"/>
              </a:solidFill>
              <a:uFillTx/>
              <a:latin typeface="Calibri"/>
            </a:endParaRPr>
          </a:p>
        </p:txBody>
      </p:sp>
      <p:sp>
        <p:nvSpPr>
          <p:cNvPr id="3" name="Content Placeholder 2"/>
          <p:cNvSpPr txBox="1"/>
          <p:nvPr/>
        </p:nvSpPr>
        <p:spPr>
          <a:xfrm>
            <a:off x="457200" y="476672"/>
            <a:ext cx="8229600" cy="5328592"/>
          </a:xfrm>
          <a:prstGeom prst="rect">
            <a:avLst/>
          </a:prstGeom>
          <a:noFill/>
          <a:ln>
            <a:noFill/>
          </a:ln>
        </p:spPr>
        <p:txBody>
          <a:bodyPr vert="horz" wrap="square" lIns="91440" tIns="45720" rIns="91440" bIns="45720" anchor="t" anchorCtr="0" compatLnSpc="1"/>
          <a:lstStyle/>
          <a:p>
            <a:pPr lvl="0" algn="just">
              <a:spcBef>
                <a:spcPts val="800"/>
              </a:spcBef>
              <a:defRPr sz="1800" b="0" i="0" u="none" strike="noStrike" kern="0" cap="none" spc="0" baseline="0">
                <a:solidFill>
                  <a:srgbClr val="000000"/>
                </a:solidFill>
                <a:uFillTx/>
              </a:defRPr>
            </a:pPr>
            <a:r>
              <a:rPr lang="en-GB" sz="2800" dirty="0" smtClean="0">
                <a:latin typeface="Times New Roman" panose="02020603050405020304" pitchFamily="18" charset="0"/>
                <a:cs typeface="Times New Roman" panose="02020603050405020304" pitchFamily="18" charset="0"/>
              </a:rPr>
              <a:t>Policy is very vital in every aspect of human existence because it involves</a:t>
            </a:r>
            <a:r>
              <a:rPr lang="en-GB" sz="2800" dirty="0">
                <a:latin typeface="Times New Roman" panose="02020603050405020304" pitchFamily="18" charset="0"/>
                <a:cs typeface="Times New Roman" panose="02020603050405020304" pitchFamily="18" charset="0"/>
              </a:rPr>
              <a:t> </a:t>
            </a:r>
            <a:r>
              <a:rPr lang="en-GB" sz="2800" dirty="0" smtClean="0">
                <a:latin typeface="Times New Roman" panose="02020603050405020304" pitchFamily="18" charset="0"/>
                <a:cs typeface="Times New Roman" panose="02020603050405020304" pitchFamily="18" charset="0"/>
              </a:rPr>
              <a:t>a </a:t>
            </a:r>
            <a:r>
              <a:rPr lang="en-GB" sz="2800" dirty="0">
                <a:latin typeface="Times New Roman" panose="02020603050405020304" pitchFamily="18" charset="0"/>
                <a:cs typeface="Times New Roman" panose="02020603050405020304" pitchFamily="18" charset="0"/>
              </a:rPr>
              <a:t>broader range of </a:t>
            </a:r>
            <a:r>
              <a:rPr lang="en-GB" sz="2800" dirty="0" smtClean="0">
                <a:latin typeface="Times New Roman" panose="02020603050405020304" pitchFamily="18" charset="0"/>
                <a:cs typeface="Times New Roman" panose="02020603050405020304" pitchFamily="18" charset="0"/>
              </a:rPr>
              <a:t>actors </a:t>
            </a:r>
            <a:r>
              <a:rPr lang="en-GB" sz="2800" dirty="0">
                <a:latin typeface="Times New Roman" panose="02020603050405020304" pitchFamily="18" charset="0"/>
                <a:cs typeface="Times New Roman" panose="02020603050405020304" pitchFamily="18" charset="0"/>
              </a:rPr>
              <a:t>in the policy space that includes civil society organisations, the media, intellectuals, think tanks or policy research institutes, corporations, lobbyists, etc</a:t>
            </a:r>
            <a:r>
              <a:rPr lang="en-GB" sz="2800" dirty="0" smtClean="0">
                <a:latin typeface="Times New Roman" panose="02020603050405020304" pitchFamily="18" charset="0"/>
                <a:cs typeface="Times New Roman" panose="02020603050405020304" pitchFamily="18" charset="0"/>
              </a:rPr>
              <a:t>. </a:t>
            </a:r>
          </a:p>
          <a:p>
            <a:pPr lvl="0" algn="just">
              <a:spcBef>
                <a:spcPts val="800"/>
              </a:spcBef>
              <a:defRPr sz="1800" b="0" i="0" u="none" strike="noStrike" kern="0" cap="none" spc="0" baseline="0">
                <a:solidFill>
                  <a:srgbClr val="000000"/>
                </a:solidFill>
                <a:uFillTx/>
              </a:defRPr>
            </a:pPr>
            <a:r>
              <a:rPr lang="en-GB" sz="2800" dirty="0">
                <a:latin typeface="Times New Roman" panose="02020603050405020304" pitchFamily="18" charset="0"/>
                <a:cs typeface="Times New Roman" panose="02020603050405020304" pitchFamily="18" charset="0"/>
              </a:rPr>
              <a:t>A policy is a deliberate system of principles to guide decisions and achieve </a:t>
            </a:r>
            <a:r>
              <a:rPr lang="en-GB" sz="2800" dirty="0" smtClean="0">
                <a:latin typeface="Times New Roman" panose="02020603050405020304" pitchFamily="18" charset="0"/>
                <a:cs typeface="Times New Roman" panose="02020603050405020304" pitchFamily="18" charset="0"/>
              </a:rPr>
              <a:t>lucid results. </a:t>
            </a:r>
            <a:r>
              <a:rPr lang="en-GB" sz="2800" dirty="0">
                <a:latin typeface="Times New Roman" panose="02020603050405020304" pitchFamily="18" charset="0"/>
                <a:cs typeface="Times New Roman" panose="02020603050405020304" pitchFamily="18" charset="0"/>
              </a:rPr>
              <a:t>A policy is a statement of intent, and is implemented as a procedure or protocol. </a:t>
            </a:r>
            <a:r>
              <a:rPr lang="en-GB" sz="2800" dirty="0" smtClean="0">
                <a:latin typeface="Times New Roman" panose="02020603050405020304" pitchFamily="18" charset="0"/>
                <a:cs typeface="Times New Roman" panose="02020603050405020304" pitchFamily="18" charset="0"/>
              </a:rPr>
              <a:t>Policies </a:t>
            </a:r>
            <a:r>
              <a:rPr lang="en-GB" sz="2800" dirty="0">
                <a:latin typeface="Times New Roman" panose="02020603050405020304" pitchFamily="18" charset="0"/>
                <a:cs typeface="Times New Roman" panose="02020603050405020304" pitchFamily="18" charset="0"/>
              </a:rPr>
              <a:t>can assist in both </a:t>
            </a:r>
            <a:r>
              <a:rPr lang="en-GB" sz="2800" i="1" dirty="0" smtClean="0">
                <a:latin typeface="Times New Roman" panose="02020603050405020304" pitchFamily="18" charset="0"/>
                <a:cs typeface="Times New Roman" panose="02020603050405020304" pitchFamily="18" charset="0"/>
              </a:rPr>
              <a:t>private</a:t>
            </a:r>
            <a:r>
              <a:rPr lang="en-GB" sz="2800" dirty="0" smtClean="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and </a:t>
            </a:r>
            <a:r>
              <a:rPr lang="en-GB" sz="2800" i="1" dirty="0" smtClean="0">
                <a:latin typeface="Times New Roman" panose="02020603050405020304" pitchFamily="18" charset="0"/>
                <a:cs typeface="Times New Roman" panose="02020603050405020304" pitchFamily="18" charset="0"/>
              </a:rPr>
              <a:t>public</a:t>
            </a:r>
            <a:r>
              <a:rPr lang="en-GB" sz="2800" dirty="0" smtClean="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decision making.</a:t>
            </a:r>
            <a:endParaRPr lang="en-GB" sz="2800" i="0" u="none" strike="noStrike" kern="1200" cap="none" spc="0" baseline="0" dirty="0">
              <a:uFillTx/>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ctrTitle"/>
          </p:nvPr>
        </p:nvSpPr>
        <p:spPr>
          <a:xfrm>
            <a:off x="179293" y="79409"/>
            <a:ext cx="8928987" cy="685295"/>
          </a:xfrm>
        </p:spPr>
        <p:txBody>
          <a:bodyPr/>
          <a:lstStyle/>
          <a:p>
            <a:pPr lvl="0" algn="l"/>
            <a:r>
              <a:rPr lang="en-GB" b="1" dirty="0" smtClean="0">
                <a:latin typeface="Times New Roman" pitchFamily="18"/>
                <a:cs typeface="Times New Roman" pitchFamily="18"/>
              </a:rPr>
              <a:t>Reference </a:t>
            </a:r>
            <a:endParaRPr lang="en-GB" b="1" dirty="0">
              <a:latin typeface="Times New Roman" pitchFamily="18"/>
              <a:cs typeface="Times New Roman" pitchFamily="18"/>
            </a:endParaRPr>
          </a:p>
        </p:txBody>
      </p:sp>
      <p:sp>
        <p:nvSpPr>
          <p:cNvPr id="4" name="Title 1"/>
          <p:cNvSpPr txBox="1">
            <a:spLocks/>
          </p:cNvSpPr>
          <p:nvPr/>
        </p:nvSpPr>
        <p:spPr>
          <a:xfrm>
            <a:off x="107504" y="404664"/>
            <a:ext cx="8928987" cy="6192682"/>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algn="l"/>
            <a:r>
              <a:rPr lang="en-GB" sz="2400" i="1" dirty="0" err="1" smtClean="0">
                <a:latin typeface="Times New Roman" panose="02020603050405020304" pitchFamily="18" charset="0"/>
                <a:cs typeface="Times New Roman" panose="02020603050405020304" pitchFamily="18" charset="0"/>
              </a:rPr>
              <a:t>i</a:t>
            </a:r>
            <a:r>
              <a:rPr lang="en-GB" sz="2400" i="1" dirty="0" smtClean="0">
                <a:latin typeface="Times New Roman" panose="02020603050405020304" pitchFamily="18" charset="0"/>
                <a:cs typeface="Times New Roman" panose="02020603050405020304" pitchFamily="18" charset="0"/>
              </a:rPr>
              <a:t>. </a:t>
            </a:r>
            <a:r>
              <a:rPr lang="en-GB" sz="2400" i="1" dirty="0" err="1" smtClean="0">
                <a:latin typeface="Times New Roman" panose="02020603050405020304" pitchFamily="18" charset="0"/>
                <a:cs typeface="Times New Roman" panose="02020603050405020304" pitchFamily="18" charset="0"/>
              </a:rPr>
              <a:t>Althaus</a:t>
            </a:r>
            <a:r>
              <a:rPr lang="en-GB" sz="2400" i="1" dirty="0">
                <a:latin typeface="Times New Roman" panose="02020603050405020304" pitchFamily="18" charset="0"/>
                <a:cs typeface="Times New Roman" panose="02020603050405020304" pitchFamily="18" charset="0"/>
              </a:rPr>
              <a:t>, Catherine; Bridgman, Peter; Davis, Glyn (2007). The Australian Policy Handbook (4th ed.). Sydney: Allen &amp; Unwin</a:t>
            </a:r>
            <a:r>
              <a:rPr lang="en-GB" sz="2400" i="1" dirty="0" smtClean="0">
                <a:latin typeface="Times New Roman" panose="02020603050405020304" pitchFamily="18" charset="0"/>
                <a:cs typeface="Times New Roman" panose="02020603050405020304" pitchFamily="18" charset="0"/>
              </a:rPr>
              <a:t>.</a:t>
            </a:r>
          </a:p>
          <a:p>
            <a:pPr algn="l"/>
            <a:r>
              <a:rPr lang="en-GB" sz="2400" i="1" dirty="0" smtClean="0">
                <a:latin typeface="Times New Roman" panose="02020603050405020304" pitchFamily="18" charset="0"/>
                <a:cs typeface="Times New Roman" panose="02020603050405020304" pitchFamily="18" charset="0"/>
              </a:rPr>
              <a:t>ii. https://www.merriam-webster.com/dictionary</a:t>
            </a:r>
            <a:br>
              <a:rPr lang="en-GB" sz="2400" i="1" dirty="0" smtClean="0">
                <a:latin typeface="Times New Roman" panose="02020603050405020304" pitchFamily="18" charset="0"/>
                <a:cs typeface="Times New Roman" panose="02020603050405020304" pitchFamily="18" charset="0"/>
              </a:rPr>
            </a:br>
            <a:r>
              <a:rPr lang="en-GB" sz="2400" i="1" dirty="0" smtClean="0">
                <a:latin typeface="Times New Roman" panose="02020603050405020304" pitchFamily="18" charset="0"/>
                <a:cs typeface="Times New Roman" panose="02020603050405020304" pitchFamily="18" charset="0"/>
              </a:rPr>
              <a:t>iii. </a:t>
            </a:r>
            <a:r>
              <a:rPr lang="en-GB" sz="2400" i="1" dirty="0" err="1" smtClean="0">
                <a:latin typeface="Times New Roman" panose="02020603050405020304" pitchFamily="18" charset="0"/>
                <a:cs typeface="Times New Roman" panose="02020603050405020304" pitchFamily="18" charset="0"/>
              </a:rPr>
              <a:t>Lowi</a:t>
            </a:r>
            <a:r>
              <a:rPr lang="en-GB" sz="2400" i="1" dirty="0" smtClean="0">
                <a:latin typeface="Times New Roman" panose="02020603050405020304" pitchFamily="18" charset="0"/>
                <a:cs typeface="Times New Roman" panose="02020603050405020304" pitchFamily="18" charset="0"/>
              </a:rPr>
              <a:t>, Theodore J.; Bauer, Raymond A.; De Sola Pool, </a:t>
            </a:r>
            <a:r>
              <a:rPr lang="en-GB" sz="2400" i="1" dirty="0" err="1" smtClean="0">
                <a:latin typeface="Times New Roman" panose="02020603050405020304" pitchFamily="18" charset="0"/>
                <a:cs typeface="Times New Roman" panose="02020603050405020304" pitchFamily="18" charset="0"/>
              </a:rPr>
              <a:t>Ithiel</a:t>
            </a:r>
            <a:r>
              <a:rPr lang="en-GB" sz="2400" i="1" dirty="0" smtClean="0">
                <a:latin typeface="Times New Roman" panose="02020603050405020304" pitchFamily="18" charset="0"/>
                <a:cs typeface="Times New Roman" panose="02020603050405020304" pitchFamily="18" charset="0"/>
              </a:rPr>
              <a:t>; Dexter, Lewis A. (1964). "American Business, Public Policy, Case-Studies, and Political Theory". World Politics. Cambridge University Press. </a:t>
            </a:r>
            <a:r>
              <a:rPr lang="en-GB" sz="2400" b="1" i="1" dirty="0" smtClean="0">
                <a:latin typeface="Times New Roman" panose="02020603050405020304" pitchFamily="18" charset="0"/>
                <a:cs typeface="Times New Roman" panose="02020603050405020304" pitchFamily="18" charset="0"/>
              </a:rPr>
              <a:t>16</a:t>
            </a:r>
            <a:r>
              <a:rPr lang="en-GB" sz="2400" i="1" dirty="0" smtClean="0">
                <a:latin typeface="Times New Roman" panose="02020603050405020304" pitchFamily="18" charset="0"/>
                <a:cs typeface="Times New Roman" panose="02020603050405020304" pitchFamily="18" charset="0"/>
              </a:rPr>
              <a:t> (4): 687–713.</a:t>
            </a:r>
            <a:br>
              <a:rPr lang="en-GB" sz="2400" i="1" dirty="0" smtClean="0">
                <a:latin typeface="Times New Roman" panose="02020603050405020304" pitchFamily="18" charset="0"/>
                <a:cs typeface="Times New Roman" panose="02020603050405020304" pitchFamily="18" charset="0"/>
              </a:rPr>
            </a:br>
            <a:r>
              <a:rPr lang="en-GB" sz="2400" i="1" dirty="0" smtClean="0">
                <a:latin typeface="Times New Roman" panose="02020603050405020304" pitchFamily="18" charset="0"/>
                <a:cs typeface="Times New Roman" panose="02020603050405020304" pitchFamily="18" charset="0"/>
              </a:rPr>
              <a:t>iv. </a:t>
            </a:r>
            <a:r>
              <a:rPr lang="en-GB" sz="2400" i="1" dirty="0" err="1" smtClean="0">
                <a:latin typeface="Times New Roman" panose="02020603050405020304" pitchFamily="18" charset="0"/>
                <a:cs typeface="Times New Roman" panose="02020603050405020304" pitchFamily="18" charset="0"/>
              </a:rPr>
              <a:t>Lowi</a:t>
            </a:r>
            <a:r>
              <a:rPr lang="en-GB" sz="2400" i="1" dirty="0" smtClean="0">
                <a:latin typeface="Times New Roman" panose="02020603050405020304" pitchFamily="18" charset="0"/>
                <a:cs typeface="Times New Roman" panose="02020603050405020304" pitchFamily="18" charset="0"/>
              </a:rPr>
              <a:t>, Theodore J. (1972). "Four Systems of Policy, Politics, and Choice". Public Administration Review. American Society for Public Administration. </a:t>
            </a:r>
            <a:r>
              <a:rPr lang="en-GB" sz="2400" b="1" i="1" dirty="0" smtClean="0">
                <a:latin typeface="Times New Roman" panose="02020603050405020304" pitchFamily="18" charset="0"/>
                <a:cs typeface="Times New Roman" panose="02020603050405020304" pitchFamily="18" charset="0"/>
              </a:rPr>
              <a:t>32</a:t>
            </a:r>
            <a:r>
              <a:rPr lang="en-GB" sz="2400" i="1" dirty="0" smtClean="0">
                <a:latin typeface="Times New Roman" panose="02020603050405020304" pitchFamily="18" charset="0"/>
                <a:cs typeface="Times New Roman" panose="02020603050405020304" pitchFamily="18" charset="0"/>
              </a:rPr>
              <a:t> (4): 298–310. </a:t>
            </a:r>
            <a:br>
              <a:rPr lang="en-GB" sz="2400" i="1" dirty="0" smtClean="0">
                <a:latin typeface="Times New Roman" panose="02020603050405020304" pitchFamily="18" charset="0"/>
                <a:cs typeface="Times New Roman" panose="02020603050405020304" pitchFamily="18" charset="0"/>
              </a:rPr>
            </a:br>
            <a:r>
              <a:rPr lang="en-GB" sz="2400" i="1" dirty="0" smtClean="0">
                <a:latin typeface="Times New Roman" panose="02020603050405020304" pitchFamily="18" charset="0"/>
                <a:cs typeface="Times New Roman" panose="02020603050405020304" pitchFamily="18" charset="0"/>
              </a:rPr>
              <a:t>v. file:///C:/Users/User/Downloads/Policy%20-%20Wikipedia.htm</a:t>
            </a:r>
          </a:p>
          <a:p>
            <a:pPr algn="l"/>
            <a:r>
              <a:rPr lang="en-GB" sz="2400" i="1" dirty="0" smtClean="0">
                <a:latin typeface="Times New Roman" panose="02020603050405020304" pitchFamily="18" charset="0"/>
                <a:cs typeface="Times New Roman" panose="02020603050405020304" pitchFamily="18" charset="0"/>
              </a:rPr>
              <a:t>Vi </a:t>
            </a:r>
            <a:r>
              <a:rPr lang="en-GB" sz="2400" dirty="0" smtClean="0">
                <a:latin typeface="Times New Roman" panose="02020603050405020304" pitchFamily="18" charset="0"/>
                <a:cs typeface="Times New Roman" panose="02020603050405020304" pitchFamily="18" charset="0"/>
              </a:rPr>
              <a:t>Cambridge </a:t>
            </a:r>
            <a:r>
              <a:rPr lang="en-GB" sz="2400" dirty="0">
                <a:latin typeface="Times New Roman" panose="02020603050405020304" pitchFamily="18" charset="0"/>
                <a:cs typeface="Times New Roman" panose="02020603050405020304" pitchFamily="18" charset="0"/>
              </a:rPr>
              <a:t>Advanced Learner’s Dictionary 3</a:t>
            </a:r>
            <a:r>
              <a:rPr lang="en-GB" sz="2400" baseline="30000" dirty="0" smtClean="0">
                <a:latin typeface="Times New Roman" panose="02020603050405020304" pitchFamily="18" charset="0"/>
                <a:cs typeface="Times New Roman" panose="02020603050405020304" pitchFamily="18" charset="0"/>
              </a:rPr>
              <a:t>th</a:t>
            </a:r>
            <a:r>
              <a:rPr lang="en-GB" sz="2400" dirty="0" smtClean="0">
                <a:latin typeface="Times New Roman" panose="02020603050405020304" pitchFamily="18" charset="0"/>
                <a:cs typeface="Times New Roman" panose="02020603050405020304" pitchFamily="18" charset="0"/>
              </a:rPr>
              <a:t> Edition.</a:t>
            </a:r>
            <a:endParaRPr lang="en-GB" sz="2400" i="1" dirty="0" smtClean="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954" y="188915"/>
            <a:ext cx="8928101" cy="6192838"/>
          </a:xfrm>
        </p:spPr>
        <p:txBody>
          <a:bodyPr/>
          <a:lstStyle/>
          <a:p>
            <a:pPr lvl="0"/>
            <a:r>
              <a:rPr lang="en-GB" b="1" u="sng" dirty="0">
                <a:latin typeface="Times New Roman" pitchFamily="18"/>
                <a:cs typeface="Times New Roman" pitchFamily="18"/>
              </a:rPr>
              <a:t>Thank you 4 listening </a:t>
            </a:r>
            <a:endParaRPr lang="en-GB" b="1" u="sng"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p:nvPr/>
        </p:nvSpPr>
        <p:spPr>
          <a:xfrm>
            <a:off x="446858" y="116631"/>
            <a:ext cx="8229600" cy="648071"/>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4000" b="1" i="0" u="sng" strike="noStrike" kern="1200" cap="none" spc="0" baseline="0">
                <a:solidFill>
                  <a:srgbClr val="000000"/>
                </a:solidFill>
                <a:uFillTx/>
                <a:latin typeface="Calibri"/>
              </a:rPr>
              <a:t>Table of content </a:t>
            </a:r>
            <a:endParaRPr lang="en-GB" sz="4000" b="0" i="0" u="sng" strike="noStrike" kern="1200" cap="none" spc="0" baseline="0">
              <a:solidFill>
                <a:srgbClr val="000000"/>
              </a:solidFill>
              <a:uFillTx/>
              <a:latin typeface="Calibri"/>
            </a:endParaRPr>
          </a:p>
        </p:txBody>
      </p:sp>
      <p:sp>
        <p:nvSpPr>
          <p:cNvPr id="3" name="Content Placeholder 2"/>
          <p:cNvSpPr txBox="1"/>
          <p:nvPr/>
        </p:nvSpPr>
        <p:spPr>
          <a:xfrm>
            <a:off x="467541" y="836712"/>
            <a:ext cx="8229600" cy="4525959"/>
          </a:xfrm>
          <a:prstGeom prst="rect">
            <a:avLst/>
          </a:prstGeom>
          <a:noFill/>
          <a:ln>
            <a:noFill/>
          </a:ln>
        </p:spPr>
        <p:txBody>
          <a:bodyPr vert="horz" wrap="square" lIns="91440" tIns="45720" rIns="91440" bIns="45720" anchor="t" anchorCtr="0" compatLnSpc="1"/>
          <a:lstStyle/>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b="0" i="0" u="none" strike="noStrike" kern="1200" cap="none" spc="0" baseline="0" dirty="0" smtClean="0">
                <a:uFillTx/>
                <a:latin typeface="Times New Roman" pitchFamily="18"/>
                <a:cs typeface="Times New Roman" pitchFamily="18"/>
              </a:rPr>
              <a:t>Introduction</a:t>
            </a:r>
          </a:p>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dirty="0" smtClean="0">
                <a:latin typeface="Times New Roman" pitchFamily="18"/>
                <a:cs typeface="Times New Roman" pitchFamily="18"/>
              </a:rPr>
              <a:t>Definitions of policy</a:t>
            </a:r>
          </a:p>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b="0" i="0" u="none" strike="noStrike" kern="1200" cap="none" spc="0" baseline="0" dirty="0" smtClean="0">
                <a:uFillTx/>
                <a:latin typeface="Times New Roman" pitchFamily="18"/>
                <a:cs typeface="Times New Roman" pitchFamily="18"/>
              </a:rPr>
              <a:t>Typologies</a:t>
            </a:r>
            <a:r>
              <a:rPr lang="en-GB" sz="2700" b="0" i="0" u="none" strike="noStrike" kern="1200" cap="none" spc="0" dirty="0" smtClean="0">
                <a:uFillTx/>
                <a:latin typeface="Times New Roman" pitchFamily="18"/>
                <a:cs typeface="Times New Roman" pitchFamily="18"/>
              </a:rPr>
              <a:t> </a:t>
            </a:r>
          </a:p>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dirty="0" smtClean="0">
                <a:latin typeface="Times New Roman" pitchFamily="18"/>
                <a:cs typeface="Times New Roman" pitchFamily="18"/>
              </a:rPr>
              <a:t>Policy content</a:t>
            </a:r>
          </a:p>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b="0" i="0" u="none" strike="noStrike" kern="1200" cap="none" spc="0" baseline="0" dirty="0" smtClean="0">
                <a:uFillTx/>
                <a:latin typeface="Times New Roman" pitchFamily="18"/>
                <a:cs typeface="Times New Roman" pitchFamily="18"/>
              </a:rPr>
              <a:t>Policy</a:t>
            </a:r>
            <a:r>
              <a:rPr lang="en-GB" sz="2700" b="0" i="0" u="none" strike="noStrike" kern="1200" cap="none" spc="0" dirty="0" smtClean="0">
                <a:uFillTx/>
                <a:latin typeface="Times New Roman" pitchFamily="18"/>
                <a:cs typeface="Times New Roman" pitchFamily="18"/>
              </a:rPr>
              <a:t> impacts</a:t>
            </a:r>
          </a:p>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b="0" i="0" u="none" strike="noStrike" kern="1200" cap="none" spc="0" baseline="0" dirty="0" smtClean="0">
                <a:uFillTx/>
                <a:latin typeface="Times New Roman" pitchFamily="18"/>
                <a:cs typeface="Times New Roman" pitchFamily="18"/>
              </a:rPr>
              <a:t>Policy</a:t>
            </a:r>
            <a:r>
              <a:rPr lang="en-GB" sz="2700" b="0" i="0" u="none" strike="noStrike" kern="1200" cap="none" spc="0" dirty="0" smtClean="0">
                <a:uFillTx/>
                <a:latin typeface="Times New Roman" pitchFamily="18"/>
                <a:cs typeface="Times New Roman" pitchFamily="18"/>
              </a:rPr>
              <a:t> cycle</a:t>
            </a:r>
            <a:endParaRPr lang="en-GB" sz="2700" b="0" i="0" u="none" strike="noStrike" kern="1200" cap="none" spc="0" baseline="0" dirty="0" smtClean="0">
              <a:uFillTx/>
              <a:latin typeface="Times New Roman" pitchFamily="18"/>
              <a:cs typeface="Times New Roman" pitchFamily="18"/>
            </a:endParaRPr>
          </a:p>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b="0" i="0" u="none" strike="noStrike" kern="1200" cap="none" spc="0" baseline="0" dirty="0" smtClean="0">
                <a:uFillTx/>
                <a:latin typeface="Times New Roman" pitchFamily="18"/>
                <a:cs typeface="Times New Roman" pitchFamily="18"/>
              </a:rPr>
              <a:t>Conclusion </a:t>
            </a:r>
          </a:p>
          <a:p>
            <a:pPr marL="457200" marR="0" lvl="0" indent="-457200" algn="just" defTabSz="914400" rtl="0" fontAlgn="auto" hangingPunct="1">
              <a:lnSpc>
                <a:spcPct val="8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700" dirty="0" smtClean="0">
                <a:latin typeface="Times New Roman" pitchFamily="18"/>
                <a:cs typeface="Times New Roman" pitchFamily="18"/>
              </a:rPr>
              <a:t>Reference </a:t>
            </a:r>
            <a:endParaRPr lang="en-GB" sz="2700" b="0" i="0" u="none" strike="noStrike" kern="1200" cap="none" spc="0" baseline="0" dirty="0">
              <a:uFillTx/>
              <a:latin typeface="Times New Roman" pitchFamily="18"/>
              <a:cs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548676"/>
            <a:ext cx="8928987" cy="5832646"/>
          </a:xfrm>
        </p:spPr>
        <p:txBody>
          <a:bodyPr/>
          <a:lstStyle/>
          <a:p>
            <a:pPr lvl="0" algn="just"/>
            <a:r>
              <a:rPr lang="en-GB" sz="2800" dirty="0"/>
              <a:t>Policy or policy study </a:t>
            </a:r>
            <a:r>
              <a:rPr lang="en-GB" sz="2800" dirty="0" smtClean="0"/>
              <a:t>simply </a:t>
            </a:r>
            <a:r>
              <a:rPr lang="en-GB" sz="2800" dirty="0"/>
              <a:t>refer to the process of making important organizational decisions, including the identification of different alternatives such as programs or spending priorities, and choosing among them on the basis of the impact they will have. Policies can be understood as political, managerial, financial, and administrative mechanisms arranged to reach explicit goals. </a:t>
            </a:r>
            <a:endParaRPr lang="en-GB" sz="2800" b="1" dirty="0">
              <a:latin typeface="Times New Roman" pitchFamily="18"/>
              <a:cs typeface="Times New Roman" pitchFamily="18"/>
            </a:endParaRPr>
          </a:p>
        </p:txBody>
      </p:sp>
      <p:sp>
        <p:nvSpPr>
          <p:cNvPr id="3" name="Title 1"/>
          <p:cNvSpPr txBox="1"/>
          <p:nvPr/>
        </p:nvSpPr>
        <p:spPr>
          <a:xfrm>
            <a:off x="107506" y="269036"/>
            <a:ext cx="8928987" cy="711692"/>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5400" b="1" i="0" u="none" strike="noStrike" kern="1200" cap="none" spc="0" baseline="0" dirty="0">
                <a:solidFill>
                  <a:srgbClr val="000000"/>
                </a:solidFill>
                <a:uFillTx/>
                <a:latin typeface="Times New Roman" pitchFamily="18"/>
                <a:cs typeface="Times New Roman" pitchFamily="18"/>
              </a:rPr>
              <a:t>Introduction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99392"/>
            <a:ext cx="8928987" cy="5832646"/>
          </a:xfrm>
        </p:spPr>
        <p:txBody>
          <a:bodyPr/>
          <a:lstStyle/>
          <a:p>
            <a:pPr lvl="0" algn="l"/>
            <a:r>
              <a:rPr lang="en-GB" sz="2800" dirty="0">
                <a:latin typeface="Times New Roman" panose="02020603050405020304" pitchFamily="18" charset="0"/>
                <a:cs typeface="Times New Roman" panose="02020603050405020304" pitchFamily="18" charset="0"/>
              </a:rPr>
              <a:t>According to Cambridge Advanced Learner’s Dictionary </a:t>
            </a:r>
            <a:r>
              <a:rPr lang="en-GB" sz="2800" dirty="0" smtClean="0">
                <a:latin typeface="Times New Roman" panose="02020603050405020304" pitchFamily="18" charset="0"/>
                <a:cs typeface="Times New Roman" panose="02020603050405020304" pitchFamily="18" charset="0"/>
              </a:rPr>
              <a:t>3</a:t>
            </a:r>
            <a:r>
              <a:rPr lang="en-GB" sz="2800" baseline="30000" dirty="0" smtClean="0">
                <a:latin typeface="Times New Roman" panose="02020603050405020304" pitchFamily="18" charset="0"/>
                <a:cs typeface="Times New Roman" panose="02020603050405020304" pitchFamily="18" charset="0"/>
              </a:rPr>
              <a:t>rd</a:t>
            </a:r>
            <a:r>
              <a:rPr lang="en-GB" sz="2800" dirty="0" smtClean="0">
                <a:latin typeface="Times New Roman" panose="02020603050405020304" pitchFamily="18" charset="0"/>
                <a:cs typeface="Times New Roman" panose="02020603050405020304" pitchFamily="18" charset="0"/>
              </a:rPr>
              <a:t> Edition defined </a:t>
            </a:r>
            <a:r>
              <a:rPr lang="en-GB" sz="2800" dirty="0">
                <a:latin typeface="Times New Roman" panose="02020603050405020304" pitchFamily="18" charset="0"/>
                <a:cs typeface="Times New Roman" panose="02020603050405020304" pitchFamily="18" charset="0"/>
              </a:rPr>
              <a:t>policy as a set of ideas or a plan of what to do in particular situations that has been agreed officially by a group of people, a business organization, a government or a political party</a:t>
            </a:r>
            <a:r>
              <a:rPr lang="en-GB" sz="2800" dirty="0" smtClean="0">
                <a:latin typeface="Times New Roman" panose="02020603050405020304" pitchFamily="18" charset="0"/>
                <a:cs typeface="Times New Roman" panose="02020603050405020304" pitchFamily="18" charset="0"/>
              </a:rPr>
              <a:t>.</a:t>
            </a:r>
            <a:br>
              <a:rPr lang="en-GB" sz="2800" dirty="0" smtClean="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Also, Merriam Webster defines policy as carefulness or wisdom in the management of affairs; management or procedure based primarily on material interest.</a:t>
            </a:r>
          </a:p>
        </p:txBody>
      </p:sp>
      <p:sp>
        <p:nvSpPr>
          <p:cNvPr id="3" name="Title 1"/>
          <p:cNvSpPr txBox="1"/>
          <p:nvPr/>
        </p:nvSpPr>
        <p:spPr>
          <a:xfrm>
            <a:off x="107506" y="19659"/>
            <a:ext cx="8928987" cy="673037"/>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000" b="1" i="0" u="none" strike="noStrike" kern="1200" cap="none" spc="0" baseline="0" dirty="0">
                <a:solidFill>
                  <a:srgbClr val="000000"/>
                </a:solidFill>
                <a:uFillTx/>
                <a:latin typeface="Times New Roman" pitchFamily="18"/>
                <a:cs typeface="Times New Roman" pitchFamily="18"/>
              </a:rPr>
              <a:t>Definitions of policy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404660"/>
            <a:ext cx="8928987" cy="6336708"/>
          </a:xfrm>
        </p:spPr>
        <p:txBody>
          <a:bodyPr/>
          <a:lstStyle/>
          <a:p>
            <a:pPr lvl="0" algn="l"/>
            <a:r>
              <a:rPr lang="en-GB" sz="1800" dirty="0">
                <a:latin typeface="Times New Roman" panose="02020603050405020304" pitchFamily="18" charset="0"/>
                <a:cs typeface="Times New Roman" panose="02020603050405020304" pitchFamily="18" charset="0"/>
              </a:rPr>
              <a:t>Theodore J. </a:t>
            </a:r>
            <a:r>
              <a:rPr lang="en-GB" sz="1800" dirty="0" err="1">
                <a:latin typeface="Times New Roman" panose="02020603050405020304" pitchFamily="18" charset="0"/>
                <a:cs typeface="Times New Roman" panose="02020603050405020304" pitchFamily="18" charset="0"/>
              </a:rPr>
              <a:t>Lowi</a:t>
            </a:r>
            <a:r>
              <a:rPr lang="en-GB" sz="1800" dirty="0">
                <a:latin typeface="Times New Roman" panose="02020603050405020304" pitchFamily="18" charset="0"/>
                <a:cs typeface="Times New Roman" panose="02020603050405020304" pitchFamily="18" charset="0"/>
              </a:rPr>
              <a:t>, famous American political scientist proposed four types of policy namely distributive, redistributive, regulatory and constituent in his article 'Four systems of Policy, Politics and Choice' and in 'American Business, Public Policy, Case </a:t>
            </a:r>
            <a:r>
              <a:rPr lang="en-GB" sz="1800" dirty="0" smtClean="0">
                <a:latin typeface="Times New Roman" panose="02020603050405020304" pitchFamily="18" charset="0"/>
                <a:cs typeface="Times New Roman" panose="02020603050405020304" pitchFamily="18" charset="0"/>
              </a:rPr>
              <a:t>Studies.</a:t>
            </a:r>
            <a:br>
              <a:rPr lang="en-GB" sz="1800" dirty="0" smtClean="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
            </a:r>
            <a:br>
              <a:rPr lang="en-GB" sz="1800" dirty="0" smtClean="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1. </a:t>
            </a:r>
            <a:r>
              <a:rPr lang="en-GB" sz="1800" b="1" dirty="0" smtClean="0">
                <a:latin typeface="Times New Roman" pitchFamily="18"/>
                <a:cs typeface="Times New Roman" pitchFamily="18"/>
              </a:rPr>
              <a:t>Distributive </a:t>
            </a:r>
            <a:r>
              <a:rPr lang="en-GB" sz="1800" b="1" dirty="0">
                <a:latin typeface="Times New Roman" pitchFamily="18"/>
                <a:cs typeface="Times New Roman" pitchFamily="18"/>
              </a:rPr>
              <a:t>P</a:t>
            </a:r>
            <a:r>
              <a:rPr lang="en-GB" sz="1800" b="1" dirty="0" smtClean="0">
                <a:latin typeface="Times New Roman" pitchFamily="18"/>
                <a:cs typeface="Times New Roman" pitchFamily="18"/>
              </a:rPr>
              <a:t>olicies</a:t>
            </a:r>
            <a:r>
              <a:rPr lang="en-GB" sz="1800" b="1" dirty="0">
                <a:latin typeface="Times New Roman" pitchFamily="18"/>
                <a:cs typeface="Times New Roman" pitchFamily="18"/>
              </a:rPr>
              <a:t>: </a:t>
            </a:r>
            <a:r>
              <a:rPr lang="en-GB" sz="1800" dirty="0">
                <a:latin typeface="Times New Roman" pitchFamily="18"/>
                <a:cs typeface="Times New Roman" pitchFamily="18"/>
              </a:rPr>
              <a:t>T</a:t>
            </a:r>
            <a:r>
              <a:rPr lang="en-GB" sz="1800" dirty="0" smtClean="0">
                <a:latin typeface="Times New Roman" pitchFamily="18"/>
                <a:cs typeface="Times New Roman" pitchFamily="18"/>
              </a:rPr>
              <a:t>his </a:t>
            </a:r>
            <a:r>
              <a:rPr lang="en-GB" sz="1800" dirty="0">
                <a:latin typeface="Times New Roman" pitchFamily="18"/>
                <a:cs typeface="Times New Roman" pitchFamily="18"/>
              </a:rPr>
              <a:t>extend goods and services to members of an organization, as well as distributing the costs of the goods/services amongst the members of the organization. Examples include government policies that impact spending for welfare, public education, highways, and public safety, or a professional organization's benefits plan.</a:t>
            </a:r>
            <a:br>
              <a:rPr lang="en-GB" sz="1800" dirty="0">
                <a:latin typeface="Times New Roman" pitchFamily="18"/>
                <a:cs typeface="Times New Roman" pitchFamily="18"/>
              </a:rPr>
            </a:br>
            <a:r>
              <a:rPr lang="en-GB" sz="1800" dirty="0">
                <a:latin typeface="Times New Roman" pitchFamily="18"/>
                <a:cs typeface="Times New Roman" pitchFamily="18"/>
              </a:rPr>
              <a:t/>
            </a:r>
            <a:br>
              <a:rPr lang="en-GB" sz="1800" dirty="0">
                <a:latin typeface="Times New Roman" pitchFamily="18"/>
                <a:cs typeface="Times New Roman" pitchFamily="18"/>
              </a:rPr>
            </a:br>
            <a:r>
              <a:rPr lang="en-GB" sz="1800" dirty="0" smtClean="0">
                <a:latin typeface="Times New Roman" pitchFamily="18"/>
                <a:cs typeface="Times New Roman" pitchFamily="18"/>
              </a:rPr>
              <a:t>2. </a:t>
            </a:r>
            <a:r>
              <a:rPr lang="en-GB" sz="1800" b="1" dirty="0" smtClean="0">
                <a:latin typeface="Times New Roman" pitchFamily="18"/>
                <a:cs typeface="Times New Roman" pitchFamily="18"/>
              </a:rPr>
              <a:t>Regulatory </a:t>
            </a:r>
            <a:r>
              <a:rPr lang="en-GB" sz="1800" b="1" dirty="0">
                <a:latin typeface="Times New Roman" pitchFamily="18"/>
                <a:cs typeface="Times New Roman" pitchFamily="18"/>
              </a:rPr>
              <a:t>P</a:t>
            </a:r>
            <a:r>
              <a:rPr lang="en-GB" sz="1800" b="1" dirty="0" smtClean="0">
                <a:latin typeface="Times New Roman" pitchFamily="18"/>
                <a:cs typeface="Times New Roman" pitchFamily="18"/>
              </a:rPr>
              <a:t>olicies</a:t>
            </a:r>
            <a:r>
              <a:rPr lang="en-GB" sz="1800" b="1" dirty="0">
                <a:latin typeface="Times New Roman" pitchFamily="18"/>
                <a:cs typeface="Times New Roman" pitchFamily="18"/>
              </a:rPr>
              <a:t>: </a:t>
            </a:r>
            <a:r>
              <a:rPr lang="en-GB" sz="1800" dirty="0">
                <a:latin typeface="Times New Roman" pitchFamily="18"/>
                <a:cs typeface="Times New Roman" pitchFamily="18"/>
              </a:rPr>
              <a:t>T</a:t>
            </a:r>
            <a:r>
              <a:rPr lang="en-GB" sz="1800" dirty="0" smtClean="0">
                <a:latin typeface="Times New Roman" pitchFamily="18"/>
                <a:cs typeface="Times New Roman" pitchFamily="18"/>
              </a:rPr>
              <a:t>his </a:t>
            </a:r>
            <a:r>
              <a:rPr lang="en-GB" sz="1800" dirty="0">
                <a:latin typeface="Times New Roman" pitchFamily="18"/>
                <a:cs typeface="Times New Roman" pitchFamily="18"/>
              </a:rPr>
              <a:t>limit the discretion of individuals and agencies, or otherwise compel certain types of </a:t>
            </a:r>
            <a:r>
              <a:rPr lang="en-GB" sz="1800" dirty="0" smtClean="0">
                <a:latin typeface="Times New Roman" pitchFamily="18"/>
                <a:cs typeface="Times New Roman" pitchFamily="18"/>
              </a:rPr>
              <a:t>behaviour. </a:t>
            </a:r>
            <a:r>
              <a:rPr lang="en-GB" sz="1800" dirty="0">
                <a:latin typeface="Times New Roman" pitchFamily="18"/>
                <a:cs typeface="Times New Roman" pitchFamily="18"/>
              </a:rPr>
              <a:t>These policies are generally thought to be best applied when good </a:t>
            </a:r>
            <a:r>
              <a:rPr lang="en-GB" sz="1800" dirty="0" smtClean="0">
                <a:latin typeface="Times New Roman" pitchFamily="18"/>
                <a:cs typeface="Times New Roman" pitchFamily="18"/>
              </a:rPr>
              <a:t>behaviour </a:t>
            </a:r>
            <a:r>
              <a:rPr lang="en-GB" sz="1800" dirty="0">
                <a:latin typeface="Times New Roman" pitchFamily="18"/>
                <a:cs typeface="Times New Roman" pitchFamily="18"/>
              </a:rPr>
              <a:t>can be easily defined and bad </a:t>
            </a:r>
            <a:r>
              <a:rPr lang="en-GB" sz="1800" dirty="0" smtClean="0">
                <a:latin typeface="Times New Roman" pitchFamily="18"/>
                <a:cs typeface="Times New Roman" pitchFamily="18"/>
              </a:rPr>
              <a:t>behaviour </a:t>
            </a:r>
            <a:r>
              <a:rPr lang="en-GB" sz="1800" dirty="0">
                <a:latin typeface="Times New Roman" pitchFamily="18"/>
                <a:cs typeface="Times New Roman" pitchFamily="18"/>
              </a:rPr>
              <a:t>can be easily regulated and punished through fines or sanctions. An example of a fairly successful public regulatory policy is that of a speed limit</a:t>
            </a:r>
            <a:r>
              <a:rPr lang="en-GB" sz="1800" dirty="0" smtClean="0">
                <a:latin typeface="Times New Roman" pitchFamily="18"/>
                <a:cs typeface="Times New Roman" pitchFamily="18"/>
              </a:rPr>
              <a:t>.</a:t>
            </a:r>
            <a:br>
              <a:rPr lang="en-GB" sz="1800" dirty="0" smtClean="0">
                <a:latin typeface="Times New Roman" pitchFamily="18"/>
                <a:cs typeface="Times New Roman" pitchFamily="18"/>
              </a:rPr>
            </a:br>
            <a:r>
              <a:rPr lang="en-GB" sz="1800" dirty="0">
                <a:latin typeface="Times New Roman" pitchFamily="18"/>
                <a:cs typeface="Times New Roman" pitchFamily="18"/>
              </a:rPr>
              <a:t/>
            </a:r>
            <a:br>
              <a:rPr lang="en-GB" sz="1800" dirty="0">
                <a:latin typeface="Times New Roman" pitchFamily="18"/>
                <a:cs typeface="Times New Roman" pitchFamily="18"/>
              </a:rPr>
            </a:br>
            <a:r>
              <a:rPr lang="en-GB" sz="1800" dirty="0" smtClean="0">
                <a:latin typeface="Times New Roman" pitchFamily="18"/>
                <a:cs typeface="Times New Roman" pitchFamily="18"/>
              </a:rPr>
              <a:t>3. </a:t>
            </a:r>
            <a:r>
              <a:rPr lang="en-GB" sz="1800" b="1" dirty="0" smtClean="0">
                <a:latin typeface="Times New Roman" pitchFamily="18"/>
                <a:cs typeface="Times New Roman" pitchFamily="18"/>
              </a:rPr>
              <a:t>Constituent </a:t>
            </a:r>
            <a:r>
              <a:rPr lang="en-GB" sz="1800" b="1" dirty="0">
                <a:latin typeface="Times New Roman" pitchFamily="18"/>
                <a:cs typeface="Times New Roman" pitchFamily="18"/>
              </a:rPr>
              <a:t>P</a:t>
            </a:r>
            <a:r>
              <a:rPr lang="en-GB" sz="1800" b="1" dirty="0" smtClean="0">
                <a:latin typeface="Times New Roman" pitchFamily="18"/>
                <a:cs typeface="Times New Roman" pitchFamily="18"/>
              </a:rPr>
              <a:t>olicies</a:t>
            </a:r>
            <a:r>
              <a:rPr lang="en-GB" sz="1800" b="1" dirty="0">
                <a:latin typeface="Times New Roman" pitchFamily="18"/>
                <a:cs typeface="Times New Roman" pitchFamily="18"/>
              </a:rPr>
              <a:t>: </a:t>
            </a:r>
            <a:r>
              <a:rPr lang="en-GB" sz="1800" dirty="0">
                <a:latin typeface="Times New Roman" pitchFamily="18"/>
                <a:cs typeface="Times New Roman" pitchFamily="18"/>
              </a:rPr>
              <a:t>T</a:t>
            </a:r>
            <a:r>
              <a:rPr lang="en-GB" sz="1800" dirty="0" smtClean="0">
                <a:latin typeface="Times New Roman" pitchFamily="18"/>
                <a:cs typeface="Times New Roman" pitchFamily="18"/>
              </a:rPr>
              <a:t>his </a:t>
            </a:r>
            <a:r>
              <a:rPr lang="en-GB" sz="1800" dirty="0">
                <a:latin typeface="Times New Roman" pitchFamily="18"/>
                <a:cs typeface="Times New Roman" pitchFamily="18"/>
              </a:rPr>
              <a:t>create executive power entities, or deal with laws. Constituent policies also deal with Fiscal Policy in some circumstances.</a:t>
            </a:r>
            <a:br>
              <a:rPr lang="en-GB" sz="1800" dirty="0">
                <a:latin typeface="Times New Roman" pitchFamily="18"/>
                <a:cs typeface="Times New Roman" pitchFamily="18"/>
              </a:rPr>
            </a:br>
            <a:r>
              <a:rPr lang="en-GB" sz="1800" dirty="0">
                <a:latin typeface="Times New Roman" pitchFamily="18"/>
                <a:cs typeface="Times New Roman" pitchFamily="18"/>
              </a:rPr>
              <a:t/>
            </a:r>
            <a:br>
              <a:rPr lang="en-GB" sz="1800" dirty="0">
                <a:latin typeface="Times New Roman" pitchFamily="18"/>
                <a:cs typeface="Times New Roman" pitchFamily="18"/>
              </a:rPr>
            </a:br>
            <a:r>
              <a:rPr lang="en-GB" sz="1800" dirty="0" smtClean="0">
                <a:latin typeface="Times New Roman" pitchFamily="18"/>
                <a:cs typeface="Times New Roman" pitchFamily="18"/>
              </a:rPr>
              <a:t>4. </a:t>
            </a:r>
            <a:r>
              <a:rPr lang="en-GB" sz="1800" b="1" dirty="0" smtClean="0">
                <a:latin typeface="Times New Roman" pitchFamily="18"/>
                <a:cs typeface="Times New Roman" pitchFamily="18"/>
              </a:rPr>
              <a:t>Redistributive </a:t>
            </a:r>
            <a:r>
              <a:rPr lang="en-GB" sz="1800" b="1" dirty="0">
                <a:latin typeface="Times New Roman" pitchFamily="18"/>
                <a:cs typeface="Times New Roman" pitchFamily="18"/>
              </a:rPr>
              <a:t>P</a:t>
            </a:r>
            <a:r>
              <a:rPr lang="en-GB" sz="1800" b="1" dirty="0" smtClean="0">
                <a:latin typeface="Times New Roman" pitchFamily="18"/>
                <a:cs typeface="Times New Roman" pitchFamily="18"/>
              </a:rPr>
              <a:t>olicies</a:t>
            </a:r>
            <a:r>
              <a:rPr lang="en-GB" sz="1800" b="1" dirty="0">
                <a:latin typeface="Times New Roman" pitchFamily="18"/>
                <a:cs typeface="Times New Roman" pitchFamily="18"/>
              </a:rPr>
              <a:t>: </a:t>
            </a:r>
            <a:r>
              <a:rPr lang="en-GB" sz="1800" dirty="0">
                <a:latin typeface="Times New Roman" pitchFamily="18"/>
                <a:cs typeface="Times New Roman" pitchFamily="18"/>
              </a:rPr>
              <a:t>T</a:t>
            </a:r>
            <a:r>
              <a:rPr lang="en-GB" sz="1800" dirty="0" smtClean="0">
                <a:latin typeface="Times New Roman" pitchFamily="18"/>
                <a:cs typeface="Times New Roman" pitchFamily="18"/>
              </a:rPr>
              <a:t>his </a:t>
            </a:r>
            <a:r>
              <a:rPr lang="en-GB" sz="1800" dirty="0">
                <a:latin typeface="Times New Roman" pitchFamily="18"/>
                <a:cs typeface="Times New Roman" pitchFamily="18"/>
              </a:rPr>
              <a:t>type of policies are dynamic; they are not just static lists of goals or laws. Policy blueprints have to be implemented, often with unexpected results. Social policies are what happens 'on the ground' when they are implemented, as well as what happens at the decision making or legislative stage.</a:t>
            </a:r>
          </a:p>
        </p:txBody>
      </p:sp>
      <p:sp>
        <p:nvSpPr>
          <p:cNvPr id="3" name="Title 1"/>
          <p:cNvSpPr txBox="1"/>
          <p:nvPr/>
        </p:nvSpPr>
        <p:spPr>
          <a:xfrm>
            <a:off x="107506" y="116631"/>
            <a:ext cx="8928987" cy="35165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3200" b="1"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Typologies</a:t>
            </a:r>
            <a:endParaRPr lang="en-GB" sz="500" b="1"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332651"/>
            <a:ext cx="8928987" cy="6264701"/>
          </a:xfrm>
        </p:spPr>
        <p:txBody>
          <a:bodyPr/>
          <a:lstStyle/>
          <a:p>
            <a:pPr algn="l"/>
            <a:r>
              <a:rPr lang="en-GB" sz="1800" dirty="0">
                <a:latin typeface="Times New Roman" panose="02020603050405020304" pitchFamily="18" charset="0"/>
                <a:cs typeface="Times New Roman" panose="02020603050405020304" pitchFamily="18" charset="0"/>
              </a:rPr>
              <a:t>Policies are typically promulgated through official written documents. Policy documents often come with the endorsement or signature of the executive powers within an organization to legitimize the policy and demonstrate that it is considered in force. Such documents often have standard formats that are particular to the organization issuing the policy</a:t>
            </a:r>
            <a:r>
              <a:rPr lang="en-GB" sz="1800" dirty="0" smtClean="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r>
            <a:br>
              <a:rPr lang="en-GB" sz="1800" dirty="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1. A </a:t>
            </a:r>
            <a:r>
              <a:rPr lang="en-GB" sz="1800" b="1" dirty="0">
                <a:latin typeface="Times New Roman" panose="02020603050405020304" pitchFamily="18" charset="0"/>
                <a:cs typeface="Times New Roman" panose="02020603050405020304" pitchFamily="18" charset="0"/>
              </a:rPr>
              <a:t>purpose </a:t>
            </a:r>
            <a:r>
              <a:rPr lang="en-GB" sz="1800" b="1" dirty="0" smtClean="0">
                <a:latin typeface="Times New Roman" panose="02020603050405020304" pitchFamily="18" charset="0"/>
                <a:cs typeface="Times New Roman" panose="02020603050405020304" pitchFamily="18" charset="0"/>
              </a:rPr>
              <a:t>statement</a:t>
            </a:r>
            <a:r>
              <a:rPr lang="en-GB" sz="1800" dirty="0">
                <a:latin typeface="Times New Roman" panose="02020603050405020304" pitchFamily="18" charset="0"/>
                <a:cs typeface="Times New Roman" panose="02020603050405020304" pitchFamily="18" charset="0"/>
              </a:rPr>
              <a:t>:</a:t>
            </a:r>
            <a:r>
              <a:rPr lang="en-GB" sz="1800" dirty="0" smtClean="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O</a:t>
            </a:r>
            <a:r>
              <a:rPr lang="en-GB" sz="1800" dirty="0" smtClean="0">
                <a:latin typeface="Times New Roman" panose="02020603050405020304" pitchFamily="18" charset="0"/>
                <a:cs typeface="Times New Roman" panose="02020603050405020304" pitchFamily="18" charset="0"/>
              </a:rPr>
              <a:t>utlining </a:t>
            </a:r>
            <a:r>
              <a:rPr lang="en-GB" sz="1800" dirty="0">
                <a:latin typeface="Times New Roman" panose="02020603050405020304" pitchFamily="18" charset="0"/>
                <a:cs typeface="Times New Roman" panose="02020603050405020304" pitchFamily="18" charset="0"/>
              </a:rPr>
              <a:t>why the organization is issuing the policy, and what its desired effect or outcome of the policy should be.</a:t>
            </a:r>
            <a:br>
              <a:rPr lang="en-GB" sz="1800" dirty="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2. </a:t>
            </a:r>
            <a:r>
              <a:rPr lang="en-GB" sz="1800" b="1" dirty="0" smtClean="0">
                <a:latin typeface="Times New Roman" panose="02020603050405020304" pitchFamily="18" charset="0"/>
                <a:cs typeface="Times New Roman" panose="02020603050405020304" pitchFamily="18" charset="0"/>
              </a:rPr>
              <a:t>An</a:t>
            </a:r>
            <a:r>
              <a:rPr lang="en-GB" sz="1800" dirty="0" smtClean="0">
                <a:latin typeface="Times New Roman" panose="02020603050405020304" pitchFamily="18" charset="0"/>
                <a:cs typeface="Times New Roman" panose="02020603050405020304" pitchFamily="18" charset="0"/>
              </a:rPr>
              <a:t> </a:t>
            </a:r>
            <a:r>
              <a:rPr lang="en-GB" sz="1800" b="1" dirty="0">
                <a:latin typeface="Times New Roman" panose="02020603050405020304" pitchFamily="18" charset="0"/>
                <a:cs typeface="Times New Roman" panose="02020603050405020304" pitchFamily="18" charset="0"/>
              </a:rPr>
              <a:t>applicability and </a:t>
            </a:r>
            <a:r>
              <a:rPr lang="en-GB" sz="1800" b="1" dirty="0" smtClean="0">
                <a:latin typeface="Times New Roman" panose="02020603050405020304" pitchFamily="18" charset="0"/>
                <a:cs typeface="Times New Roman" panose="02020603050405020304" pitchFamily="18" charset="0"/>
              </a:rPr>
              <a:t>scope statement</a:t>
            </a:r>
            <a:r>
              <a:rPr lang="en-GB" sz="1800" dirty="0">
                <a:latin typeface="Times New Roman" panose="02020603050405020304" pitchFamily="18" charset="0"/>
                <a:cs typeface="Times New Roman" panose="02020603050405020304" pitchFamily="18" charset="0"/>
              </a:rPr>
              <a:t>:</a:t>
            </a:r>
            <a:r>
              <a:rPr lang="en-GB" sz="1800" dirty="0" smtClean="0">
                <a:latin typeface="Times New Roman" panose="02020603050405020304" pitchFamily="18" charset="0"/>
                <a:cs typeface="Times New Roman" panose="02020603050405020304" pitchFamily="18" charset="0"/>
              </a:rPr>
              <a:t> Describing </a:t>
            </a:r>
            <a:r>
              <a:rPr lang="en-GB" sz="1800" dirty="0">
                <a:latin typeface="Times New Roman" panose="02020603050405020304" pitchFamily="18" charset="0"/>
                <a:cs typeface="Times New Roman" panose="02020603050405020304" pitchFamily="18" charset="0"/>
              </a:rPr>
              <a:t>who the policy affects and which actions are impacted by the policy. The applicability and scope may expressly exclude certain people, organizations, or actions from the policy requirements. Applicability and scope is used to focus the policy on only the desired targets, and avoid unintended consequences where possible.</a:t>
            </a:r>
            <a:br>
              <a:rPr lang="en-GB" sz="1800" dirty="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3. </a:t>
            </a:r>
            <a:r>
              <a:rPr lang="en-GB" sz="1800" b="1" dirty="0" smtClean="0">
                <a:latin typeface="Times New Roman" panose="02020603050405020304" pitchFamily="18" charset="0"/>
                <a:cs typeface="Times New Roman" panose="02020603050405020304" pitchFamily="18" charset="0"/>
              </a:rPr>
              <a:t>An</a:t>
            </a:r>
            <a:r>
              <a:rPr lang="en-GB" sz="1800" dirty="0" smtClean="0">
                <a:latin typeface="Times New Roman" panose="02020603050405020304" pitchFamily="18" charset="0"/>
                <a:cs typeface="Times New Roman" panose="02020603050405020304" pitchFamily="18" charset="0"/>
              </a:rPr>
              <a:t> </a:t>
            </a:r>
            <a:r>
              <a:rPr lang="en-GB" sz="1800" b="1" dirty="0">
                <a:latin typeface="Times New Roman" panose="02020603050405020304" pitchFamily="18" charset="0"/>
                <a:cs typeface="Times New Roman" panose="02020603050405020304" pitchFamily="18" charset="0"/>
              </a:rPr>
              <a:t>effective </a:t>
            </a:r>
            <a:r>
              <a:rPr lang="en-GB" sz="1800" b="1" dirty="0" smtClean="0">
                <a:latin typeface="Times New Roman" panose="02020603050405020304" pitchFamily="18" charset="0"/>
                <a:cs typeface="Times New Roman" panose="02020603050405020304" pitchFamily="18" charset="0"/>
              </a:rPr>
              <a:t>date:</a:t>
            </a:r>
            <a:r>
              <a:rPr lang="en-GB" sz="1800" dirty="0" smtClean="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W</a:t>
            </a:r>
            <a:r>
              <a:rPr lang="en-GB" sz="1800" dirty="0" smtClean="0">
                <a:latin typeface="Times New Roman" panose="02020603050405020304" pitchFamily="18" charset="0"/>
                <a:cs typeface="Times New Roman" panose="02020603050405020304" pitchFamily="18" charset="0"/>
              </a:rPr>
              <a:t>hich </a:t>
            </a:r>
            <a:r>
              <a:rPr lang="en-GB" sz="1800" dirty="0">
                <a:latin typeface="Times New Roman" panose="02020603050405020304" pitchFamily="18" charset="0"/>
                <a:cs typeface="Times New Roman" panose="02020603050405020304" pitchFamily="18" charset="0"/>
              </a:rPr>
              <a:t>indicates when the policy comes into force</a:t>
            </a:r>
            <a:r>
              <a:rPr lang="en-GB" sz="1800" dirty="0" smtClean="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r>
            <a:br>
              <a:rPr lang="en-GB" sz="1800" dirty="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4. A </a:t>
            </a:r>
            <a:r>
              <a:rPr lang="en-GB" sz="1800" b="1" dirty="0">
                <a:latin typeface="Times New Roman" panose="02020603050405020304" pitchFamily="18" charset="0"/>
                <a:cs typeface="Times New Roman" panose="02020603050405020304" pitchFamily="18" charset="0"/>
              </a:rPr>
              <a:t>responsibilities</a:t>
            </a:r>
            <a:r>
              <a:rPr lang="en-GB" sz="1800" dirty="0">
                <a:latin typeface="Times New Roman" panose="02020603050405020304" pitchFamily="18" charset="0"/>
                <a:cs typeface="Times New Roman" panose="02020603050405020304" pitchFamily="18" charset="0"/>
              </a:rPr>
              <a:t> </a:t>
            </a:r>
            <a:r>
              <a:rPr lang="en-GB" sz="1800" b="1" dirty="0" smtClean="0">
                <a:latin typeface="Times New Roman" panose="02020603050405020304" pitchFamily="18" charset="0"/>
                <a:cs typeface="Times New Roman" panose="02020603050405020304" pitchFamily="18" charset="0"/>
              </a:rPr>
              <a:t>section</a:t>
            </a:r>
            <a:r>
              <a:rPr lang="en-GB" sz="1800" dirty="0" smtClean="0">
                <a:latin typeface="Times New Roman" panose="02020603050405020304" pitchFamily="18" charset="0"/>
                <a:cs typeface="Times New Roman" panose="02020603050405020304" pitchFamily="18" charset="0"/>
              </a:rPr>
              <a:t>: Indicating </a:t>
            </a:r>
            <a:r>
              <a:rPr lang="en-GB" sz="1800" dirty="0">
                <a:latin typeface="Times New Roman" panose="02020603050405020304" pitchFamily="18" charset="0"/>
                <a:cs typeface="Times New Roman" panose="02020603050405020304" pitchFamily="18" charset="0"/>
              </a:rPr>
              <a:t>which parties and organizations are responsible for carrying out individual policy statements. Many policies may require the establishment of some ongoing function or action. For example, a purchasing policy might specify that a purchasing office be created to process purchase requests, and that this office would be responsible for ongoing actions. Responsibilities often include identification of any relevant </a:t>
            </a:r>
            <a:r>
              <a:rPr lang="en-GB" sz="1800" dirty="0" smtClean="0">
                <a:latin typeface="Times New Roman" panose="02020603050405020304" pitchFamily="18" charset="0"/>
                <a:cs typeface="Times New Roman" panose="02020603050405020304" pitchFamily="18" charset="0"/>
              </a:rPr>
              <a:t>oversight or </a:t>
            </a:r>
            <a:r>
              <a:rPr lang="en-GB" sz="1800" dirty="0">
                <a:latin typeface="Times New Roman" panose="02020603050405020304" pitchFamily="18" charset="0"/>
                <a:cs typeface="Times New Roman" panose="02020603050405020304" pitchFamily="18" charset="0"/>
              </a:rPr>
              <a:t>governance structures.</a:t>
            </a:r>
            <a:br>
              <a:rPr lang="en-GB" sz="1800" dirty="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5. </a:t>
            </a:r>
            <a:r>
              <a:rPr lang="en-GB" sz="1800" b="1" dirty="0" smtClean="0">
                <a:latin typeface="Times New Roman" panose="02020603050405020304" pitchFamily="18" charset="0"/>
                <a:cs typeface="Times New Roman" panose="02020603050405020304" pitchFamily="18" charset="0"/>
              </a:rPr>
              <a:t>Policy statements:</a:t>
            </a:r>
            <a:r>
              <a:rPr lang="en-GB" sz="1800" dirty="0" smtClean="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I</a:t>
            </a:r>
            <a:r>
              <a:rPr lang="en-GB" sz="1800" dirty="0" smtClean="0">
                <a:latin typeface="Times New Roman" panose="02020603050405020304" pitchFamily="18" charset="0"/>
                <a:cs typeface="Times New Roman" panose="02020603050405020304" pitchFamily="18" charset="0"/>
              </a:rPr>
              <a:t>ndicating </a:t>
            </a:r>
            <a:r>
              <a:rPr lang="en-GB" sz="1800" dirty="0">
                <a:latin typeface="Times New Roman" panose="02020603050405020304" pitchFamily="18" charset="0"/>
                <a:cs typeface="Times New Roman" panose="02020603050405020304" pitchFamily="18" charset="0"/>
              </a:rPr>
              <a:t>the specific regulations, requirements, or modifications to organizational </a:t>
            </a:r>
            <a:r>
              <a:rPr lang="en-GB" sz="1800" dirty="0" smtClean="0">
                <a:latin typeface="Times New Roman" panose="02020603050405020304" pitchFamily="18" charset="0"/>
                <a:cs typeface="Times New Roman" panose="02020603050405020304" pitchFamily="18" charset="0"/>
              </a:rPr>
              <a:t>behaviour </a:t>
            </a:r>
            <a:r>
              <a:rPr lang="en-GB" sz="1800" dirty="0">
                <a:latin typeface="Times New Roman" panose="02020603050405020304" pitchFamily="18" charset="0"/>
                <a:cs typeface="Times New Roman" panose="02020603050405020304" pitchFamily="18" charset="0"/>
              </a:rPr>
              <a:t>that the policy is creating. Policy statements are extremely diverse depending on the organization and intent, and may take almost any form</a:t>
            </a:r>
            <a:r>
              <a:rPr lang="en-GB" sz="1800" dirty="0" smtClean="0">
                <a:latin typeface="Times New Roman" panose="02020603050405020304" pitchFamily="18" charset="0"/>
                <a:cs typeface="Times New Roman" panose="02020603050405020304" pitchFamily="18" charset="0"/>
              </a:rPr>
              <a:t>.</a:t>
            </a:r>
            <a:br>
              <a:rPr lang="en-GB" sz="1800" dirty="0" smtClean="0">
                <a:latin typeface="Times New Roman" panose="02020603050405020304" pitchFamily="18" charset="0"/>
                <a:cs typeface="Times New Roman" panose="02020603050405020304" pitchFamily="18" charset="0"/>
              </a:rPr>
            </a:br>
            <a:r>
              <a:rPr lang="en-GB" sz="1800" dirty="0" smtClean="0">
                <a:latin typeface="Times New Roman" panose="02020603050405020304" pitchFamily="18" charset="0"/>
                <a:cs typeface="Times New Roman" panose="02020603050405020304" pitchFamily="18" charset="0"/>
              </a:rPr>
              <a:t>Finally some policy contains additional sections like background and definition etc.</a:t>
            </a:r>
            <a:r>
              <a:rPr lang="en-GB" sz="1800" dirty="0">
                <a:latin typeface="Times New Roman" panose="02020603050405020304" pitchFamily="18" charset="0"/>
                <a:cs typeface="Times New Roman" panose="02020603050405020304" pitchFamily="18" charset="0"/>
              </a:rPr>
              <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p:txBody>
      </p:sp>
      <p:sp>
        <p:nvSpPr>
          <p:cNvPr id="3" name="Title 1"/>
          <p:cNvSpPr txBox="1"/>
          <p:nvPr/>
        </p:nvSpPr>
        <p:spPr>
          <a:xfrm>
            <a:off x="186903" y="116631"/>
            <a:ext cx="8928987" cy="279650"/>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Policy</a:t>
            </a:r>
            <a:r>
              <a:rPr lang="en-GB" sz="2400" b="1" i="0" u="none" strike="noStrike" kern="1200" cap="none" spc="0" baseline="0" dirty="0">
                <a:solidFill>
                  <a:srgbClr val="000000"/>
                </a:solidFill>
                <a:uFillTx/>
                <a:latin typeface="Calibri"/>
              </a:rPr>
              <a:t> </a:t>
            </a:r>
            <a:r>
              <a:rPr lang="en-GB" sz="2400" b="1"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Content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476667"/>
            <a:ext cx="8928987" cy="5904655"/>
          </a:xfrm>
        </p:spPr>
        <p:txBody>
          <a:bodyPr/>
          <a:lstStyle/>
          <a:p>
            <a:pPr algn="l"/>
            <a:r>
              <a:rPr lang="en-GB" sz="2000" b="1" dirty="0">
                <a:latin typeface="Times New Roman" panose="02020603050405020304" pitchFamily="18" charset="0"/>
                <a:cs typeface="Times New Roman" panose="02020603050405020304" pitchFamily="18" charset="0"/>
              </a:rPr>
              <a:t>Intended effects</a:t>
            </a:r>
            <a:br>
              <a:rPr lang="en-GB" sz="2000" b="1"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The intended effects of a policy vary widely according to the organization and the context in which they are made. Broadly, policies are typically instituted to avoid some negative effect that has been noticed in the organization, or to seek some positive </a:t>
            </a:r>
            <a:r>
              <a:rPr lang="en-GB" sz="2000" dirty="0" smtClean="0">
                <a:latin typeface="Times New Roman" panose="02020603050405020304" pitchFamily="18" charset="0"/>
                <a:cs typeface="Times New Roman" panose="02020603050405020304" pitchFamily="18" charset="0"/>
              </a:rPr>
              <a:t>benefit.</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Corporate </a:t>
            </a:r>
            <a:r>
              <a:rPr lang="en-GB" sz="2000" dirty="0">
                <a:latin typeface="Times New Roman" panose="02020603050405020304" pitchFamily="18" charset="0"/>
                <a:cs typeface="Times New Roman" panose="02020603050405020304" pitchFamily="18" charset="0"/>
              </a:rPr>
              <a:t>purchasing </a:t>
            </a:r>
            <a:r>
              <a:rPr lang="en-GB" sz="2000" dirty="0" smtClean="0">
                <a:latin typeface="Times New Roman" panose="02020603050405020304" pitchFamily="18" charset="0"/>
                <a:cs typeface="Times New Roman" panose="02020603050405020304" pitchFamily="18" charset="0"/>
              </a:rPr>
              <a:t>policies</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provide </a:t>
            </a:r>
            <a:r>
              <a:rPr lang="en-GB" sz="2000" dirty="0">
                <a:latin typeface="Times New Roman" panose="02020603050405020304" pitchFamily="18" charset="0"/>
                <a:cs typeface="Times New Roman" panose="02020603050405020304" pitchFamily="18" charset="0"/>
              </a:rPr>
              <a:t>an example of how organizations attempt to avoid negative effects. Many large companies have policies that all purchases above a certain value must be performed through a purchasing process. </a:t>
            </a:r>
            <a:r>
              <a:rPr lang="en-GB" sz="2000" dirty="0" smtClean="0">
                <a:latin typeface="Times New Roman" panose="02020603050405020304" pitchFamily="18" charset="0"/>
                <a:cs typeface="Times New Roman" panose="02020603050405020304" pitchFamily="18" charset="0"/>
              </a:rPr>
              <a:t/>
            </a:r>
            <a:br>
              <a:rPr lang="en-GB" sz="2000" dirty="0" smtClean="0">
                <a:latin typeface="Times New Roman" panose="02020603050405020304" pitchFamily="18" charset="0"/>
                <a:cs typeface="Times New Roman" panose="02020603050405020304" pitchFamily="18" charset="0"/>
              </a:rPr>
            </a:br>
            <a:r>
              <a:rPr lang="en-GB" sz="2000" b="1" dirty="0">
                <a:latin typeface="Times New Roman" panose="02020603050405020304" pitchFamily="18" charset="0"/>
                <a:cs typeface="Times New Roman" panose="02020603050405020304" pitchFamily="18" charset="0"/>
              </a:rPr>
              <a:t>Unintended effects</a:t>
            </a:r>
            <a:br>
              <a:rPr lang="en-GB" sz="2000" b="1"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Policies frequently have side effects or unintended consequences. Because the environments that policies seek to influence or manipulate are typically complex adaptive systems (e.g. governments, societies, large companies), making a policy change can have </a:t>
            </a:r>
            <a:r>
              <a:rPr lang="en-GB" sz="2000" dirty="0" smtClean="0">
                <a:latin typeface="Times New Roman" panose="02020603050405020304" pitchFamily="18" charset="0"/>
                <a:cs typeface="Times New Roman" panose="02020603050405020304" pitchFamily="18" charset="0"/>
              </a:rPr>
              <a:t>counterintuitive </a:t>
            </a:r>
            <a:r>
              <a:rPr lang="en-GB" sz="2000" dirty="0">
                <a:latin typeface="Times New Roman" panose="02020603050405020304" pitchFamily="18" charset="0"/>
                <a:cs typeface="Times New Roman" panose="02020603050405020304" pitchFamily="18" charset="0"/>
              </a:rPr>
              <a:t>results. For example, a government may make a policy decision to raise taxes, in hopes of increasing overall tax revenue. Depending on the size of the tax increase, this may have the overall effect of reducing tax revenue by causing capital flight or by creating a rate so high that citizens are deterred from earning the money that is taxed</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p:txBody>
      </p:sp>
      <p:sp>
        <p:nvSpPr>
          <p:cNvPr id="3" name="Title 1"/>
          <p:cNvSpPr txBox="1"/>
          <p:nvPr/>
        </p:nvSpPr>
        <p:spPr>
          <a:xfrm>
            <a:off x="107506" y="53013"/>
            <a:ext cx="8928987" cy="639683"/>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600" b="1"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Policy Impacts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548676"/>
            <a:ext cx="8928987" cy="6120684"/>
          </a:xfrm>
        </p:spPr>
        <p:txBody>
          <a:bodyPr/>
          <a:lstStyle/>
          <a:p>
            <a:pPr algn="l"/>
            <a:r>
              <a:rPr lang="en-GB" sz="2000" dirty="0" smtClean="0">
                <a:latin typeface="Times New Roman" panose="02020603050405020304" pitchFamily="18" charset="0"/>
                <a:cs typeface="Times New Roman" panose="02020603050405020304" pitchFamily="18" charset="0"/>
              </a:rPr>
              <a:t>Policy </a:t>
            </a:r>
            <a:r>
              <a:rPr lang="en-GB" sz="2000" dirty="0">
                <a:latin typeface="Times New Roman" panose="02020603050405020304" pitchFamily="18" charset="0"/>
                <a:cs typeface="Times New Roman" panose="02020603050405020304" pitchFamily="18" charset="0"/>
              </a:rPr>
              <a:t>cycle is a tool used </a:t>
            </a:r>
            <a:r>
              <a:rPr lang="en-GB" sz="2000" dirty="0" smtClean="0">
                <a:latin typeface="Times New Roman" panose="02020603050405020304" pitchFamily="18" charset="0"/>
                <a:cs typeface="Times New Roman" panose="02020603050405020304" pitchFamily="18" charset="0"/>
              </a:rPr>
              <a:t>for analysing </a:t>
            </a:r>
            <a:r>
              <a:rPr lang="en-GB" sz="2000" dirty="0">
                <a:latin typeface="Times New Roman" panose="02020603050405020304" pitchFamily="18" charset="0"/>
                <a:cs typeface="Times New Roman" panose="02020603050405020304" pitchFamily="18" charset="0"/>
              </a:rPr>
              <a:t>the development of a policy item. It can also be referred to as a </a:t>
            </a:r>
            <a:r>
              <a:rPr lang="en-GB" sz="2000" dirty="0" smtClean="0">
                <a:latin typeface="Times New Roman" panose="02020603050405020304" pitchFamily="18" charset="0"/>
                <a:cs typeface="Times New Roman" panose="02020603050405020304" pitchFamily="18" charset="0"/>
              </a:rPr>
              <a:t>“stages approach”. </a:t>
            </a:r>
            <a:r>
              <a:rPr lang="en-GB" sz="2000" dirty="0">
                <a:latin typeface="Times New Roman" panose="02020603050405020304" pitchFamily="18" charset="0"/>
                <a:cs typeface="Times New Roman" panose="02020603050405020304" pitchFamily="18" charset="0"/>
              </a:rPr>
              <a:t>It is thus a rule of thumb rather than the actual reality of how policy is created, but has been influential in how political </a:t>
            </a:r>
            <a:r>
              <a:rPr lang="en-GB" sz="2000" dirty="0" smtClean="0">
                <a:latin typeface="Times New Roman" panose="02020603050405020304" pitchFamily="18" charset="0"/>
                <a:cs typeface="Times New Roman" panose="02020603050405020304" pitchFamily="18" charset="0"/>
              </a:rPr>
              <a:t>scientists</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looked </a:t>
            </a:r>
            <a:r>
              <a:rPr lang="en-GB" sz="2000" dirty="0">
                <a:latin typeface="Times New Roman" panose="02020603050405020304" pitchFamily="18" charset="0"/>
                <a:cs typeface="Times New Roman" panose="02020603050405020304" pitchFamily="18" charset="0"/>
              </a:rPr>
              <a:t>at policy in general</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It was developed as a theory from Harold </a:t>
            </a:r>
            <a:r>
              <a:rPr lang="en-GB" sz="2000" dirty="0" err="1">
                <a:latin typeface="Times New Roman" panose="02020603050405020304" pitchFamily="18" charset="0"/>
                <a:cs typeface="Times New Roman" panose="02020603050405020304" pitchFamily="18" charset="0"/>
              </a:rPr>
              <a:t>Lasswell's</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work. </a:t>
            </a:r>
            <a:br>
              <a:rPr lang="en-GB" sz="2000" dirty="0" smtClean="0">
                <a:latin typeface="Times New Roman" panose="02020603050405020304" pitchFamily="18" charset="0"/>
                <a:cs typeface="Times New Roman" panose="02020603050405020304" pitchFamily="18" charset="0"/>
              </a:rPr>
            </a:br>
            <a:r>
              <a:rPr lang="en-GB" sz="2000" dirty="0" smtClean="0">
                <a:latin typeface="Times New Roman" panose="02020603050405020304" pitchFamily="18" charset="0"/>
                <a:cs typeface="Times New Roman" panose="02020603050405020304" pitchFamily="18" charset="0"/>
              </a:rPr>
              <a:t>Again, another </a:t>
            </a:r>
            <a:r>
              <a:rPr lang="en-GB" sz="2000" dirty="0" smtClean="0"/>
              <a:t>version </a:t>
            </a:r>
            <a:r>
              <a:rPr lang="en-GB" sz="2000" dirty="0"/>
              <a:t>by James E. Anderson, in his </a:t>
            </a:r>
            <a:r>
              <a:rPr lang="en-GB" sz="2000" i="1" dirty="0"/>
              <a:t>Public Policy-Making</a:t>
            </a:r>
            <a:r>
              <a:rPr lang="en-GB" sz="2000" dirty="0"/>
              <a:t> (1974) has the following stages:</a:t>
            </a:r>
            <a:br>
              <a:rPr lang="en-GB" sz="2000" dirty="0"/>
            </a:br>
            <a:r>
              <a:rPr lang="en-GB" sz="2000" dirty="0" smtClean="0"/>
              <a:t>1. </a:t>
            </a:r>
            <a:r>
              <a:rPr lang="en-GB" sz="2000" b="1" dirty="0" smtClean="0"/>
              <a:t>Agenda setting: </a:t>
            </a:r>
            <a:r>
              <a:rPr lang="en-GB" sz="2000" dirty="0"/>
              <a:t>(Problem identification) - The recognition of certain subject as a problem </a:t>
            </a:r>
            <a:r>
              <a:rPr lang="en-GB" sz="2000" dirty="0">
                <a:latin typeface="Times New Roman" panose="02020603050405020304" pitchFamily="18" charset="0"/>
                <a:cs typeface="Times New Roman" panose="02020603050405020304" pitchFamily="18" charset="0"/>
              </a:rPr>
              <a:t>demanding</a:t>
            </a:r>
            <a:r>
              <a:rPr lang="en-GB" sz="2000" dirty="0"/>
              <a:t> further government attention.</a:t>
            </a:r>
            <a:br>
              <a:rPr lang="en-GB" sz="2000" dirty="0"/>
            </a:br>
            <a:r>
              <a:rPr lang="en-GB" sz="2000" dirty="0" smtClean="0"/>
              <a:t>2. </a:t>
            </a:r>
            <a:r>
              <a:rPr lang="en-GB" sz="2000" b="1" dirty="0" smtClean="0"/>
              <a:t>Policy Formulation:  </a:t>
            </a:r>
            <a:r>
              <a:rPr lang="en-GB" sz="2000" dirty="0"/>
              <a:t>Involves exploring a variation of options or alternative courses of action available for addressing the problem. (appraisal, dialogue, formulation, and consolidation)</a:t>
            </a:r>
            <a:br>
              <a:rPr lang="en-GB" sz="2000" dirty="0"/>
            </a:br>
            <a:r>
              <a:rPr lang="en-GB" sz="2000" dirty="0" smtClean="0"/>
              <a:t>3. </a:t>
            </a:r>
            <a:r>
              <a:rPr lang="en-GB" sz="2000" b="1" dirty="0" smtClean="0"/>
              <a:t>Decision-making:  </a:t>
            </a:r>
            <a:r>
              <a:rPr lang="en-GB" sz="2000" dirty="0"/>
              <a:t>Government decides on an ultimate course of action, whether to perpetuate the policy status quo or alter it. (Decision could be 'positive', 'negative', or 'no-action')</a:t>
            </a:r>
            <a:br>
              <a:rPr lang="en-GB" sz="2000" dirty="0"/>
            </a:br>
            <a:r>
              <a:rPr lang="en-GB" sz="2000" dirty="0" smtClean="0"/>
              <a:t>4. </a:t>
            </a:r>
            <a:r>
              <a:rPr lang="en-GB" sz="2000" b="1" dirty="0" smtClean="0"/>
              <a:t>Implementation: </a:t>
            </a:r>
            <a:r>
              <a:rPr lang="en-GB" sz="2000" dirty="0" smtClean="0"/>
              <a:t>The </a:t>
            </a:r>
            <a:r>
              <a:rPr lang="en-GB" sz="2000" dirty="0"/>
              <a:t>ultimate decision made earlier will be put into practice.</a:t>
            </a:r>
            <a:br>
              <a:rPr lang="en-GB" sz="2000" dirty="0"/>
            </a:br>
            <a:r>
              <a:rPr lang="en-GB" sz="2000" dirty="0" smtClean="0"/>
              <a:t>5. </a:t>
            </a:r>
            <a:r>
              <a:rPr lang="en-GB" sz="2000" b="1" dirty="0" smtClean="0"/>
              <a:t>Evaluation:  </a:t>
            </a:r>
            <a:r>
              <a:rPr lang="en-GB" sz="2000" dirty="0"/>
              <a:t>Assesses the effectiveness of a public policy in terms of its perceived intentions and results. </a:t>
            </a:r>
            <a:br>
              <a:rPr lang="en-GB" sz="2000" dirty="0"/>
            </a:br>
            <a:endParaRPr lang="en-GB" sz="2000" dirty="0"/>
          </a:p>
        </p:txBody>
      </p:sp>
      <p:sp>
        <p:nvSpPr>
          <p:cNvPr id="3" name="Title 1"/>
          <p:cNvSpPr txBox="1"/>
          <p:nvPr/>
        </p:nvSpPr>
        <p:spPr>
          <a:xfrm>
            <a:off x="181636" y="44624"/>
            <a:ext cx="8928987" cy="50405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600" b="1"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Policy Cycle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7506" y="548676"/>
            <a:ext cx="8928987" cy="5832646"/>
          </a:xfrm>
        </p:spPr>
        <p:txBody>
          <a:bodyPr/>
          <a:lstStyle/>
          <a:p>
            <a:pPr algn="l"/>
            <a:r>
              <a:rPr lang="en-GB" sz="2400" dirty="0">
                <a:latin typeface="Times New Roman" panose="02020603050405020304" pitchFamily="18" charset="0"/>
                <a:cs typeface="Times New Roman" panose="02020603050405020304" pitchFamily="18" charset="0"/>
              </a:rPr>
              <a:t>An eight step policy cycle is developed in detail in </a:t>
            </a:r>
            <a:r>
              <a:rPr lang="en-GB" sz="2400" i="1" dirty="0">
                <a:latin typeface="Times New Roman" panose="02020603050405020304" pitchFamily="18" charset="0"/>
                <a:cs typeface="Times New Roman" panose="02020603050405020304" pitchFamily="18" charset="0"/>
              </a:rPr>
              <a:t>The Australian </a:t>
            </a:r>
            <a:r>
              <a:rPr lang="en-GB" sz="2400" i="1" dirty="0" smtClean="0">
                <a:latin typeface="Times New Roman" panose="02020603050405020304" pitchFamily="18" charset="0"/>
                <a:cs typeface="Times New Roman" panose="02020603050405020304" pitchFamily="18" charset="0"/>
              </a:rPr>
              <a:t>Policy Handbook</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by Peter Bridgman and Glyn Davis: (now with Catherine </a:t>
            </a:r>
            <a:r>
              <a:rPr lang="en-GB" sz="2400" dirty="0" err="1">
                <a:latin typeface="Times New Roman" panose="02020603050405020304" pitchFamily="18" charset="0"/>
                <a:cs typeface="Times New Roman" panose="02020603050405020304" pitchFamily="18" charset="0"/>
              </a:rPr>
              <a:t>Althaus</a:t>
            </a:r>
            <a:r>
              <a:rPr lang="en-GB" sz="2400" dirty="0">
                <a:latin typeface="Times New Roman" panose="02020603050405020304" pitchFamily="18" charset="0"/>
                <a:cs typeface="Times New Roman" panose="02020603050405020304" pitchFamily="18" charset="0"/>
              </a:rPr>
              <a:t> in its 4th and 5th </a:t>
            </a:r>
            <a:r>
              <a:rPr lang="en-GB" sz="2400" dirty="0" smtClean="0">
                <a:latin typeface="Times New Roman" panose="02020603050405020304" pitchFamily="18" charset="0"/>
                <a:cs typeface="Times New Roman" panose="02020603050405020304" pitchFamily="18" charset="0"/>
              </a:rPr>
              <a:t>editions)</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1. Issue </a:t>
            </a:r>
            <a:r>
              <a:rPr lang="en-GB" sz="2400" dirty="0">
                <a:latin typeface="Times New Roman" panose="02020603050405020304" pitchFamily="18" charset="0"/>
                <a:cs typeface="Times New Roman" panose="02020603050405020304" pitchFamily="18" charset="0"/>
              </a:rPr>
              <a:t>identification</a:t>
            </a:r>
            <a:br>
              <a:rPr lang="en-GB" sz="2400" dirty="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2. Policy </a:t>
            </a:r>
            <a:r>
              <a:rPr lang="en-GB" sz="2400" dirty="0">
                <a:latin typeface="Times New Roman" panose="02020603050405020304" pitchFamily="18" charset="0"/>
                <a:cs typeface="Times New Roman" panose="02020603050405020304" pitchFamily="18" charset="0"/>
              </a:rPr>
              <a:t>analysis</a:t>
            </a:r>
            <a:br>
              <a:rPr lang="en-GB" sz="2400" dirty="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3. Consultation </a:t>
            </a:r>
            <a:r>
              <a:rPr lang="en-GB" sz="2400" dirty="0">
                <a:latin typeface="Times New Roman" panose="02020603050405020304" pitchFamily="18" charset="0"/>
                <a:cs typeface="Times New Roman" panose="02020603050405020304" pitchFamily="18" charset="0"/>
              </a:rPr>
              <a:t>(which permeates the entire process)</a:t>
            </a:r>
            <a:br>
              <a:rPr lang="en-GB" sz="2400" dirty="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4. Policy </a:t>
            </a:r>
            <a:r>
              <a:rPr lang="en-GB" sz="2400" dirty="0">
                <a:latin typeface="Times New Roman" panose="02020603050405020304" pitchFamily="18" charset="0"/>
                <a:cs typeface="Times New Roman" panose="02020603050405020304" pitchFamily="18" charset="0"/>
              </a:rPr>
              <a:t>instrument development</a:t>
            </a:r>
            <a:br>
              <a:rPr lang="en-GB" sz="2400" dirty="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5. Building </a:t>
            </a:r>
            <a:r>
              <a:rPr lang="en-GB" sz="2400" dirty="0">
                <a:latin typeface="Times New Roman" panose="02020603050405020304" pitchFamily="18" charset="0"/>
                <a:cs typeface="Times New Roman" panose="02020603050405020304" pitchFamily="18" charset="0"/>
              </a:rPr>
              <a:t>coordination and coalitions</a:t>
            </a:r>
            <a:br>
              <a:rPr lang="en-GB" sz="2400" dirty="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6. Program </a:t>
            </a:r>
            <a:r>
              <a:rPr lang="en-GB" sz="2400" dirty="0">
                <a:latin typeface="Times New Roman" panose="02020603050405020304" pitchFamily="18" charset="0"/>
                <a:cs typeface="Times New Roman" panose="02020603050405020304" pitchFamily="18" charset="0"/>
              </a:rPr>
              <a:t>Design: Decision making</a:t>
            </a:r>
            <a:br>
              <a:rPr lang="en-GB" sz="2400" dirty="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7. Policy </a:t>
            </a:r>
            <a:r>
              <a:rPr lang="en-GB" sz="2400" dirty="0">
                <a:latin typeface="Times New Roman" panose="02020603050405020304" pitchFamily="18" charset="0"/>
                <a:cs typeface="Times New Roman" panose="02020603050405020304" pitchFamily="18" charset="0"/>
              </a:rPr>
              <a:t>Implementation</a:t>
            </a:r>
            <a:br>
              <a:rPr lang="en-GB" sz="2400" dirty="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8. Policy </a:t>
            </a:r>
            <a:r>
              <a:rPr lang="en-GB" sz="2400" dirty="0">
                <a:latin typeface="Times New Roman" panose="02020603050405020304" pitchFamily="18" charset="0"/>
                <a:cs typeface="Times New Roman" panose="02020603050405020304" pitchFamily="18" charset="0"/>
              </a:rPr>
              <a:t>Evaluation</a:t>
            </a:r>
            <a:br>
              <a:rPr lang="en-GB" sz="2400" dirty="0">
                <a:latin typeface="Times New Roman" panose="02020603050405020304" pitchFamily="18" charset="0"/>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3" name="Title 1"/>
          <p:cNvSpPr txBox="1"/>
          <p:nvPr/>
        </p:nvSpPr>
        <p:spPr>
          <a:xfrm>
            <a:off x="181636" y="116631"/>
            <a:ext cx="8928987" cy="648073"/>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000" b="1"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Policy </a:t>
            </a:r>
            <a:r>
              <a:rPr lang="en-GB" sz="4000" b="1" i="0" u="none" strike="noStrike" kern="1200" cap="none" spc="0" baseline="0" dirty="0" smtClean="0">
                <a:solidFill>
                  <a:srgbClr val="000000"/>
                </a:solidFill>
                <a:uFillTx/>
                <a:latin typeface="Times New Roman" panose="02020603050405020304" pitchFamily="18" charset="0"/>
                <a:cs typeface="Times New Roman" panose="02020603050405020304" pitchFamily="18" charset="0"/>
              </a:rPr>
              <a:t>Cycle Continued</a:t>
            </a:r>
            <a:endParaRPr lang="en-GB" sz="4000" b="1"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364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478</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POLICY AND POLICY CYCLE  DEPT: PEACE &amp; CONFLICT STUDIES  COURSE CODE: PCS 406  EDUCATOR: DR. DEMOLA AKINYOADE  PRESENTED BY:  AGBA POWEI VASCO  14/SMS10/001</vt:lpstr>
      <vt:lpstr>PowerPoint Presentation</vt:lpstr>
      <vt:lpstr>Policy or policy study simply refer to the process of making important organizational decisions, including the identification of different alternatives such as programs or spending priorities, and choosing among them on the basis of the impact they will have. Policies can be understood as political, managerial, financial, and administrative mechanisms arranged to reach explicit goals. </vt:lpstr>
      <vt:lpstr>According to Cambridge Advanced Learner’s Dictionary 3rd Edition defined policy as a set of ideas or a plan of what to do in particular situations that has been agreed officially by a group of people, a business organization, a government or a political party.  Also, Merriam Webster defines policy as carefulness or wisdom in the management of affairs; management or procedure based primarily on material interest.</vt:lpstr>
      <vt:lpstr>Theodore J. Lowi, famous American political scientist proposed four types of policy namely distributive, redistributive, regulatory and constituent in his article 'Four systems of Policy, Politics and Choice' and in 'American Business, Public Policy, Case Studies.  1. Distributive Policies: This extend goods and services to members of an organization, as well as distributing the costs of the goods/services amongst the members of the organization. Examples include government policies that impact spending for welfare, public education, highways, and public safety, or a professional organization's benefits plan.  2. Regulatory Policies: This limit the discretion of individuals and agencies, or otherwise compel certain types of behaviour. These policies are generally thought to be best applied when good behaviour can be easily defined and bad behaviour can be easily regulated and punished through fines or sanctions. An example of a fairly successful public regulatory policy is that of a speed limit.  3. Constituent Policies: This create executive power entities, or deal with laws. Constituent policies also deal with Fiscal Policy in some circumstances.  4. Redistributive Policies: This type of policies are dynamic; they are not just static lists of goals or laws. Policy blueprints have to be implemented, often with unexpected results. Social policies are what happens 'on the ground' when they are implemented, as well as what happens at the decision making or legislative stage.</vt:lpstr>
      <vt:lpstr>Policies are typically promulgated through official written documents. Policy documents often come with the endorsement or signature of the executive powers within an organization to legitimize the policy and demonstrate that it is considered in force. Such documents often have standard formats that are particular to the organization issuing the policy. 1. A purpose statement: Outlining why the organization is issuing the policy, and what its desired effect or outcome of the policy should be. 2. An applicability and scope statement: Describing who the policy affects and which actions are impacted by the policy. The applicability and scope may expressly exclude certain people, organizations, or actions from the policy requirements. Applicability and scope is used to focus the policy on only the desired targets, and avoid unintended consequences where possible. 3. An effective date: Which indicates when the policy comes into force. 4. A responsibilities section: Indicating which parties and organizations are responsible for carrying out individual policy statements. Many policies may require the establishment of some ongoing function or action. For example, a purchasing policy might specify that a purchasing office be created to process purchase requests, and that this office would be responsible for ongoing actions. Responsibilities often include identification of any relevant oversight or governance structures. 5. Policy statements: Indicating the specific regulations, requirements, or modifications to organizational behaviour that the policy is creating. Policy statements are extremely diverse depending on the organization and intent, and may take almost any form. Finally some policy contains additional sections like background and definition etc. </vt:lpstr>
      <vt:lpstr>Intended effects The intended effects of a policy vary widely according to the organization and the context in which they are made. Broadly, policies are typically instituted to avoid some negative effect that has been noticed in the organization, or to seek some positive benefit. Corporate purchasing policies provide an example of how organizations attempt to avoid negative effects. Many large companies have policies that all purchases above a certain value must be performed through a purchasing process.  Unintended effects Policies frequently have side effects or unintended consequences. Because the environments that policies seek to influence or manipulate are typically complex adaptive systems (e.g. governments, societies, large companies), making a policy change can have counterintuitive results. For example, a government may make a policy decision to raise taxes, in hopes of increasing overall tax revenue. Depending on the size of the tax increase, this may have the overall effect of reducing tax revenue by causing capital flight or by creating a rate so high that citizens are deterred from earning the money that is taxed. </vt:lpstr>
      <vt:lpstr>Policy cycle is a tool used for analysing the development of a policy item. It can also be referred to as a “stages approach”. It is thus a rule of thumb rather than the actual reality of how policy is created, but has been influential in how political scientists looked at policy in general. It was developed as a theory from Harold Lasswell's work.  Again, another version by James E. Anderson, in his Public Policy-Making (1974) has the following stages: 1. Agenda setting: (Problem identification) - The recognition of certain subject as a problem demanding further government attention. 2. Policy Formulation:  Involves exploring a variation of options or alternative courses of action available for addressing the problem. (appraisal, dialogue, formulation, and consolidation) 3. Decision-making:  Government decides on an ultimate course of action, whether to perpetuate the policy status quo or alter it. (Decision could be 'positive', 'negative', or 'no-action') 4. Implementation: The ultimate decision made earlier will be put into practice. 5. Evaluation:  Assesses the effectiveness of a public policy in terms of its perceived intentions and results.  </vt:lpstr>
      <vt:lpstr>An eight step policy cycle is developed in detail in The Australian Policy Handbook by Peter Bridgman and Glyn Davis: (now with Catherine Althaus in its 4th and 5th editions)  1. Issue identification 2. Policy analysis 3. Consultation (which permeates the entire process) 4. Policy instrument development 5. Building coordination and coalitions 6. Program Design: Decision making 7. Policy Implementation 8. Policy Evaluation </vt:lpstr>
      <vt:lpstr>PowerPoint Presentation</vt:lpstr>
      <vt:lpstr>Reference </vt:lpstr>
      <vt:lpstr>Thank you 4 listening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AND POLICY CYCLE  DEPT: PEACE &amp; CONFLICT STUDIES  COURSE CODE: PCS 401  EDUCATOR: DR. DEMOLA AKINYOADE  PRESENTED BY:  AGBA POWEI VASCO  14/SMS10/001</dc:title>
  <dc:creator>AGBA POWEI VASCO</dc:creator>
  <cp:lastModifiedBy>AGBA POWEI VASCO</cp:lastModifiedBy>
  <cp:revision>62</cp:revision>
  <dcterms:created xsi:type="dcterms:W3CDTF">2018-01-29T20:54:15Z</dcterms:created>
  <dcterms:modified xsi:type="dcterms:W3CDTF">2018-01-31T19:25:23Z</dcterms:modified>
</cp:coreProperties>
</file>