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8" r:id="rId3"/>
    <p:sldId id="269" r:id="rId4"/>
    <p:sldId id="267" r:id="rId5"/>
    <p:sldId id="257" r:id="rId6"/>
    <p:sldId id="259" r:id="rId7"/>
    <p:sldId id="260" r:id="rId8"/>
    <p:sldId id="262" r:id="rId9"/>
    <p:sldId id="266" r:id="rId10"/>
    <p:sldId id="261" r:id="rId11"/>
    <p:sldId id="263" r:id="rId12"/>
    <p:sldId id="264" r:id="rId13"/>
    <p:sldId id="265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602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4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8FDCCB-D8A3-403F-8A83-20B4B9867D93}" type="datetimeFigureOut">
              <a:rPr lang="en-US" smtClean="0"/>
              <a:pPr/>
              <a:t>1/31/2018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733BD6-E8BA-463A-8B27-734E9DDB976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8FDCCB-D8A3-403F-8A83-20B4B9867D93}" type="datetimeFigureOut">
              <a:rPr lang="en-US" smtClean="0"/>
              <a:pPr/>
              <a:t>1/31/2018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733BD6-E8BA-463A-8B27-734E9DDB97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8FDCCB-D8A3-403F-8A83-20B4B9867D93}" type="datetimeFigureOut">
              <a:rPr lang="en-US" smtClean="0"/>
              <a:pPr/>
              <a:t>1/31/2018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733BD6-E8BA-463A-8B27-734E9DDB97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8FDCCB-D8A3-403F-8A83-20B4B9867D93}" type="datetimeFigureOut">
              <a:rPr lang="en-US" smtClean="0"/>
              <a:pPr/>
              <a:t>1/31/2018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733BD6-E8BA-463A-8B27-734E9DDB97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8FDCCB-D8A3-403F-8A83-20B4B9867D93}" type="datetimeFigureOut">
              <a:rPr lang="en-US" smtClean="0"/>
              <a:pPr/>
              <a:t>1/31/2018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733BD6-E8BA-463A-8B27-734E9DDB976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8FDCCB-D8A3-403F-8A83-20B4B9867D93}" type="datetimeFigureOut">
              <a:rPr lang="en-US" smtClean="0"/>
              <a:pPr/>
              <a:t>1/31/2018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733BD6-E8BA-463A-8B27-734E9DDB97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8FDCCB-D8A3-403F-8A83-20B4B9867D93}" type="datetimeFigureOut">
              <a:rPr lang="en-US" smtClean="0"/>
              <a:pPr/>
              <a:t>1/31/2018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733BD6-E8BA-463A-8B27-734E9DDB976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8FDCCB-D8A3-403F-8A83-20B4B9867D93}" type="datetimeFigureOut">
              <a:rPr lang="en-US" smtClean="0"/>
              <a:pPr/>
              <a:t>1/31/2018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733BD6-E8BA-463A-8B27-734E9DDB97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8FDCCB-D8A3-403F-8A83-20B4B9867D93}" type="datetimeFigureOut">
              <a:rPr lang="en-US" smtClean="0"/>
              <a:pPr/>
              <a:t>1/31/2018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733BD6-E8BA-463A-8B27-734E9DDB97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8FDCCB-D8A3-403F-8A83-20B4B9867D93}" type="datetimeFigureOut">
              <a:rPr lang="en-US" smtClean="0"/>
              <a:pPr/>
              <a:t>1/31/2018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733BD6-E8BA-463A-8B27-734E9DDB97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FA8FDCCB-D8A3-403F-8A83-20B4B9867D93}" type="datetimeFigureOut">
              <a:rPr lang="en-US" smtClean="0"/>
              <a:pPr/>
              <a:t>1/31/2018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F0733BD6-E8BA-463A-8B27-734E9DDB97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FA8FDCCB-D8A3-403F-8A83-20B4B9867D93}" type="datetimeFigureOut">
              <a:rPr lang="en-US" smtClean="0"/>
              <a:pPr/>
              <a:t>1/31/2018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F0733BD6-E8BA-463A-8B27-734E9DDB976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Igeiwar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Ediseimi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F.</a:t>
            </a:r>
          </a:p>
          <a:p>
            <a:pPr algn="just"/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14/SMS10/003</a:t>
            </a:r>
          </a:p>
          <a:p>
            <a:pPr algn="just"/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400L</a:t>
            </a:r>
          </a:p>
          <a:p>
            <a:pPr algn="just"/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PCS 406</a:t>
            </a:r>
          </a:p>
          <a:p>
            <a:pPr algn="just"/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Policy Analysis and Peace Advocacy</a:t>
            </a:r>
          </a:p>
          <a:p>
            <a:pPr algn="just"/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Types of Advocacy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>
                <a:latin typeface="Times New Roman" pitchFamily="18" charset="0"/>
                <a:cs typeface="Times New Roman" pitchFamily="18" charset="0"/>
              </a:rPr>
              <a:t>Self-Advocacy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Self-advocacy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is speaking up for oneself. It refers to the ability of a person to understand and identify his/her strength, needs, goals and legal rights, and to be able to communicate these effectively.</a:t>
            </a:r>
          </a:p>
          <a:p>
            <a:pPr algn="just"/>
            <a:r>
              <a:rPr lang="en-US" dirty="0">
                <a:latin typeface="Times New Roman" pitchFamily="18" charset="0"/>
                <a:cs typeface="Times New Roman" pitchFamily="18" charset="0"/>
              </a:rPr>
              <a:t>Public-Advocacy: Advocates in this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category advocates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speak for the general public on several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issues. E.g. women’s right, human right, environmental degradation, etc.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Advocacy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/>
          </a:bodyPr>
          <a:lstStyle/>
          <a:p>
            <a:pPr algn="just"/>
            <a:r>
              <a:rPr lang="en-US" dirty="0">
                <a:latin typeface="Times New Roman" pitchFamily="18" charset="0"/>
                <a:cs typeface="Times New Roman" pitchFamily="18" charset="0"/>
              </a:rPr>
              <a:t>Case-Advocacy (Individual Advocacy): It refers to speaking for, defending the rights or representing the interests of another person or a group who are not in position to defend their rights at the moment. It focuses on a specific case and group.</a:t>
            </a:r>
          </a:p>
          <a:p>
            <a:pPr algn="just"/>
            <a:r>
              <a:rPr lang="en-US" dirty="0">
                <a:latin typeface="Times New Roman" pitchFamily="18" charset="0"/>
                <a:cs typeface="Times New Roman" pitchFamily="18" charset="0"/>
              </a:rPr>
              <a:t>Group-Advocacy: People with shared experience and positions or values come together in groups to talk and listen to each other and speak up collectively on issues that are important to them.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Advocacy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>
                <a:latin typeface="Times New Roman" pitchFamily="18" charset="0"/>
                <a:cs typeface="Times New Roman" pitchFamily="18" charset="0"/>
              </a:rPr>
              <a:t>Policy-Advocacy: Refers to means by which oppressive systems, policies, laws that negatively affect people are challenged and changed. It is directed 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at 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organizations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institutions and communities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Conclusion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Advocacy as a means of supporting a cause may be done by any individual or group through different outlets with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different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types but with the utmost goal to influence public opinion.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Presentation on…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algn="ctr"/>
            <a:r>
              <a:rPr lang="en-US" sz="7200" dirty="0" smtClean="0">
                <a:latin typeface="Times New Roman" pitchFamily="18" charset="0"/>
                <a:cs typeface="Times New Roman" pitchFamily="18" charset="0"/>
              </a:rPr>
              <a:t>ADVOCACY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Contents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Introduction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Meaning of Advocacy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Aims of Advocacy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Types of Advocacy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Conclusion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512064"/>
            <a:ext cx="5638800" cy="914400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Advocacy is a means of supporting a proposal or public support for a particular policy. In advocacy, individuals known as advocates argue in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favour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of something as an attempt to influence decisions made by political parties, social systems or agencies.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en-US" sz="3200" dirty="0"/>
              <a:t/>
            </a:r>
            <a:br>
              <a:rPr lang="en-US" sz="3200" dirty="0"/>
            </a:b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Advocacy relates to activities by groups or individuals undertaken to influence or change decisions in a specific area. These activities may be within social, economic and political institutions. Activities of advocates include public speaking, media campaigns, lobbying  publishing research etc to ensure people have a voice on important issues and to initiate change.</a:t>
            </a:r>
            <a:endParaRPr lang="en-US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676400" y="228600"/>
            <a:ext cx="58674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Meaning of Advocacy</a:t>
            </a:r>
            <a:endParaRPr kumimoji="0" lang="en-US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en-US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Individuals who are involved in such activities are known as “advocates”, who may be trained professionals or just volunteers working to help people in certain situations.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Advocacy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use different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outlets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 influencing public opinion such as the media or the internet which they believe increase the speed and effectiveness of advocacy to the wider community.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1905000" y="457200"/>
            <a:ext cx="8382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Meaning of Advocacy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>
                <a:latin typeface="Times New Roman" pitchFamily="18" charset="0"/>
                <a:cs typeface="Times New Roman" pitchFamily="18" charset="0"/>
              </a:rPr>
              <a:t>Advocacy ensures that people, especially the most vulnerable in the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society: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en-US" dirty="0">
                <a:latin typeface="Times New Roman" pitchFamily="18" charset="0"/>
                <a:cs typeface="Times New Roman" pitchFamily="18" charset="0"/>
              </a:rPr>
              <a:t>Are able to have their voices heard on issues important to them</a:t>
            </a:r>
          </a:p>
          <a:p>
            <a:pPr lvl="0" algn="just"/>
            <a:r>
              <a:rPr lang="en-US" dirty="0">
                <a:latin typeface="Times New Roman" pitchFamily="18" charset="0"/>
                <a:cs typeface="Times New Roman" pitchFamily="18" charset="0"/>
              </a:rPr>
              <a:t>Able to have their views considered when decisions are made about their lives</a:t>
            </a:r>
          </a:p>
          <a:p>
            <a:pPr lvl="0" algn="just"/>
            <a:r>
              <a:rPr lang="en-US" dirty="0">
                <a:latin typeface="Times New Roman" pitchFamily="18" charset="0"/>
                <a:cs typeface="Times New Roman" pitchFamily="18" charset="0"/>
              </a:rPr>
              <a:t>Able to safeguard and defend their rights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514600" y="0"/>
            <a:ext cx="4572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Aims of Advocacy</a:t>
            </a:r>
            <a:endParaRPr kumimoji="0" lang="en-US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Aims of Advocacy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>
                <a:latin typeface="Times New Roman" pitchFamily="18" charset="0"/>
                <a:cs typeface="Times New Roman" pitchFamily="18" charset="0"/>
              </a:rPr>
              <a:t>It also enable people to:	</a:t>
            </a:r>
          </a:p>
          <a:p>
            <a:pPr lvl="0" algn="just"/>
            <a:r>
              <a:rPr lang="en-US" dirty="0">
                <a:latin typeface="Times New Roman" pitchFamily="18" charset="0"/>
                <a:cs typeface="Times New Roman" pitchFamily="18" charset="0"/>
              </a:rPr>
              <a:t>Express their views and concerns</a:t>
            </a:r>
          </a:p>
          <a:p>
            <a:pPr lvl="0" algn="just"/>
            <a:r>
              <a:rPr lang="en-US" dirty="0">
                <a:latin typeface="Times New Roman" pitchFamily="18" charset="0"/>
                <a:cs typeface="Times New Roman" pitchFamily="18" charset="0"/>
              </a:rPr>
              <a:t>Defend and promote their rights and responsibilities</a:t>
            </a:r>
          </a:p>
          <a:p>
            <a:pPr lvl="0" algn="just"/>
            <a:r>
              <a:rPr lang="en-US" dirty="0">
                <a:latin typeface="Times New Roman" pitchFamily="18" charset="0"/>
                <a:cs typeface="Times New Roman" pitchFamily="18" charset="0"/>
              </a:rPr>
              <a:t>Access information and services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Types of Advocacy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Self-Advocacy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Public-Advocacy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Case-Advocacy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Group-Advocacy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Policy-Advocacy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252</TotalTime>
  <Words>485</Words>
  <Application>Microsoft Office PowerPoint</Application>
  <PresentationFormat>On-screen Show (4:3)</PresentationFormat>
  <Paragraphs>50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Metro</vt:lpstr>
      <vt:lpstr>Slide 1</vt:lpstr>
      <vt:lpstr>Slide 2</vt:lpstr>
      <vt:lpstr>Contents </vt:lpstr>
      <vt:lpstr>Introduction</vt:lpstr>
      <vt:lpstr> </vt:lpstr>
      <vt:lpstr> </vt:lpstr>
      <vt:lpstr> </vt:lpstr>
      <vt:lpstr>Aims of Advocacy</vt:lpstr>
      <vt:lpstr>Types of Advocacy</vt:lpstr>
      <vt:lpstr>Types of Advocacy</vt:lpstr>
      <vt:lpstr>Types of Advocacy</vt:lpstr>
      <vt:lpstr>Types of Advocacy</vt:lpstr>
      <vt:lpstr>Conclusion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Advocacy is a means of supporting a proposal or public support for a particular policy. In advocacy, individuals known as advocates arguein favour of something as an attempt to influence decisions made by political parties, social systems or agencies.</dc:title>
  <dc:creator>NCC</dc:creator>
  <cp:lastModifiedBy>NCC</cp:lastModifiedBy>
  <cp:revision>32</cp:revision>
  <dcterms:created xsi:type="dcterms:W3CDTF">2018-01-30T15:28:18Z</dcterms:created>
  <dcterms:modified xsi:type="dcterms:W3CDTF">2018-01-31T16:20:35Z</dcterms:modified>
</cp:coreProperties>
</file>