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8" r:id="rId3"/>
    <p:sldId id="259" r:id="rId4"/>
    <p:sldId id="260" r:id="rId5"/>
    <p:sldId id="262" r:id="rId6"/>
    <p:sldId id="263" r:id="rId7"/>
    <p:sldId id="264" r:id="rId8"/>
    <p:sldId id="265" r:id="rId9"/>
    <p:sldId id="266" r:id="rId10"/>
    <p:sldId id="261" r:id="rId11"/>
    <p:sldId id="257"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1" autoAdjust="0"/>
    <p:restoredTop sz="86441" autoAdjust="0"/>
  </p:normalViewPr>
  <p:slideViewPr>
    <p:cSldViewPr>
      <p:cViewPr>
        <p:scale>
          <a:sx n="75" d="100"/>
          <a:sy n="75" d="100"/>
        </p:scale>
        <p:origin x="-1507"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604286-D283-4F42-9BAC-67D5F1ECAD3A}" type="datetimeFigureOut">
              <a:rPr lang="en-US" smtClean="0"/>
              <a:pPr/>
              <a:t>3/24/2018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08C9E6-8B16-4121-97C1-17F22EBE89C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108C9E6-8B16-4121-97C1-17F22EBE89C8}"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108C9E6-8B16-4121-97C1-17F22EBE89C8}" type="slidenum">
              <a:rPr lang="en-GB" smtClean="0"/>
              <a:pPr/>
              <a:t>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F9BC114-688E-4442-85B5-4D3DE9C16779}" type="datetimeFigureOut">
              <a:rPr lang="en-US" smtClean="0"/>
              <a:pPr/>
              <a:t>3/24/2018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4210060A-2162-4C4F-B497-332BBDC75BA9}"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9BC114-688E-4442-85B5-4D3DE9C16779}" type="datetimeFigureOut">
              <a:rPr lang="en-US" smtClean="0"/>
              <a:pPr/>
              <a:t>3/24/2018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10060A-2162-4C4F-B497-332BBDC75BA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9BC114-688E-4442-85B5-4D3DE9C16779}" type="datetimeFigureOut">
              <a:rPr lang="en-US" smtClean="0"/>
              <a:pPr/>
              <a:t>3/24/2018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10060A-2162-4C4F-B497-332BBDC75BA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9BC114-688E-4442-85B5-4D3DE9C16779}" type="datetimeFigureOut">
              <a:rPr lang="en-US" smtClean="0"/>
              <a:pPr/>
              <a:t>3/24/2018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10060A-2162-4C4F-B497-332BBDC75BA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9BC114-688E-4442-85B5-4D3DE9C16779}" type="datetimeFigureOut">
              <a:rPr lang="en-US" smtClean="0"/>
              <a:pPr/>
              <a:t>3/24/2018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10060A-2162-4C4F-B497-332BBDC75BA9}"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9BC114-688E-4442-85B5-4D3DE9C16779}" type="datetimeFigureOut">
              <a:rPr lang="en-US" smtClean="0"/>
              <a:pPr/>
              <a:t>3/24/2018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10060A-2162-4C4F-B497-332BBDC75BA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9BC114-688E-4442-85B5-4D3DE9C16779}" type="datetimeFigureOut">
              <a:rPr lang="en-US" smtClean="0"/>
              <a:pPr/>
              <a:t>3/24/2018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10060A-2162-4C4F-B497-332BBDC75BA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9BC114-688E-4442-85B5-4D3DE9C16779}" type="datetimeFigureOut">
              <a:rPr lang="en-US" smtClean="0"/>
              <a:pPr/>
              <a:t>3/24/2018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10060A-2162-4C4F-B497-332BBDC75BA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BC114-688E-4442-85B5-4D3DE9C16779}" type="datetimeFigureOut">
              <a:rPr lang="en-US" smtClean="0"/>
              <a:pPr/>
              <a:t>3/24/2018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10060A-2162-4C4F-B497-332BBDC75BA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9BC114-688E-4442-85B5-4D3DE9C16779}" type="datetimeFigureOut">
              <a:rPr lang="en-US" smtClean="0"/>
              <a:pPr/>
              <a:t>3/24/2018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10060A-2162-4C4F-B497-332BBDC75BA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9BC114-688E-4442-85B5-4D3DE9C16779}" type="datetimeFigureOut">
              <a:rPr lang="en-US" smtClean="0"/>
              <a:pPr/>
              <a:t>3/24/2018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4210060A-2162-4C4F-B497-332BBDC75BA9}"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F9BC114-688E-4442-85B5-4D3DE9C16779}" type="datetimeFigureOut">
              <a:rPr lang="en-US" smtClean="0"/>
              <a:pPr/>
              <a:t>3/24/2018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210060A-2162-4C4F-B497-332BBDC75BA9}"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214282" y="714356"/>
            <a:ext cx="8715436" cy="5000660"/>
          </a:xfrm>
        </p:spPr>
        <p:txBody>
          <a:bodyPr>
            <a:normAutofit fontScale="90000"/>
          </a:bodyPr>
          <a:lstStyle/>
          <a:p>
            <a:pPr algn="ctr"/>
            <a:r>
              <a:rPr lang="en-GB" sz="4400" dirty="0" smtClean="0">
                <a:solidFill>
                  <a:schemeClr val="tx1"/>
                </a:solidFill>
              </a:rPr>
              <a:t>ADVOCACY </a:t>
            </a:r>
            <a:br>
              <a:rPr lang="en-GB" sz="4400" dirty="0" smtClean="0">
                <a:solidFill>
                  <a:schemeClr val="tx1"/>
                </a:solidFill>
              </a:rPr>
            </a:br>
            <a:r>
              <a:rPr lang="en-GB" sz="4400" dirty="0" smtClean="0">
                <a:solidFill>
                  <a:schemeClr val="tx1"/>
                </a:solidFill>
              </a:rPr>
              <a:t>NAME </a:t>
            </a:r>
            <a:r>
              <a:rPr lang="en-GB" sz="4400" dirty="0" smtClean="0">
                <a:solidFill>
                  <a:schemeClr val="tx1"/>
                </a:solidFill>
              </a:rPr>
              <a:t>:</a:t>
            </a:r>
            <a:r>
              <a:rPr lang="en-GB" sz="4400" baseline="0" dirty="0" smtClean="0">
                <a:solidFill>
                  <a:schemeClr val="tx1"/>
                </a:solidFill>
              </a:rPr>
              <a:t> WILLIAMS AYOBAMI </a:t>
            </a:r>
            <a:r>
              <a:rPr lang="en-GB" sz="4400" baseline="0" dirty="0" smtClean="0">
                <a:solidFill>
                  <a:schemeClr val="tx1"/>
                </a:solidFill>
              </a:rPr>
              <a:t>LEKE</a:t>
            </a:r>
            <a:br>
              <a:rPr lang="en-GB" sz="4400" baseline="0" dirty="0" smtClean="0">
                <a:solidFill>
                  <a:schemeClr val="tx1"/>
                </a:solidFill>
              </a:rPr>
            </a:br>
            <a:r>
              <a:rPr lang="en-GB" sz="4400" dirty="0" smtClean="0">
                <a:solidFill>
                  <a:schemeClr val="tx1"/>
                </a:solidFill>
              </a:rPr>
              <a:t> MATRIC NUMBER 14/sms10/005 </a:t>
            </a:r>
            <a:r>
              <a:rPr lang="en-GB" sz="4400" dirty="0" smtClean="0">
                <a:solidFill>
                  <a:schemeClr val="tx1"/>
                </a:solidFill>
              </a:rPr>
              <a:t/>
            </a:r>
            <a:br>
              <a:rPr lang="en-GB" sz="4400" dirty="0" smtClean="0">
                <a:solidFill>
                  <a:schemeClr val="tx1"/>
                </a:solidFill>
              </a:rPr>
            </a:br>
            <a:r>
              <a:rPr lang="en-GB" sz="4400" dirty="0" smtClean="0">
                <a:solidFill>
                  <a:schemeClr val="tx1"/>
                </a:solidFill>
              </a:rPr>
              <a:t>COURSE CODE: PCS 406</a:t>
            </a:r>
            <a:r>
              <a:rPr lang="en-GB" sz="4400" dirty="0" smtClean="0">
                <a:solidFill>
                  <a:schemeClr val="tx1"/>
                </a:solidFill>
              </a:rPr>
              <a:t/>
            </a:r>
            <a:br>
              <a:rPr lang="en-GB" sz="4400" dirty="0" smtClean="0">
                <a:solidFill>
                  <a:schemeClr val="tx1"/>
                </a:solidFill>
              </a:rPr>
            </a:br>
            <a:r>
              <a:rPr lang="en-GB" sz="4400" dirty="0" smtClean="0">
                <a:solidFill>
                  <a:schemeClr val="tx1"/>
                </a:solidFill>
              </a:rPr>
              <a:t>DEPARTMENT: PEACE AND CONFLICT STUDIES </a:t>
            </a:r>
            <a:r>
              <a:rPr lang="en-GB" sz="4400" dirty="0" smtClean="0">
                <a:solidFill>
                  <a:schemeClr val="tx1"/>
                </a:solidFill>
              </a:rPr>
              <a:t/>
            </a:r>
            <a:br>
              <a:rPr lang="en-GB" sz="4400" dirty="0" smtClean="0">
                <a:solidFill>
                  <a:schemeClr val="tx1"/>
                </a:solidFill>
              </a:rPr>
            </a:br>
            <a:r>
              <a:rPr lang="en-GB" sz="4400" dirty="0" smtClean="0">
                <a:solidFill>
                  <a:schemeClr val="tx1"/>
                </a:solidFill>
              </a:rPr>
              <a:t>EDUCATOR: DR. DEMOLA AKINYOADE</a:t>
            </a:r>
            <a:r>
              <a:rPr lang="en-GB" sz="4400" dirty="0" smtClean="0">
                <a:solidFill>
                  <a:schemeClr val="tx1"/>
                </a:solidFill>
              </a:rPr>
              <a:t/>
            </a:r>
            <a:br>
              <a:rPr lang="en-GB" sz="4400" dirty="0" smtClean="0">
                <a:solidFill>
                  <a:schemeClr val="tx1"/>
                </a:solidFill>
              </a:rPr>
            </a:br>
            <a:endParaRPr lang="en-GB" sz="4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857232"/>
            <a:ext cx="8229600" cy="4786346"/>
          </a:xfrm>
        </p:spPr>
        <p:txBody>
          <a:bodyPr>
            <a:normAutofit/>
          </a:bodyPr>
          <a:lstStyle/>
          <a:p>
            <a:r>
              <a:rPr lang="en-GB" dirty="0" smtClean="0">
                <a:solidFill>
                  <a:schemeClr val="tx1"/>
                </a:solidFill>
                <a:latin typeface="Times New Roman" pitchFamily="18" charset="0"/>
                <a:cs typeface="Times New Roman" pitchFamily="18" charset="0"/>
              </a:rPr>
              <a:t>H</a:t>
            </a:r>
            <a:r>
              <a:rPr lang="en-GB" baseline="0" dirty="0" smtClean="0">
                <a:solidFill>
                  <a:schemeClr val="tx1"/>
                </a:solidFill>
                <a:latin typeface="Times New Roman" pitchFamily="18" charset="0"/>
                <a:cs typeface="Times New Roman" pitchFamily="18" charset="0"/>
              </a:rPr>
              <a:t>ere </a:t>
            </a:r>
            <a:r>
              <a:rPr lang="en-GB" baseline="0" dirty="0" smtClean="0">
                <a:solidFill>
                  <a:schemeClr val="tx1"/>
                </a:solidFill>
                <a:latin typeface="Times New Roman" pitchFamily="18" charset="0"/>
                <a:cs typeface="Times New Roman" pitchFamily="18" charset="0"/>
              </a:rPr>
              <a:t>we will be focusing more on peace advocacy, which could be defined as: any policy,</a:t>
            </a:r>
            <a:r>
              <a:rPr lang="en-GB" dirty="0" smtClean="0">
                <a:solidFill>
                  <a:schemeClr val="tx1"/>
                </a:solidFill>
                <a:latin typeface="Times New Roman" pitchFamily="18" charset="0"/>
                <a:cs typeface="Times New Roman" pitchFamily="18" charset="0"/>
              </a:rPr>
              <a:t> that advocates or promotes maintenance of peace full international relations.</a:t>
            </a:r>
            <a:endParaRPr lang="en-GB" dirty="0">
              <a:solidFill>
                <a:schemeClr val="tx1"/>
              </a:solidFill>
              <a:latin typeface="Times New Roman" pitchFamily="18" charset="0"/>
              <a:cs typeface="Times New Roman" pitchFamily="18" charset="0"/>
            </a:endParaRPr>
          </a:p>
        </p:txBody>
      </p:sp>
      <p:sp>
        <p:nvSpPr>
          <p:cNvPr id="3" name="Title 1"/>
          <p:cNvSpPr txBox="1">
            <a:spLocks/>
          </p:cNvSpPr>
          <p:nvPr/>
        </p:nvSpPr>
        <p:spPr>
          <a:xfrm>
            <a:off x="214282" y="80938"/>
            <a:ext cx="8858280" cy="919170"/>
          </a:xfrm>
          <a:prstGeom prst="rect">
            <a:avLst/>
          </a:prstGeom>
        </p:spPr>
        <p:txBody>
          <a:bodyPr vert="horz" lIns="0" rIns="0" bIns="0" anchor="b">
            <a:normAutofit/>
          </a:bodyPr>
          <a:lstStyle/>
          <a:p>
            <a:pPr lvl="0" algn="ctr">
              <a:spcBef>
                <a:spcPct val="0"/>
              </a:spcBef>
            </a:pPr>
            <a:r>
              <a:rPr lang="en-GB" sz="4000" b="1" dirty="0" smtClean="0">
                <a:latin typeface="Times New Roman" pitchFamily="18" charset="0"/>
                <a:cs typeface="Times New Roman" pitchFamily="18" charset="0"/>
              </a:rPr>
              <a:t> PEACE ADVOCACY </a:t>
            </a:r>
            <a:endParaRPr kumimoji="0" lang="en-GB" sz="4000" b="1" i="0" u="sng"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22"/>
            <a:ext cx="8229600" cy="1143000"/>
          </a:xfrm>
        </p:spPr>
        <p:txBody>
          <a:bodyPr/>
          <a:lstStyle/>
          <a:p>
            <a:pPr algn="ctr"/>
            <a:r>
              <a:rPr lang="en-GB" b="1" dirty="0" smtClean="0"/>
              <a:t>Conclusion </a:t>
            </a:r>
            <a:endParaRPr lang="en-GB" b="1" dirty="0"/>
          </a:p>
        </p:txBody>
      </p:sp>
      <p:sp>
        <p:nvSpPr>
          <p:cNvPr id="4" name="Title 1"/>
          <p:cNvSpPr txBox="1">
            <a:spLocks/>
          </p:cNvSpPr>
          <p:nvPr/>
        </p:nvSpPr>
        <p:spPr>
          <a:xfrm>
            <a:off x="342928" y="1000116"/>
            <a:ext cx="8229600" cy="5072090"/>
          </a:xfrm>
          <a:prstGeom prst="rect">
            <a:avLst/>
          </a:prstGeom>
        </p:spPr>
        <p:txBody>
          <a:bodyPr vert="horz" lIns="0" rIns="0" bIns="0" anchor="b">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5000"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Finally, an advocate is a person who argues</a:t>
            </a:r>
            <a:r>
              <a:rPr kumimoji="0" lang="en-GB" sz="5000" i="0" u="none" strike="noStrike" kern="1200" cap="none" spc="0" normalizeH="0" noProof="0" dirty="0" smtClean="0">
                <a:ln>
                  <a:noFill/>
                </a:ln>
                <a:solidFill>
                  <a:schemeClr val="tx2"/>
                </a:solidFill>
                <a:effectLst/>
                <a:uLnTx/>
                <a:uFillTx/>
                <a:latin typeface="Times New Roman" pitchFamily="18" charset="0"/>
                <a:ea typeface="+mj-ea"/>
                <a:cs typeface="Times New Roman" pitchFamily="18" charset="0"/>
              </a:rPr>
              <a:t> a case on another behalf.</a:t>
            </a:r>
            <a:r>
              <a:rPr lang="en-GB" sz="5000" dirty="0">
                <a:solidFill>
                  <a:schemeClr val="tx2"/>
                </a:solidFill>
                <a:latin typeface="+mj-lt"/>
                <a:ea typeface="+mj-ea"/>
                <a:cs typeface="+mj-cs"/>
              </a:rPr>
              <a:t> </a:t>
            </a:r>
            <a:r>
              <a:rPr lang="en-GB" sz="5000" dirty="0" smtClean="0">
                <a:solidFill>
                  <a:schemeClr val="tx2"/>
                </a:solidFill>
                <a:latin typeface="+mj-lt"/>
                <a:ea typeface="+mj-ea"/>
                <a:cs typeface="+mj-cs"/>
              </a:rPr>
              <a:t>Then, advocacy is a way of influencing people in power.</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5000" i="0" u="none" strike="noStrike" kern="1200" cap="none" spc="0" normalizeH="0" noProof="0" dirty="0" smtClean="0">
                <a:ln>
                  <a:noFill/>
                </a:ln>
                <a:solidFill>
                  <a:schemeClr val="tx2"/>
                </a:solidFill>
                <a:effectLst/>
                <a:uLnTx/>
                <a:uFillTx/>
                <a:latin typeface="+mj-lt"/>
                <a:ea typeface="+mj-ea"/>
                <a:cs typeface="+mj-cs"/>
              </a:rPr>
              <a:t>Also, to be a good advocate, you need to make used of the media because the media is one of </a:t>
            </a:r>
            <a:r>
              <a:rPr kumimoji="0" lang="en-GB" sz="5000" i="0" u="none" strike="noStrike" kern="1200" cap="none" spc="0" normalizeH="0" noProof="0" smtClean="0">
                <a:ln>
                  <a:noFill/>
                </a:ln>
                <a:solidFill>
                  <a:schemeClr val="tx2"/>
                </a:solidFill>
                <a:effectLst/>
                <a:uLnTx/>
                <a:uFillTx/>
                <a:latin typeface="+mj-lt"/>
                <a:ea typeface="+mj-ea"/>
                <a:cs typeface="+mj-cs"/>
              </a:rPr>
              <a:t>the most powerful tools </a:t>
            </a:r>
            <a:r>
              <a:rPr kumimoji="0" lang="en-GB" sz="5000" i="0" u="none" strike="noStrike" kern="1200" cap="none" spc="0" normalizeH="0" noProof="0" dirty="0" smtClean="0">
                <a:ln>
                  <a:noFill/>
                </a:ln>
                <a:solidFill>
                  <a:schemeClr val="tx2"/>
                </a:solidFill>
                <a:effectLst/>
                <a:uLnTx/>
                <a:uFillTx/>
                <a:latin typeface="+mj-lt"/>
                <a:ea typeface="+mj-ea"/>
                <a:cs typeface="+mj-cs"/>
              </a:rPr>
              <a:t>of advocacy.</a:t>
            </a:r>
            <a:endParaRPr kumimoji="0" lang="en-GB" sz="5000" i="0" u="none" strike="noStrike" kern="1200" cap="none" spc="0" normalizeH="0" noProof="0" dirty="0" smtClean="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857256"/>
          </a:xfrm>
        </p:spPr>
        <p:txBody>
          <a:bodyPr/>
          <a:lstStyle/>
          <a:p>
            <a:pPr algn="ctr"/>
            <a:r>
              <a:rPr lang="en-GB" b="1" dirty="0" smtClean="0"/>
              <a:t>Reference </a:t>
            </a:r>
            <a:endParaRPr lang="en-GB" b="1" dirty="0"/>
          </a:p>
        </p:txBody>
      </p:sp>
      <p:sp>
        <p:nvSpPr>
          <p:cNvPr id="3" name="Title 1"/>
          <p:cNvSpPr txBox="1">
            <a:spLocks/>
          </p:cNvSpPr>
          <p:nvPr/>
        </p:nvSpPr>
        <p:spPr>
          <a:xfrm>
            <a:off x="142844" y="785794"/>
            <a:ext cx="8858312" cy="4857784"/>
          </a:xfrm>
          <a:prstGeom prst="rect">
            <a:avLst/>
          </a:prstGeom>
        </p:spPr>
        <p:txBody>
          <a:bodyPr vert="horz" lIns="0" rIns="0" bIns="0" anchor="b">
            <a:normAutofit fontScale="70000" lnSpcReduction="20000"/>
          </a:bodyPr>
          <a:lstStyle/>
          <a:p>
            <a:pPr lvl="0" algn="ctr">
              <a:spcBef>
                <a:spcPct val="0"/>
              </a:spcBef>
              <a:buFont typeface="Arial" pitchFamily="34" charset="0"/>
              <a:buChar char="•"/>
            </a:pPr>
            <a:r>
              <a:rPr lang="en-GB" sz="5400" dirty="0" err="1" smtClean="0"/>
              <a:t>Obar</a:t>
            </a:r>
            <a:r>
              <a:rPr lang="en-GB" sz="5400" dirty="0" smtClean="0"/>
              <a:t>, Jonathan; et al. (2012). "Advocacy 2.0: An Analysis of How Advocacy Groups in the United States Perceive and Use Social Media as Tools for Facilitating Civic Engagement and Collective Action". </a:t>
            </a:r>
            <a:r>
              <a:rPr lang="en-GB" sz="5400" i="1" dirty="0" smtClean="0"/>
              <a:t>Journal of Information Policy</a:t>
            </a:r>
            <a:r>
              <a:rPr lang="en-GB" sz="5400" dirty="0" smtClean="0"/>
              <a:t>. </a:t>
            </a:r>
            <a:endParaRPr lang="en-GB" sz="5400" dirty="0" smtClean="0"/>
          </a:p>
          <a:p>
            <a:pPr lvl="0" algn="ctr">
              <a:spcBef>
                <a:spcPct val="0"/>
              </a:spcBef>
              <a:buFont typeface="Arial" pitchFamily="34" charset="0"/>
              <a:buChar char="•"/>
            </a:pPr>
            <a:r>
              <a:rPr lang="en-GB" sz="4400" dirty="0" err="1" smtClean="0"/>
              <a:t>Ope</a:t>
            </a:r>
            <a:r>
              <a:rPr lang="en-GB" sz="4400" dirty="0" smtClean="0"/>
              <a:t>;, J.A.M. (1999). "From the Streets to the Internet: The Cyber-Diffusion of Contention". </a:t>
            </a:r>
            <a:r>
              <a:rPr lang="en-GB" sz="4400" i="1" dirty="0" smtClean="0"/>
              <a:t>Annals of the American Academy of Political and Social Science</a:t>
            </a:r>
            <a:r>
              <a:rPr lang="en-GB" sz="4400" dirty="0" smtClean="0"/>
              <a:t>. </a:t>
            </a:r>
            <a:r>
              <a:rPr lang="en-GB" sz="4400" b="1" dirty="0" smtClean="0"/>
              <a:t>566</a:t>
            </a:r>
            <a:r>
              <a:rPr lang="en-GB" sz="4400" dirty="0" smtClean="0"/>
              <a:t>: 132–143. </a:t>
            </a:r>
            <a:r>
              <a:rPr lang="en-GB" sz="4400" dirty="0" smtClean="0"/>
              <a:t> </a:t>
            </a:r>
            <a:endParaRPr kumimoji="0" lang="en-GB" sz="50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1752"/>
            <a:ext cx="8229600" cy="1143000"/>
          </a:xfrm>
        </p:spPr>
        <p:txBody>
          <a:bodyPr>
            <a:noAutofit/>
          </a:bodyPr>
          <a:lstStyle/>
          <a:p>
            <a:pPr algn="ctr"/>
            <a:r>
              <a:rPr lang="en-GB" sz="7200" b="1" dirty="0" smtClean="0">
                <a:latin typeface="Times New Roman" pitchFamily="18" charset="0"/>
                <a:cs typeface="Times New Roman" pitchFamily="18" charset="0"/>
              </a:rPr>
              <a:t>Thank u 4 listening</a:t>
            </a:r>
            <a:endParaRPr lang="en-GB" sz="72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5720" y="-142900"/>
            <a:ext cx="8858280" cy="6858048"/>
          </a:xfrm>
        </p:spPr>
        <p:txBody>
          <a:bodyPr>
            <a:normAutofit/>
          </a:bodyPr>
          <a:lstStyle/>
          <a:p>
            <a:r>
              <a:rPr lang="en-GB" sz="4400" dirty="0" smtClean="0">
                <a:solidFill>
                  <a:schemeClr val="tx1"/>
                </a:solidFill>
                <a:latin typeface="Times New Roman" pitchFamily="18" charset="0"/>
                <a:cs typeface="Times New Roman" pitchFamily="18" charset="0"/>
              </a:rPr>
              <a:t>Advocacy</a:t>
            </a:r>
            <a:r>
              <a:rPr lang="en-GB" sz="4400" dirty="0" smtClean="0">
                <a:solidFill>
                  <a:schemeClr val="tx1"/>
                </a:solidFill>
                <a:latin typeface="Times New Roman" pitchFamily="18" charset="0"/>
                <a:cs typeface="Times New Roman" pitchFamily="18" charset="0"/>
              </a:rPr>
              <a:t>, is an activity by an individual or</a:t>
            </a:r>
            <a:r>
              <a:rPr lang="en-GB" sz="4400" u="none" dirty="0" smtClean="0">
                <a:solidFill>
                  <a:schemeClr val="tx1"/>
                </a:solidFill>
                <a:latin typeface="Times New Roman" pitchFamily="18" charset="0"/>
                <a:cs typeface="Times New Roman" pitchFamily="18" charset="0"/>
              </a:rPr>
              <a:t> group</a:t>
            </a:r>
            <a:r>
              <a:rPr lang="en-GB" sz="4400" dirty="0" smtClean="0">
                <a:solidFill>
                  <a:schemeClr val="tx1"/>
                </a:solidFill>
                <a:latin typeface="Times New Roman" pitchFamily="18" charset="0"/>
                <a:cs typeface="Times New Roman" pitchFamily="18" charset="0"/>
              </a:rPr>
              <a:t> which aims to influence decisions within political, economic, and social systems and institutions.</a:t>
            </a:r>
            <a:br>
              <a:rPr lang="en-GB" sz="4400" dirty="0" smtClean="0">
                <a:solidFill>
                  <a:schemeClr val="tx1"/>
                </a:solidFill>
                <a:latin typeface="Times New Roman" pitchFamily="18" charset="0"/>
                <a:cs typeface="Times New Roman" pitchFamily="18" charset="0"/>
              </a:rPr>
            </a:br>
            <a:r>
              <a:rPr lang="en-GB" sz="4400" dirty="0" smtClean="0">
                <a:solidFill>
                  <a:schemeClr val="tx1"/>
                </a:solidFill>
                <a:latin typeface="Times New Roman" pitchFamily="18" charset="0"/>
                <a:cs typeface="Times New Roman" pitchFamily="18" charset="0"/>
              </a:rPr>
              <a:t/>
            </a:r>
            <a:br>
              <a:rPr lang="en-GB" sz="4400" dirty="0" smtClean="0">
                <a:solidFill>
                  <a:schemeClr val="tx1"/>
                </a:solidFill>
                <a:latin typeface="Times New Roman" pitchFamily="18" charset="0"/>
                <a:cs typeface="Times New Roman" pitchFamily="18" charset="0"/>
              </a:rPr>
            </a:br>
            <a:endParaRPr lang="en-GB" sz="4000" dirty="0">
              <a:solidFill>
                <a:schemeClr val="tx1"/>
              </a:solidFill>
              <a:latin typeface="Times New Roman" pitchFamily="18" charset="0"/>
              <a:cs typeface="Times New Roman" pitchFamily="18" charset="0"/>
            </a:endParaRPr>
          </a:p>
        </p:txBody>
      </p:sp>
      <p:sp>
        <p:nvSpPr>
          <p:cNvPr id="3" name="Title 1"/>
          <p:cNvSpPr txBox="1">
            <a:spLocks/>
          </p:cNvSpPr>
          <p:nvPr/>
        </p:nvSpPr>
        <p:spPr>
          <a:xfrm>
            <a:off x="214282" y="652442"/>
            <a:ext cx="8858280" cy="919170"/>
          </a:xfrm>
          <a:prstGeom prst="rect">
            <a:avLst/>
          </a:prstGeom>
        </p:spPr>
        <p:txBody>
          <a:bodyPr vert="horz" lIns="0" rIns="0" bIns="0" anchor="b">
            <a:normAutofit/>
          </a:bodyPr>
          <a:lstStyle/>
          <a:p>
            <a:pPr lvl="0" algn="ctr">
              <a:spcBef>
                <a:spcPct val="0"/>
              </a:spcBef>
            </a:pPr>
            <a:r>
              <a:rPr lang="en-GB" sz="4000" b="1" u="sng" dirty="0" smtClean="0">
                <a:latin typeface="Times New Roman" pitchFamily="18" charset="0"/>
                <a:cs typeface="Times New Roman" pitchFamily="18" charset="0"/>
              </a:rPr>
              <a:t>Definition of advocacy</a:t>
            </a:r>
            <a:endParaRPr kumimoji="0" lang="en-GB" sz="4000" b="1" i="0" u="sng"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14290"/>
            <a:ext cx="8229600" cy="6500858"/>
          </a:xfrm>
        </p:spPr>
        <p:txBody>
          <a:bodyPr>
            <a:normAutofit/>
          </a:bodyPr>
          <a:lstStyle/>
          <a:p>
            <a:r>
              <a:rPr lang="en-GB" sz="4400" b="0" i="0" dirty="0" smtClean="0">
                <a:solidFill>
                  <a:schemeClr val="tx1"/>
                </a:solidFill>
                <a:latin typeface="Times New Roman" pitchFamily="18" charset="0"/>
                <a:cs typeface="Times New Roman" pitchFamily="18" charset="0"/>
              </a:rPr>
              <a:t>Advocacy can include many activities that a person or organization undertakes including </a:t>
            </a:r>
            <a:r>
              <a:rPr lang="en-GB" sz="4400" b="0" i="0" u="none" strike="noStrike" dirty="0" smtClean="0">
                <a:solidFill>
                  <a:schemeClr val="tx1"/>
                </a:solidFill>
                <a:latin typeface="Times New Roman" pitchFamily="18" charset="0"/>
                <a:cs typeface="Times New Roman" pitchFamily="18" charset="0"/>
              </a:rPr>
              <a:t>media campaigns</a:t>
            </a:r>
            <a:r>
              <a:rPr lang="en-GB" sz="4400" b="0" i="0" dirty="0" smtClean="0">
                <a:solidFill>
                  <a:schemeClr val="tx1"/>
                </a:solidFill>
                <a:latin typeface="Times New Roman" pitchFamily="18" charset="0"/>
                <a:cs typeface="Times New Roman" pitchFamily="18" charset="0"/>
              </a:rPr>
              <a:t>, </a:t>
            </a:r>
            <a:r>
              <a:rPr lang="en-GB" sz="4400" b="0" i="0" u="none" strike="noStrike" dirty="0" smtClean="0">
                <a:solidFill>
                  <a:schemeClr val="tx1"/>
                </a:solidFill>
                <a:latin typeface="Times New Roman" pitchFamily="18" charset="0"/>
                <a:cs typeface="Times New Roman" pitchFamily="18" charset="0"/>
              </a:rPr>
              <a:t>public speaking</a:t>
            </a:r>
            <a:r>
              <a:rPr lang="en-GB" sz="4400" b="0" i="0" dirty="0" smtClean="0">
                <a:solidFill>
                  <a:schemeClr val="tx1"/>
                </a:solidFill>
                <a:latin typeface="Times New Roman" pitchFamily="18" charset="0"/>
                <a:cs typeface="Times New Roman" pitchFamily="18" charset="0"/>
              </a:rPr>
              <a:t>, commissioning and publishing research or conducting </a:t>
            </a:r>
            <a:r>
              <a:rPr lang="en-GB" sz="4400" b="0" i="0" u="none" strike="noStrike" dirty="0" smtClean="0">
                <a:solidFill>
                  <a:schemeClr val="tx1"/>
                </a:solidFill>
                <a:latin typeface="Times New Roman" pitchFamily="18" charset="0"/>
                <a:cs typeface="Times New Roman" pitchFamily="18" charset="0"/>
              </a:rPr>
              <a:t>exit poll</a:t>
            </a:r>
            <a:r>
              <a:rPr lang="en-GB" sz="4400" b="0" i="0" dirty="0" smtClean="0">
                <a:solidFill>
                  <a:schemeClr val="tx1"/>
                </a:solidFill>
                <a:latin typeface="Times New Roman" pitchFamily="18" charset="0"/>
                <a:cs typeface="Times New Roman" pitchFamily="18" charset="0"/>
              </a:rPr>
              <a:t> or the filing of an amicus brief.</a:t>
            </a:r>
            <a:endParaRPr lang="en-GB" sz="4400" dirty="0">
              <a:solidFill>
                <a:schemeClr val="tx1"/>
              </a:solidFill>
              <a:latin typeface="Times New Roman" pitchFamily="18" charset="0"/>
              <a:cs typeface="Times New Roman" pitchFamily="18" charset="0"/>
            </a:endParaRPr>
          </a:p>
        </p:txBody>
      </p:sp>
      <p:sp>
        <p:nvSpPr>
          <p:cNvPr id="3" name="Title 1"/>
          <p:cNvSpPr txBox="1">
            <a:spLocks/>
          </p:cNvSpPr>
          <p:nvPr/>
        </p:nvSpPr>
        <p:spPr>
          <a:xfrm>
            <a:off x="71406" y="71414"/>
            <a:ext cx="8858280" cy="919170"/>
          </a:xfrm>
          <a:prstGeom prst="rect">
            <a:avLst/>
          </a:prstGeom>
        </p:spPr>
        <p:txBody>
          <a:bodyPr vert="horz" lIns="0" rIns="0" bIns="0" anchor="b">
            <a:normAutofit/>
          </a:bodyPr>
          <a:lstStyle/>
          <a:p>
            <a:pPr lvl="0" algn="ctr">
              <a:spcBef>
                <a:spcPct val="0"/>
              </a:spcBef>
            </a:pPr>
            <a:r>
              <a:rPr lang="en-GB" sz="4000" b="1" u="sng" dirty="0" smtClean="0">
                <a:latin typeface="Times New Roman" pitchFamily="18" charset="0"/>
                <a:cs typeface="Times New Roman" pitchFamily="18" charset="0"/>
              </a:rPr>
              <a:t>Definition of advocacy continues</a:t>
            </a:r>
            <a:endParaRPr kumimoji="0" lang="en-GB" sz="4000" b="1" i="0" u="sng"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04088"/>
            <a:ext cx="8229600" cy="5725308"/>
          </a:xfrm>
        </p:spPr>
        <p:txBody>
          <a:bodyPr>
            <a:normAutofit/>
          </a:bodyPr>
          <a:lstStyle/>
          <a:p>
            <a:r>
              <a:rPr lang="en-GB" sz="4400" dirty="0" smtClean="0">
                <a:solidFill>
                  <a:schemeClr val="tx1"/>
                </a:solidFill>
                <a:latin typeface="Times New Roman" pitchFamily="18" charset="0"/>
                <a:cs typeface="Times New Roman" pitchFamily="18" charset="0"/>
              </a:rPr>
              <a:t>There  </a:t>
            </a:r>
            <a:r>
              <a:rPr lang="en-GB" sz="4400" dirty="0" smtClean="0">
                <a:solidFill>
                  <a:schemeClr val="tx1"/>
                </a:solidFill>
                <a:latin typeface="Times New Roman" pitchFamily="18" charset="0"/>
                <a:cs typeface="Times New Roman" pitchFamily="18" charset="0"/>
              </a:rPr>
              <a:t>are several forms of </a:t>
            </a:r>
            <a:r>
              <a:rPr lang="en-GB" sz="4400" dirty="0" smtClean="0">
                <a:solidFill>
                  <a:schemeClr val="tx1"/>
                </a:solidFill>
                <a:latin typeface="Times New Roman" pitchFamily="18" charset="0"/>
                <a:cs typeface="Times New Roman" pitchFamily="18" charset="0"/>
              </a:rPr>
              <a:t>advocacy such as </a:t>
            </a:r>
            <a:r>
              <a:rPr lang="en-GB" sz="4400" dirty="0" smtClean="0">
                <a:solidFill>
                  <a:schemeClr val="tx1"/>
                </a:solidFill>
                <a:latin typeface="Times New Roman" pitchFamily="18" charset="0"/>
                <a:cs typeface="Times New Roman" pitchFamily="18" charset="0"/>
              </a:rPr>
              <a:t/>
            </a:r>
            <a:br>
              <a:rPr lang="en-GB" sz="4400" dirty="0" smtClean="0">
                <a:solidFill>
                  <a:schemeClr val="tx1"/>
                </a:solidFill>
                <a:latin typeface="Times New Roman" pitchFamily="18" charset="0"/>
                <a:cs typeface="Times New Roman" pitchFamily="18" charset="0"/>
              </a:rPr>
            </a:br>
            <a:r>
              <a:rPr lang="en-GB" sz="4400" dirty="0" smtClean="0">
                <a:solidFill>
                  <a:schemeClr val="tx1"/>
                </a:solidFill>
                <a:latin typeface="Times New Roman" pitchFamily="18" charset="0"/>
                <a:cs typeface="Times New Roman" pitchFamily="18" charset="0"/>
              </a:rPr>
              <a:t>1. Budget advocacy</a:t>
            </a:r>
            <a:br>
              <a:rPr lang="en-GB" sz="4400" dirty="0" smtClean="0">
                <a:solidFill>
                  <a:schemeClr val="tx1"/>
                </a:solidFill>
                <a:latin typeface="Times New Roman" pitchFamily="18" charset="0"/>
                <a:cs typeface="Times New Roman" pitchFamily="18" charset="0"/>
              </a:rPr>
            </a:br>
            <a:r>
              <a:rPr lang="en-GB" sz="4400" dirty="0" smtClean="0">
                <a:solidFill>
                  <a:schemeClr val="tx1"/>
                </a:solidFill>
                <a:latin typeface="Times New Roman" pitchFamily="18" charset="0"/>
                <a:cs typeface="Times New Roman" pitchFamily="18" charset="0"/>
              </a:rPr>
              <a:t>2. Express </a:t>
            </a:r>
            <a:r>
              <a:rPr lang="en-GB" sz="4400" dirty="0" smtClean="0">
                <a:solidFill>
                  <a:schemeClr val="tx1"/>
                </a:solidFill>
                <a:latin typeface="Times New Roman" pitchFamily="18" charset="0"/>
                <a:cs typeface="Times New Roman" pitchFamily="18" charset="0"/>
              </a:rPr>
              <a:t>versus issue advocacy </a:t>
            </a:r>
            <a:r>
              <a:rPr lang="en-GB" sz="4400" dirty="0" smtClean="0">
                <a:solidFill>
                  <a:schemeClr val="tx1"/>
                </a:solidFill>
                <a:latin typeface="Times New Roman" pitchFamily="18" charset="0"/>
                <a:cs typeface="Times New Roman" pitchFamily="18" charset="0"/>
              </a:rPr>
              <a:t/>
            </a:r>
            <a:br>
              <a:rPr lang="en-GB" sz="4400" dirty="0" smtClean="0">
                <a:solidFill>
                  <a:schemeClr val="tx1"/>
                </a:solidFill>
                <a:latin typeface="Times New Roman" pitchFamily="18" charset="0"/>
                <a:cs typeface="Times New Roman" pitchFamily="18" charset="0"/>
              </a:rPr>
            </a:br>
            <a:r>
              <a:rPr lang="en-GB" sz="4400" dirty="0" smtClean="0">
                <a:solidFill>
                  <a:schemeClr val="tx1"/>
                </a:solidFill>
                <a:latin typeface="Times New Roman" pitchFamily="18" charset="0"/>
                <a:cs typeface="Times New Roman" pitchFamily="18" charset="0"/>
              </a:rPr>
              <a:t>3. Media advocacy</a:t>
            </a:r>
            <a:r>
              <a:rPr lang="en-GB" sz="4400" dirty="0" smtClean="0">
                <a:solidFill>
                  <a:schemeClr val="tx1"/>
                </a:solidFill>
                <a:latin typeface="Times New Roman" pitchFamily="18" charset="0"/>
                <a:cs typeface="Times New Roman" pitchFamily="18" charset="0"/>
              </a:rPr>
              <a:t/>
            </a:r>
            <a:br>
              <a:rPr lang="en-GB" sz="4400" dirty="0" smtClean="0">
                <a:solidFill>
                  <a:schemeClr val="tx1"/>
                </a:solidFill>
                <a:latin typeface="Times New Roman" pitchFamily="18" charset="0"/>
                <a:cs typeface="Times New Roman" pitchFamily="18" charset="0"/>
              </a:rPr>
            </a:br>
            <a:r>
              <a:rPr lang="en-GB" sz="4400" dirty="0" smtClean="0">
                <a:solidFill>
                  <a:schemeClr val="tx1"/>
                </a:solidFill>
                <a:latin typeface="Times New Roman" pitchFamily="18" charset="0"/>
                <a:cs typeface="Times New Roman" pitchFamily="18" charset="0"/>
              </a:rPr>
              <a:t>4.Health advocacy</a:t>
            </a:r>
            <a:br>
              <a:rPr lang="en-GB" sz="4400" dirty="0" smtClean="0">
                <a:solidFill>
                  <a:schemeClr val="tx1"/>
                </a:solidFill>
                <a:latin typeface="Times New Roman" pitchFamily="18" charset="0"/>
                <a:cs typeface="Times New Roman" pitchFamily="18" charset="0"/>
              </a:rPr>
            </a:br>
            <a:r>
              <a:rPr lang="en-GB" sz="4400" dirty="0" smtClean="0">
                <a:solidFill>
                  <a:schemeClr val="tx1"/>
                </a:solidFill>
                <a:latin typeface="Times New Roman" pitchFamily="18" charset="0"/>
                <a:cs typeface="Times New Roman" pitchFamily="18" charset="0"/>
              </a:rPr>
              <a:t>5.Legislative advocacy</a:t>
            </a:r>
            <a:endParaRPr lang="en-GB" sz="4400" dirty="0">
              <a:solidFill>
                <a:schemeClr val="tx1"/>
              </a:solidFill>
              <a:latin typeface="Times New Roman" pitchFamily="18" charset="0"/>
              <a:cs typeface="Times New Roman" pitchFamily="18" charset="0"/>
            </a:endParaRPr>
          </a:p>
        </p:txBody>
      </p:sp>
      <p:sp>
        <p:nvSpPr>
          <p:cNvPr id="3" name="Title 1"/>
          <p:cNvSpPr txBox="1">
            <a:spLocks/>
          </p:cNvSpPr>
          <p:nvPr/>
        </p:nvSpPr>
        <p:spPr>
          <a:xfrm>
            <a:off x="214282" y="652442"/>
            <a:ext cx="8858280" cy="919170"/>
          </a:xfrm>
          <a:prstGeom prst="rect">
            <a:avLst/>
          </a:prstGeom>
        </p:spPr>
        <p:txBody>
          <a:bodyPr vert="horz" lIns="0" rIns="0" bIns="0" anchor="b">
            <a:normAutofit/>
          </a:bodyPr>
          <a:lstStyle/>
          <a:p>
            <a:pPr lvl="0" algn="ctr">
              <a:spcBef>
                <a:spcPct val="0"/>
              </a:spcBef>
            </a:pPr>
            <a:r>
              <a:rPr lang="en-GB" sz="4000" b="1" u="sng" dirty="0" smtClean="0">
                <a:latin typeface="Times New Roman" pitchFamily="18" charset="0"/>
                <a:cs typeface="Times New Roman" pitchFamily="18" charset="0"/>
              </a:rPr>
              <a:t>FORMS OF ADVOCACY</a:t>
            </a:r>
            <a:endParaRPr kumimoji="0" lang="en-GB" sz="4000" b="1" i="0" u="sng"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4282" y="80938"/>
            <a:ext cx="8858280" cy="919170"/>
          </a:xfrm>
          <a:prstGeom prst="rect">
            <a:avLst/>
          </a:prstGeom>
        </p:spPr>
        <p:txBody>
          <a:bodyPr vert="horz" lIns="0" rIns="0" bIns="0" anchor="b">
            <a:normAutofit/>
          </a:bodyPr>
          <a:lstStyle/>
          <a:p>
            <a:pPr lvl="0" algn="ctr">
              <a:spcBef>
                <a:spcPct val="0"/>
              </a:spcBef>
            </a:pPr>
            <a:r>
              <a:rPr lang="en-GB" sz="4000" b="1" dirty="0" smtClean="0">
                <a:latin typeface="Times New Roman" pitchFamily="18" charset="0"/>
                <a:cs typeface="Times New Roman" pitchFamily="18" charset="0"/>
              </a:rPr>
              <a:t>Budget advocacy</a:t>
            </a:r>
            <a:endParaRPr kumimoji="0" lang="en-GB" sz="4000" b="1" i="0" u="sng"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 name="Title 1"/>
          <p:cNvSpPr txBox="1">
            <a:spLocks/>
          </p:cNvSpPr>
          <p:nvPr/>
        </p:nvSpPr>
        <p:spPr>
          <a:xfrm>
            <a:off x="214282" y="1009632"/>
            <a:ext cx="8858280" cy="4205318"/>
          </a:xfrm>
          <a:prstGeom prst="rect">
            <a:avLst/>
          </a:prstGeom>
        </p:spPr>
        <p:txBody>
          <a:bodyPr vert="horz" lIns="0" rIns="0" bIns="0" anchor="b">
            <a:normAutofit fontScale="85000" lnSpcReduction="20000"/>
          </a:bodyPr>
          <a:lstStyle/>
          <a:p>
            <a:pPr>
              <a:spcBef>
                <a:spcPct val="0"/>
              </a:spcBef>
            </a:pPr>
            <a:r>
              <a:rPr lang="en-GB" sz="4000" dirty="0" smtClean="0">
                <a:latin typeface="Times New Roman" pitchFamily="18" charset="0"/>
                <a:cs typeface="Times New Roman" pitchFamily="18" charset="0"/>
              </a:rPr>
              <a:t>Budget </a:t>
            </a:r>
            <a:r>
              <a:rPr lang="en-GB" sz="4000" dirty="0" smtClean="0">
                <a:latin typeface="Times New Roman" pitchFamily="18" charset="0"/>
                <a:cs typeface="Times New Roman" pitchFamily="18" charset="0"/>
              </a:rPr>
              <a:t>advocacy is </a:t>
            </a:r>
            <a:r>
              <a:rPr lang="en-GB" sz="4000" dirty="0" smtClean="0">
                <a:latin typeface="Times New Roman" pitchFamily="18" charset="0"/>
                <a:cs typeface="Times New Roman" pitchFamily="18" charset="0"/>
              </a:rPr>
              <a:t>another aspect of advocacy that ensures proactive engagement of Civil Society Organizations with the government budget to make the government more accountable to the people and promote transparency. Budget advocacy also enables citizens and social action groups to compel the government to be more alert to the needs and aspirations of people in general and the deprived sections of the community.</a:t>
            </a:r>
          </a:p>
          <a:p>
            <a:pPr lvl="0">
              <a:spcBef>
                <a:spcPct val="0"/>
              </a:spcBef>
            </a:pPr>
            <a:endParaRPr kumimoji="0" lang="en-GB" sz="4000" b="1" i="0" u="sng"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4282" y="80938"/>
            <a:ext cx="8858280" cy="919170"/>
          </a:xfrm>
          <a:prstGeom prst="rect">
            <a:avLst/>
          </a:prstGeom>
        </p:spPr>
        <p:txBody>
          <a:bodyPr vert="horz" lIns="0" rIns="0" bIns="0" anchor="b">
            <a:normAutofit/>
          </a:bodyPr>
          <a:lstStyle/>
          <a:p>
            <a:pPr lvl="0" algn="ctr">
              <a:spcBef>
                <a:spcPct val="0"/>
              </a:spcBef>
            </a:pPr>
            <a:r>
              <a:rPr lang="en-GB" sz="4000" b="1" dirty="0" smtClean="0">
                <a:latin typeface="Times New Roman" pitchFamily="18" charset="0"/>
                <a:cs typeface="Times New Roman" pitchFamily="18" charset="0"/>
              </a:rPr>
              <a:t>Express versus issue advocacy</a:t>
            </a:r>
            <a:endParaRPr kumimoji="0" lang="en-GB" sz="4000" b="1" i="0" u="sng"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 name="Title 1"/>
          <p:cNvSpPr txBox="1">
            <a:spLocks/>
          </p:cNvSpPr>
          <p:nvPr/>
        </p:nvSpPr>
        <p:spPr>
          <a:xfrm>
            <a:off x="142844" y="1152508"/>
            <a:ext cx="8858280" cy="3205186"/>
          </a:xfrm>
          <a:prstGeom prst="rect">
            <a:avLst/>
          </a:prstGeom>
        </p:spPr>
        <p:txBody>
          <a:bodyPr vert="horz" lIns="0" rIns="0" bIns="0" anchor="b">
            <a:noAutofit/>
          </a:bodyPr>
          <a:lstStyle/>
          <a:p>
            <a:r>
              <a:rPr lang="en-GB" sz="2800" dirty="0" smtClean="0">
                <a:latin typeface="Times New Roman" pitchFamily="18" charset="0"/>
                <a:cs typeface="Times New Roman" pitchFamily="18" charset="0"/>
              </a:rPr>
              <a:t>These </a:t>
            </a:r>
            <a:r>
              <a:rPr lang="en-GB" sz="2800" dirty="0" smtClean="0">
                <a:latin typeface="Times New Roman" pitchFamily="18" charset="0"/>
                <a:cs typeface="Times New Roman" pitchFamily="18" charset="0"/>
              </a:rPr>
              <a:t>two types of advocacy when grouped together usually refers to a debate in the United States whether a group is expressly making their desire known that voters should cast ballots in a particular way, or whether a group has a long term issue that isn't campaign and election season specific</a:t>
            </a:r>
            <a:r>
              <a:rPr lang="en-GB" sz="2800" dirty="0" smtClean="0">
                <a:latin typeface="Times New Roman" pitchFamily="18" charset="0"/>
                <a:cs typeface="Times New Roman" pitchFamily="18" charset="0"/>
              </a:rPr>
              <a:t>. </a:t>
            </a:r>
            <a:endParaRPr lang="en-GB"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4282" y="80938"/>
            <a:ext cx="8858280" cy="919170"/>
          </a:xfrm>
          <a:prstGeom prst="rect">
            <a:avLst/>
          </a:prstGeom>
        </p:spPr>
        <p:txBody>
          <a:bodyPr vert="horz" lIns="0" rIns="0" bIns="0" anchor="b">
            <a:normAutofit/>
          </a:bodyPr>
          <a:lstStyle/>
          <a:p>
            <a:pPr lvl="0" algn="ctr">
              <a:spcBef>
                <a:spcPct val="0"/>
              </a:spcBef>
            </a:pPr>
            <a:r>
              <a:rPr lang="en-GB" sz="4000" b="1" dirty="0" smtClean="0">
                <a:latin typeface="Times New Roman" pitchFamily="18" charset="0"/>
                <a:cs typeface="Times New Roman" pitchFamily="18" charset="0"/>
              </a:rPr>
              <a:t>Media </a:t>
            </a:r>
            <a:r>
              <a:rPr lang="en-GB" sz="4000" b="1" dirty="0" smtClean="0">
                <a:latin typeface="Times New Roman" pitchFamily="18" charset="0"/>
                <a:cs typeface="Times New Roman" pitchFamily="18" charset="0"/>
              </a:rPr>
              <a:t>advocacy</a:t>
            </a:r>
            <a:endParaRPr kumimoji="0" lang="en-GB" sz="4000" b="1" i="0" u="sng"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 name="Title 1"/>
          <p:cNvSpPr txBox="1">
            <a:spLocks/>
          </p:cNvSpPr>
          <p:nvPr/>
        </p:nvSpPr>
        <p:spPr>
          <a:xfrm>
            <a:off x="142844" y="866756"/>
            <a:ext cx="8858280" cy="3848128"/>
          </a:xfrm>
          <a:prstGeom prst="rect">
            <a:avLst/>
          </a:prstGeom>
        </p:spPr>
        <p:txBody>
          <a:bodyPr vert="horz" lIns="0" rIns="0" bIns="0" anchor="b">
            <a:normAutofit fontScale="77500" lnSpcReduction="20000"/>
          </a:bodyPr>
          <a:lstStyle/>
          <a:p>
            <a:pPr lvl="0" algn="ctr">
              <a:spcBef>
                <a:spcPct val="0"/>
              </a:spcBef>
            </a:pPr>
            <a:r>
              <a:rPr lang="en-GB" sz="4000" dirty="0" smtClean="0">
                <a:latin typeface="Times New Roman" pitchFamily="18" charset="0"/>
                <a:cs typeface="Times New Roman" pitchFamily="18" charset="0"/>
              </a:rPr>
              <a:t>Is the </a:t>
            </a:r>
            <a:r>
              <a:rPr lang="en-GB" sz="4000" dirty="0" smtClean="0">
                <a:latin typeface="Times New Roman" pitchFamily="18" charset="0"/>
                <a:cs typeface="Times New Roman" pitchFamily="18" charset="0"/>
              </a:rPr>
              <a:t>strategic use of the mass media as a resource to advance a social or public policy initiative" (Jernigan and Wright, 1996). In Canada, for example, the Manitoba Public Insurance campaigns illustrate how media advocacy was used to fight alcohol and tobacco-related health issues. We can also consider the role of health advocacy and the media in “the enactment of municipal smoking bylaws in Canada between 1970 and 1995</a:t>
            </a:r>
            <a:r>
              <a:rPr lang="en-GB" sz="4000" dirty="0" smtClean="0">
                <a:latin typeface="Times New Roman" pitchFamily="18" charset="0"/>
                <a:cs typeface="Times New Roman" pitchFamily="18" charset="0"/>
              </a:rPr>
              <a:t>.</a:t>
            </a:r>
            <a:endParaRPr kumimoji="0" lang="en-GB" sz="4000" b="1" i="0" u="sng"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4282" y="80938"/>
            <a:ext cx="8858280" cy="919170"/>
          </a:xfrm>
          <a:prstGeom prst="rect">
            <a:avLst/>
          </a:prstGeom>
        </p:spPr>
        <p:txBody>
          <a:bodyPr vert="horz" lIns="0" rIns="0" bIns="0" anchor="b">
            <a:normAutofit/>
          </a:bodyPr>
          <a:lstStyle/>
          <a:p>
            <a:pPr lvl="0" algn="ctr">
              <a:spcBef>
                <a:spcPct val="0"/>
              </a:spcBef>
            </a:pPr>
            <a:r>
              <a:rPr lang="en-GB" sz="4000" b="1" dirty="0" smtClean="0">
                <a:latin typeface="Times New Roman" pitchFamily="18" charset="0"/>
                <a:cs typeface="Times New Roman" pitchFamily="18" charset="0"/>
              </a:rPr>
              <a:t>Health </a:t>
            </a:r>
            <a:r>
              <a:rPr lang="en-GB" sz="4000" b="1" dirty="0" smtClean="0">
                <a:latin typeface="Times New Roman" pitchFamily="18" charset="0"/>
                <a:cs typeface="Times New Roman" pitchFamily="18" charset="0"/>
              </a:rPr>
              <a:t>advocacy</a:t>
            </a:r>
            <a:endParaRPr kumimoji="0" lang="en-GB" sz="4000" b="1" i="0" u="sng"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 name="Title 1"/>
          <p:cNvSpPr txBox="1">
            <a:spLocks/>
          </p:cNvSpPr>
          <p:nvPr/>
        </p:nvSpPr>
        <p:spPr>
          <a:xfrm>
            <a:off x="142844" y="1009632"/>
            <a:ext cx="8858280" cy="1990740"/>
          </a:xfrm>
          <a:prstGeom prst="rect">
            <a:avLst/>
          </a:prstGeom>
        </p:spPr>
        <p:txBody>
          <a:bodyPr vert="horz" lIns="0" rIns="0" bIns="0" anchor="b">
            <a:normAutofit fontScale="92500" lnSpcReduction="20000"/>
          </a:bodyPr>
          <a:lstStyle/>
          <a:p>
            <a:r>
              <a:rPr lang="en-GB" sz="4000" dirty="0" smtClean="0">
                <a:latin typeface="Times New Roman" pitchFamily="18" charset="0"/>
                <a:cs typeface="Times New Roman" pitchFamily="18" charset="0"/>
              </a:rPr>
              <a:t>This supports </a:t>
            </a:r>
            <a:r>
              <a:rPr lang="en-GB" sz="4000" dirty="0" smtClean="0">
                <a:latin typeface="Times New Roman" pitchFamily="18" charset="0"/>
                <a:cs typeface="Times New Roman" pitchFamily="18" charset="0"/>
              </a:rPr>
              <a:t>and promotes patients' health care rights as well as enhance community health and policy initiatives that focus on the availability, safety and quality of care</a:t>
            </a:r>
            <a:r>
              <a:rPr lang="en-GB" sz="4000" dirty="0" smtClean="0">
                <a:latin typeface="Times New Roman" pitchFamily="18" charset="0"/>
                <a:cs typeface="Times New Roman" pitchFamily="18" charset="0"/>
              </a:rPr>
              <a:t>. </a:t>
            </a:r>
            <a:endParaRPr lang="en-GB" sz="4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4282" y="80938"/>
            <a:ext cx="8858280" cy="919170"/>
          </a:xfrm>
          <a:prstGeom prst="rect">
            <a:avLst/>
          </a:prstGeom>
        </p:spPr>
        <p:txBody>
          <a:bodyPr vert="horz" lIns="0" rIns="0" bIns="0" anchor="b">
            <a:normAutofit/>
          </a:bodyPr>
          <a:lstStyle/>
          <a:p>
            <a:pPr lvl="0" algn="ctr">
              <a:spcBef>
                <a:spcPct val="0"/>
              </a:spcBef>
            </a:pPr>
            <a:r>
              <a:rPr lang="en-GB" sz="4000" b="1" dirty="0" smtClean="0">
                <a:latin typeface="Times New Roman" pitchFamily="18" charset="0"/>
                <a:cs typeface="Times New Roman" pitchFamily="18" charset="0"/>
              </a:rPr>
              <a:t>Legislative advocacy</a:t>
            </a:r>
            <a:endParaRPr kumimoji="0" lang="en-GB" sz="4000" b="1" i="0" u="sng"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 name="Title 1"/>
          <p:cNvSpPr txBox="1">
            <a:spLocks/>
          </p:cNvSpPr>
          <p:nvPr/>
        </p:nvSpPr>
        <p:spPr>
          <a:xfrm>
            <a:off x="142844" y="1152508"/>
            <a:ext cx="8858280" cy="919170"/>
          </a:xfrm>
          <a:prstGeom prst="rect">
            <a:avLst/>
          </a:prstGeom>
        </p:spPr>
        <p:txBody>
          <a:bodyPr vert="horz" lIns="0" rIns="0" bIns="0" anchor="b">
            <a:normAutofit fontScale="85000" lnSpcReduction="20000"/>
          </a:bodyPr>
          <a:lstStyle/>
          <a:p>
            <a:pPr lvl="0" algn="ctr">
              <a:spcBef>
                <a:spcPct val="0"/>
              </a:spcBef>
            </a:pPr>
            <a:r>
              <a:rPr lang="en-GB" sz="4000" dirty="0" smtClean="0">
                <a:latin typeface="Times New Roman" pitchFamily="18" charset="0"/>
                <a:cs typeface="Times New Roman" pitchFamily="18" charset="0"/>
              </a:rPr>
              <a:t>Is the reliance </a:t>
            </a:r>
            <a:r>
              <a:rPr lang="en-GB" sz="4000" dirty="0" smtClean="0">
                <a:latin typeface="Times New Roman" pitchFamily="18" charset="0"/>
                <a:cs typeface="Times New Roman" pitchFamily="18" charset="0"/>
              </a:rPr>
              <a:t>on the state or federal legislative process" as part of a strategy to create change</a:t>
            </a:r>
            <a:r>
              <a:rPr lang="en-GB" sz="4000" dirty="0" smtClean="0">
                <a:latin typeface="Times New Roman" pitchFamily="18" charset="0"/>
                <a:cs typeface="Times New Roman" pitchFamily="18" charset="0"/>
              </a:rPr>
              <a:t>. </a:t>
            </a:r>
            <a:endParaRPr kumimoji="0" lang="en-GB" sz="4000" b="1" i="0" u="sng"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4285</TotalTime>
  <Words>436</Words>
  <Application>Microsoft Office PowerPoint</Application>
  <PresentationFormat>On-screen Show (4:3)</PresentationFormat>
  <Paragraphs>28</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ADVOCACY  NAME : WILLIAMS AYOBAMI LEKE  MATRIC NUMBER 14/sms10/005  COURSE CODE: PCS 406 DEPARTMENT: PEACE AND CONFLICT STUDIES  EDUCATOR: DR. DEMOLA AKINYOADE </vt:lpstr>
      <vt:lpstr>Advocacy, is an activity by an individual or group which aims to influence decisions within political, economic, and social systems and institutions.  </vt:lpstr>
      <vt:lpstr>Advocacy can include many activities that a person or organization undertakes including media campaigns, public speaking, commissioning and publishing research or conducting exit poll or the filing of an amicus brief.</vt:lpstr>
      <vt:lpstr>There  are several forms of advocacy such as  1. Budget advocacy 2. Express versus issue advocacy  3. Media advocacy 4.Health advocacy 5.Legislative advocacy</vt:lpstr>
      <vt:lpstr>Slide 5</vt:lpstr>
      <vt:lpstr>Slide 6</vt:lpstr>
      <vt:lpstr>Slide 7</vt:lpstr>
      <vt:lpstr>Slide 8</vt:lpstr>
      <vt:lpstr>Slide 9</vt:lpstr>
      <vt:lpstr>Here we will be focusing more on peace advocacy, which could be defined as: any policy, that advocates or promotes maintenance of peace full international relations.</vt:lpstr>
      <vt:lpstr>Conclusion </vt:lpstr>
      <vt:lpstr>Reference </vt:lpstr>
      <vt:lpstr>Thank u 4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DEPARTMENT MATRIC NUMBER</dc:title>
  <dc:creator>williams leke</dc:creator>
  <cp:lastModifiedBy>williams leke</cp:lastModifiedBy>
  <cp:revision>131</cp:revision>
  <dcterms:created xsi:type="dcterms:W3CDTF">2018-01-30T11:19:02Z</dcterms:created>
  <dcterms:modified xsi:type="dcterms:W3CDTF">2018-03-24T21:32:34Z</dcterms:modified>
</cp:coreProperties>
</file>