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sldIdLst>
    <p:sldId id="262" r:id="rId2"/>
    <p:sldId id="263" r:id="rId3"/>
    <p:sldId id="264" r:id="rId4"/>
    <p:sldId id="270" r:id="rId5"/>
    <p:sldId id="257" r:id="rId6"/>
    <p:sldId id="258" r:id="rId7"/>
    <p:sldId id="259" r:id="rId8"/>
    <p:sldId id="260" r:id="rId9"/>
    <p:sldId id="265" r:id="rId10"/>
    <p:sldId id="271" r:id="rId11"/>
    <p:sldId id="261" r:id="rId12"/>
    <p:sldId id="266" r:id="rId13"/>
    <p:sldId id="267" r:id="rId14"/>
    <p:sldId id="268" r:id="rId15"/>
    <p:sldId id="269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C3894-314D-41DF-80E5-05AB18FA8C0C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26B93-0834-438B-8C66-2B68D46BC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99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26B93-0834-438B-8C66-2B68D46BCCC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716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case of Israeli-Palestine conflict</a:t>
            </a:r>
            <a:r>
              <a:rPr lang="en-US" baseline="0" dirty="0" smtClean="0"/>
              <a:t> where Israeli officials found it difficult to negotiate </a:t>
            </a:r>
            <a:r>
              <a:rPr lang="en-US" baseline="0" smtClean="0"/>
              <a:t>with Palestine </a:t>
            </a:r>
            <a:r>
              <a:rPr lang="en-US" baseline="0" dirty="0" smtClean="0"/>
              <a:t>leaders.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26B93-0834-438B-8C66-2B68D46BCCC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309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163A-9305-47F3-BD77-16C3A227BBFD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F3BF-BF98-4519-A5E4-A3A9F06DE113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BB7E-D58E-4E34-96A7-EE9BB0F190AB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2BD-7CE7-4A8B-BC03-42C886E069FE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1DB3-A319-48CA-9D4E-455BE3431A41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762A-8A46-4BBA-90D1-153DEAD6DE02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95D8-DDE4-40E7-B112-35DC6CBEEB71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2EF4-CD8C-4D42-96B9-5113746E356B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9125-0E93-4D3E-ADBA-F2FE20984EB0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E622-3F21-40E1-AAC5-A6986D273DA9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B95B-1EA7-44EF-AEDA-AF127A6CD1F9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FA5923A-FA1D-4FCE-BB04-CECA861A60E6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479D615-4533-43F5-A761-82A5D416E0E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MEDIATION STRATEGIES AND TECHNIQUES: CONVENING PROCESS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5486400"/>
            <a:ext cx="5638800" cy="838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Presented by Vulasi Baribenem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9/04/2018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60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Convening at Different Scales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Convening is a necessary first step before any mediation or consensus-building process, </a:t>
            </a:r>
            <a:r>
              <a:rPr lang="en-US" dirty="0" smtClean="0"/>
              <a:t>either at interpersonal</a:t>
            </a:r>
            <a:r>
              <a:rPr lang="en-US" dirty="0"/>
              <a:t>, community, or </a:t>
            </a:r>
            <a:r>
              <a:rPr lang="en-US" dirty="0" smtClean="0"/>
              <a:t>international level. The general principles of convening applies to all these levels.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One key difference however is that in </a:t>
            </a:r>
            <a:r>
              <a:rPr lang="en-US" dirty="0"/>
              <a:t>large and complex public policy cases, as well as international </a:t>
            </a:r>
            <a:r>
              <a:rPr lang="en-US" dirty="0" smtClean="0"/>
              <a:t>cases convening takes longer because stakeholder representatives is a critical issue.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Whereas at local level it is fairly easy to identify stakeholder as respected leaders can be identified.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2BD-7CE7-4A8B-BC03-42C886E069FE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8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STEPS IN CONVENING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dirty="0" smtClean="0"/>
              <a:t>CONFLICT ASSESSMENT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STAKEHOLDER INDENTIFICATION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OBTAIN RESOURCES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PROCESS DESIGN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E1A3-1F88-4CBA-BD43-546158B60615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14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CONFLICT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8674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smtClean="0"/>
              <a:t>The initial step is to assess the conflict situation. Here the first tasks is to identify the conveners aim/goals.</a:t>
            </a:r>
          </a:p>
          <a:p>
            <a:pPr algn="just">
              <a:lnSpc>
                <a:spcPct val="150000"/>
              </a:lnSpc>
            </a:pPr>
            <a:r>
              <a:rPr lang="en-US" sz="2600" dirty="0" smtClean="0"/>
              <a:t>The convener is also required to identify and define issues of the conflict and then frames the problem in a way all parties understand.</a:t>
            </a:r>
          </a:p>
          <a:p>
            <a:pPr algn="just">
              <a:lnSpc>
                <a:spcPct val="150000"/>
              </a:lnSpc>
            </a:pPr>
            <a:r>
              <a:rPr lang="en-US" sz="2600" dirty="0" smtClean="0"/>
              <a:t>The convener should also know the limit of his authority, </a:t>
            </a:r>
            <a:r>
              <a:rPr lang="en-US" sz="2600" dirty="0"/>
              <a:t>to formalize and implement any agreement that may be reached by the convened </a:t>
            </a:r>
            <a:r>
              <a:rPr lang="en-US" sz="2600" dirty="0" smtClean="0"/>
              <a:t>group.</a:t>
            </a:r>
            <a:endParaRPr lang="en-GB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AE36-F412-4094-A8B3-DA51FE1DE393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37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STAKEHOLDER IDENTIFICATION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610600" cy="5867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Another key aspect is the identification of stakeholders. The stakeholder should identify key stakeholder holders i.e. those affected by the issues.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The </a:t>
            </a:r>
            <a:r>
              <a:rPr lang="en-US" dirty="0"/>
              <a:t>convener must also determine what potential resource needs will arise during the actual negotiation </a:t>
            </a:r>
            <a:r>
              <a:rPr lang="en-US" dirty="0" smtClean="0"/>
              <a:t>process.</a:t>
            </a:r>
          </a:p>
          <a:p>
            <a:pPr>
              <a:lnSpc>
                <a:spcPct val="170000"/>
              </a:lnSpc>
            </a:pPr>
            <a:r>
              <a:rPr lang="en-US" dirty="0"/>
              <a:t>Next, the convener must determine if and how these needs can be met. 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dirty="0"/>
              <a:t>The process may also be aborted if key stakeholders refuse to participate in the process</a:t>
            </a:r>
            <a:r>
              <a:rPr lang="en-US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Once key stakeholders have been identified, they must decide on their representatives.</a:t>
            </a:r>
          </a:p>
          <a:p>
            <a:pPr>
              <a:lnSpc>
                <a:spcPct val="170000"/>
              </a:lnSpc>
            </a:pPr>
            <a:r>
              <a:rPr lang="en-US" dirty="0"/>
              <a:t>The convener is responsible for ensuring that key parties are sufficiently and legitimately </a:t>
            </a:r>
            <a:r>
              <a:rPr lang="en-US" dirty="0" smtClean="0"/>
              <a:t>represented.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71C2-196E-4B83-8E44-74101AFD3EAC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50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OBTAIN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56260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US" sz="2300" dirty="0"/>
              <a:t>The third major step is to locate the necessary </a:t>
            </a:r>
            <a:r>
              <a:rPr lang="en-US" sz="2300" i="1" dirty="0"/>
              <a:t>resources</a:t>
            </a:r>
            <a:r>
              <a:rPr lang="en-US" sz="2300" dirty="0"/>
              <a:t> to carry out the convening. In other words, the convener is charged with developing a funding strategy. </a:t>
            </a:r>
            <a:endParaRPr lang="en-US" sz="2300" dirty="0" smtClean="0"/>
          </a:p>
          <a:p>
            <a:pPr algn="just">
              <a:lnSpc>
                <a:spcPct val="170000"/>
              </a:lnSpc>
            </a:pPr>
            <a:r>
              <a:rPr lang="en-US" sz="2300" dirty="0" smtClean="0"/>
              <a:t>The </a:t>
            </a:r>
            <a:r>
              <a:rPr lang="en-US" sz="2300" dirty="0"/>
              <a:t>convener's first move may be to research philanthropic or governmental agencies in order to find sources of funding. If the convener is a government official or agency there may already be funds available to carry out a decision making process. </a:t>
            </a:r>
            <a:endParaRPr lang="en-US" sz="2300" dirty="0" smtClean="0"/>
          </a:p>
          <a:p>
            <a:pPr algn="just">
              <a:lnSpc>
                <a:spcPct val="170000"/>
              </a:lnSpc>
            </a:pPr>
            <a:r>
              <a:rPr lang="en-US" sz="2300" dirty="0" smtClean="0"/>
              <a:t>Most </a:t>
            </a:r>
            <a:r>
              <a:rPr lang="en-US" sz="2300" dirty="0"/>
              <a:t>small scale situations demand that the convener locate and apply for funding, usually in the form of </a:t>
            </a:r>
            <a:r>
              <a:rPr lang="en-US" sz="2300" dirty="0" smtClean="0"/>
              <a:t>grants.</a:t>
            </a:r>
            <a:endParaRPr lang="en-GB" sz="2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50AE-8FF5-47D2-8114-8DF11FF1E6AD}" type="datetime2">
              <a:rPr lang="en-GB" smtClean="0"/>
              <a:t>Saturday, 14 April 2018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15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839200" cy="601980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US" sz="1900" dirty="0" smtClean="0"/>
              <a:t>This is the final step in the convening process, here the objective is to organize </a:t>
            </a:r>
            <a:r>
              <a:rPr lang="en-US" sz="1900" dirty="0"/>
              <a:t>and plan the dispute resolution process which will begin with the initial meeting the convener has organized</a:t>
            </a:r>
            <a:r>
              <a:rPr lang="en-US" sz="1900" dirty="0" smtClean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sz="1900" dirty="0" smtClean="0"/>
              <a:t>Ground rules must ne set and agreed upon by every one, an agenda is set and a strategic plan developed.</a:t>
            </a:r>
          </a:p>
          <a:p>
            <a:pPr algn="just">
              <a:lnSpc>
                <a:spcPct val="170000"/>
              </a:lnSpc>
            </a:pPr>
            <a:r>
              <a:rPr lang="en-US" sz="1900" dirty="0"/>
              <a:t>A key to this part of the convener's job is to make sure that the agreements reached will be linked or incorporated into official decision-making structures </a:t>
            </a:r>
            <a:endParaRPr lang="en-US" sz="1900" dirty="0" smtClean="0"/>
          </a:p>
          <a:p>
            <a:pPr algn="just">
              <a:lnSpc>
                <a:spcPct val="170000"/>
              </a:lnSpc>
            </a:pPr>
            <a:r>
              <a:rPr lang="en-US" sz="1900" dirty="0" smtClean="0"/>
              <a:t>In </a:t>
            </a:r>
            <a:r>
              <a:rPr lang="en-US" sz="1900" dirty="0"/>
              <a:t>the case of more formal conflict resolution negotiations, for example reaching a peace accord, it is likely that the proper structure of governance will be readily identifiable and maybe even involved in the convening process itself.</a:t>
            </a:r>
            <a:endParaRPr lang="en-GB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D887-AB31-4387-9DE1-DB1D11444D6A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16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D887-AB31-4387-9DE1-DB1D11444D6A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40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854" y="-27710"/>
            <a:ext cx="9130145" cy="307570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MEDIATION STRATEGIES AND TECHNIQUES: </a:t>
            </a:r>
            <a:r>
              <a:rPr lang="en-US" dirty="0" smtClean="0"/>
              <a:t>OPTION IDENTIFICATION</a:t>
            </a:r>
            <a:endParaRPr lang="en-GB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419600" y="5257800"/>
            <a:ext cx="4648200" cy="1219200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Presented by Vulasi Baribenem</a:t>
            </a:r>
          </a:p>
          <a:p>
            <a:pPr algn="r"/>
            <a:r>
              <a:rPr lang="en-US" dirty="0">
                <a:solidFill>
                  <a:schemeClr val="tx1"/>
                </a:solidFill>
              </a:rPr>
              <a:t>9/04/2018</a:t>
            </a:r>
            <a:endParaRPr lang="en-GB" dirty="0">
              <a:solidFill>
                <a:schemeClr val="tx1"/>
              </a:solidFill>
            </a:endParaRPr>
          </a:p>
          <a:p>
            <a:pPr algn="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16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229600" cy="1066800"/>
          </a:xfrm>
        </p:spPr>
        <p:txBody>
          <a:bodyPr/>
          <a:lstStyle/>
          <a:p>
            <a:r>
              <a:rPr lang="en-US" dirty="0" smtClean="0"/>
              <a:t>Option Identification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49530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Option identification occurs after the issues of the problem have been identified.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Subsequently ALL available options (including ones that a party would </a:t>
            </a:r>
            <a:r>
              <a:rPr lang="en-US" dirty="0" smtClean="0"/>
              <a:t>normally not choose</a:t>
            </a:r>
            <a:r>
              <a:rPr lang="en-US" dirty="0"/>
              <a:t>) to reaching an agreement are listed.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It is a relevant step in the process of resolving any </a:t>
            </a:r>
            <a:r>
              <a:rPr lang="en-US" dirty="0" smtClean="0"/>
              <a:t>conflict and it is essential through all phases of the conflict.</a:t>
            </a:r>
            <a:endParaRPr lang="en-US" dirty="0"/>
          </a:p>
          <a:p>
            <a:pPr>
              <a:lnSpc>
                <a:spcPct val="15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54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/>
          <a:lstStyle/>
          <a:p>
            <a:r>
              <a:rPr lang="en-US" dirty="0" smtClean="0"/>
              <a:t>How To Identify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839200" cy="5181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mediator or negotiator has the responsibility to help </a:t>
            </a:r>
            <a:r>
              <a:rPr lang="en-US" dirty="0"/>
              <a:t>opposing parties identify and develop options for resolving </a:t>
            </a:r>
            <a:r>
              <a:rPr lang="en-US" dirty="0" smtClean="0"/>
              <a:t>conflict.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It is necessary to have a third party involved in the process because he/she will assist parties to identify options they may not identify on their own.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goal is to  come up with numerous alternatives.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10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TABLE OF 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What is convening?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Convening process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Responsibility of the convener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Characteristics of a convener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Four key steps in convening process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3849-8205-4985-9C39-4A869521DD67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91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How To Identify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/>
              <a:t>In order to generate wise options for resolving a conflict, the parties must first reveal the interests that lie behind their </a:t>
            </a:r>
            <a:r>
              <a:rPr lang="en-US" sz="3200" dirty="0" smtClean="0"/>
              <a:t>positions.</a:t>
            </a:r>
          </a:p>
          <a:p>
            <a:pPr algn="just">
              <a:lnSpc>
                <a:spcPct val="150000"/>
              </a:lnSpc>
            </a:pPr>
            <a:r>
              <a:rPr lang="en-US" sz="3200" dirty="0"/>
              <a:t>Rather than making demands and focusing on concessions, more options are generated if parties are forthcoming about their underlying concerns and what they hope to achieve.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3674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How to identify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In order for parties to create options for resolving their conflicts, they must first understand one another’s interest.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There are several procedure to doing this, however they all share a common characteristics.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First everyone present is encouraged to suggest options. Second parties try to separate </a:t>
            </a:r>
            <a:r>
              <a:rPr lang="en-US" sz="2400" dirty="0"/>
              <a:t>the process of generating options from that of assessing options. </a:t>
            </a:r>
            <a:r>
              <a:rPr lang="en-US" sz="2400" dirty="0" smtClean="0"/>
              <a:t>Then third parties focus on discussing issues and not themselves.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7386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Ways of creating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839200" cy="5638800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b="1" dirty="0" smtClean="0"/>
              <a:t>Ratification </a:t>
            </a:r>
            <a:r>
              <a:rPr lang="en-US" b="1" dirty="0"/>
              <a:t>of the status </a:t>
            </a:r>
            <a:r>
              <a:rPr lang="en-US" b="1" dirty="0" smtClean="0"/>
              <a:t>quo</a:t>
            </a:r>
            <a:r>
              <a:rPr lang="en-US" dirty="0" smtClean="0"/>
              <a:t>: this </a:t>
            </a:r>
            <a:r>
              <a:rPr lang="en-US" dirty="0"/>
              <a:t>involves the revision and updating of a previously reached agreement. </a:t>
            </a:r>
            <a:r>
              <a:rPr lang="en-US" dirty="0" smtClean="0"/>
              <a:t>This means that options can be created when an already reached agreement is reviewed in order to make corrections and update it. </a:t>
            </a:r>
          </a:p>
          <a:p>
            <a:pPr>
              <a:lnSpc>
                <a:spcPct val="200000"/>
              </a:lnSpc>
            </a:pPr>
            <a:r>
              <a:rPr lang="en-US" b="1" dirty="0"/>
              <a:t>The development of objective standards for an acceptable </a:t>
            </a:r>
            <a:r>
              <a:rPr lang="en-US" b="1" dirty="0" smtClean="0"/>
              <a:t>agreement: </a:t>
            </a:r>
            <a:r>
              <a:rPr lang="en-US" dirty="0" smtClean="0"/>
              <a:t>while this does not necessary create options, it establishes mutually accepted standard for the creation of options and reaching a final agreement.</a:t>
            </a:r>
            <a:endParaRPr lang="en-US" b="1" dirty="0"/>
          </a:p>
          <a:p>
            <a:pPr>
              <a:lnSpc>
                <a:spcPct val="2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95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Ways Of Creating Options 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839200" cy="5105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/>
              <a:t>Brainstorming</a:t>
            </a:r>
            <a:r>
              <a:rPr lang="en-US" sz="2400" dirty="0" smtClean="0"/>
              <a:t>: the idea behind this is that more people will create more options. Here the mediator frames an issue as a problem and then asks the “how” question in order to get responses which will serve as options.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Open discussion</a:t>
            </a:r>
            <a:r>
              <a:rPr lang="en-US" sz="2400" dirty="0" smtClean="0"/>
              <a:t>: this is considered one of the best methods of creating options. Parties can make suggest ideas without committing themselves to it.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861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Ways Of Creating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Nominal group process</a:t>
            </a:r>
            <a:r>
              <a:rPr lang="en-US" sz="2000" dirty="0" smtClean="0"/>
              <a:t>: </a:t>
            </a:r>
            <a:r>
              <a:rPr lang="en-US" sz="2000" dirty="0"/>
              <a:t>is similar to brainstorming, but aims to maximize individual creativity. </a:t>
            </a:r>
            <a:r>
              <a:rPr lang="en-US" sz="2000" dirty="0" smtClean="0"/>
              <a:t> Just like brainstorming the issue </a:t>
            </a:r>
            <a:r>
              <a:rPr lang="en-US" sz="2000" dirty="0"/>
              <a:t>is stated as a "how" problem, </a:t>
            </a:r>
            <a:r>
              <a:rPr lang="en-US" sz="2000" dirty="0" smtClean="0"/>
              <a:t>individuals </a:t>
            </a:r>
            <a:r>
              <a:rPr lang="en-US" sz="2000" dirty="0"/>
              <a:t>make their own lists of solutions within a given time </a:t>
            </a:r>
            <a:r>
              <a:rPr lang="en-US" sz="2000" dirty="0" smtClean="0"/>
              <a:t>limit and then form </a:t>
            </a:r>
            <a:r>
              <a:rPr lang="en-US" sz="2000" dirty="0"/>
              <a:t>small groups of about five, in which they share and record their ideas one at a time. They </a:t>
            </a:r>
            <a:r>
              <a:rPr lang="en-US" sz="2000" dirty="0" smtClean="0"/>
              <a:t>select </a:t>
            </a:r>
            <a:r>
              <a:rPr lang="en-US" sz="2000" dirty="0"/>
              <a:t>those options that have the potential for mutual acceptance, </a:t>
            </a:r>
            <a:r>
              <a:rPr lang="en-US" sz="2000" dirty="0" smtClean="0"/>
              <a:t>and then present </a:t>
            </a:r>
            <a:r>
              <a:rPr lang="en-US" sz="2000" dirty="0"/>
              <a:t>them to the larger group for further discussion and consideration.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b="1" dirty="0" smtClean="0"/>
              <a:t>Task group</a:t>
            </a:r>
            <a:r>
              <a:rPr lang="en-US" sz="2000" dirty="0" smtClean="0"/>
              <a:t>; it often used alongside other methods. Here issues divided into </a:t>
            </a:r>
            <a:r>
              <a:rPr lang="en-US" sz="2000" dirty="0"/>
              <a:t>logical categories and </a:t>
            </a:r>
            <a:r>
              <a:rPr lang="en-US" sz="2000" dirty="0" smtClean="0"/>
              <a:t>separate </a:t>
            </a:r>
            <a:r>
              <a:rPr lang="en-US" sz="2000" dirty="0"/>
              <a:t>task groups identify options for each category. This process is usually used in cases where there are a wide range of issues and when some of them require special knowledge and/or </a:t>
            </a:r>
            <a:r>
              <a:rPr lang="en-US" sz="2000" dirty="0" smtClean="0"/>
              <a:t>expertise.</a:t>
            </a:r>
          </a:p>
        </p:txBody>
      </p:sp>
    </p:spTree>
    <p:extLst>
      <p:ext uri="{BB962C8B-B14F-4D97-AF65-F5344CB8AC3E}">
        <p14:creationId xmlns:p14="http://schemas.microsoft.com/office/powerpoint/2010/main" val="22904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Ways of creating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2999" cy="556259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n-US" b="1" dirty="0"/>
              <a:t>Single text </a:t>
            </a:r>
            <a:r>
              <a:rPr lang="en-US" b="1" dirty="0" smtClean="0"/>
              <a:t>negotiation</a:t>
            </a:r>
            <a:r>
              <a:rPr lang="en-US" dirty="0" smtClean="0"/>
              <a:t>: rather than have disputants discuss the issues and generate ideas separately, </a:t>
            </a:r>
            <a:r>
              <a:rPr lang="en-US" dirty="0"/>
              <a:t>the entire group works with one document, which may be developed by the mediator after hearing both sides' </a:t>
            </a:r>
            <a:r>
              <a:rPr lang="en-US" dirty="0" smtClean="0"/>
              <a:t>concerns and then the documents are given to all parties to make modifications. </a:t>
            </a:r>
          </a:p>
          <a:p>
            <a:pPr>
              <a:lnSpc>
                <a:spcPct val="170000"/>
              </a:lnSpc>
            </a:pPr>
            <a:r>
              <a:rPr lang="en-US" b="1" dirty="0"/>
              <a:t>model </a:t>
            </a:r>
            <a:r>
              <a:rPr lang="en-US" b="1" dirty="0" smtClean="0"/>
              <a:t>agreements: </a:t>
            </a:r>
            <a:r>
              <a:rPr lang="en-US" dirty="0" smtClean="0"/>
              <a:t>the </a:t>
            </a:r>
            <a:r>
              <a:rPr lang="en-US" dirty="0"/>
              <a:t>parties examine agreements made in other disputes that were similar to their current situation. Those models are then explored and changed to meet the needs of the present situation. </a:t>
            </a:r>
            <a:endParaRPr lang="en-US" b="1" dirty="0" smtClean="0"/>
          </a:p>
          <a:p>
            <a:pPr>
              <a:lnSpc>
                <a:spcPct val="170000"/>
              </a:lnSpc>
            </a:pPr>
            <a:r>
              <a:rPr lang="en-US" b="1" dirty="0"/>
              <a:t>Linked </a:t>
            </a:r>
            <a:r>
              <a:rPr lang="en-US" b="1" dirty="0" smtClean="0"/>
              <a:t>trades</a:t>
            </a:r>
            <a:r>
              <a:rPr lang="en-US" dirty="0" smtClean="0"/>
              <a:t>: </a:t>
            </a:r>
            <a:r>
              <a:rPr lang="en-US" dirty="0"/>
              <a:t>is a procedure that involves identifying potentially connected (linked) issues and then trading specific things that each party values </a:t>
            </a:r>
            <a:r>
              <a:rPr lang="en-US" dirty="0" smtClean="0"/>
              <a:t>differently.</a:t>
            </a:r>
            <a:endParaRPr lang="en-GB" dirty="0"/>
          </a:p>
          <a:p>
            <a:pPr>
              <a:lnSpc>
                <a:spcPct val="17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31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Ways of creating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4325112"/>
          </a:xfrm>
        </p:spPr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en-US" dirty="0" smtClean="0"/>
              <a:t>Other ways of creating options include: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procedural solutions</a:t>
            </a:r>
          </a:p>
          <a:p>
            <a:pPr>
              <a:lnSpc>
                <a:spcPct val="200000"/>
              </a:lnSpc>
            </a:pPr>
            <a:r>
              <a:rPr lang="en-US" dirty="0"/>
              <a:t>procedural solutions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/>
              <a:t>outside experts or resources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362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convening?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3340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The Merriam Webster dictionary defines convening as the coming together of people in a group for a meeting process. Put simply, it means to come together in a body.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Whereas the Cambridge dictionary defines convening as the act of bringing a group of people together for a meeting, or to meet for a meeting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D777-3FCB-4B19-B99D-F34EB793E147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6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CONVENING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229600" cy="4876800"/>
          </a:xfrm>
        </p:spPr>
        <p:txBody>
          <a:bodyPr/>
          <a:lstStyle/>
          <a:p>
            <a:pPr marL="457200" indent="-457200" algn="just">
              <a:lnSpc>
                <a:spcPct val="150000"/>
              </a:lnSpc>
            </a:pPr>
            <a:r>
              <a:rPr lang="en-US" dirty="0"/>
              <a:t>In conflict intervention convening is the first stage in which disputants come together with a third party.</a:t>
            </a:r>
          </a:p>
          <a:p>
            <a:pPr marL="457200" indent="-457200" algn="just">
              <a:lnSpc>
                <a:spcPct val="150000"/>
              </a:lnSpc>
            </a:pPr>
            <a:r>
              <a:rPr lang="en-US" dirty="0"/>
              <a:t>The convening process usually occurs as preliminary meeting where disputants gather to discuss the issues of the conflict and consider options for resolution of the </a:t>
            </a:r>
            <a:r>
              <a:rPr lang="en-US" dirty="0" smtClean="0"/>
              <a:t>problem.</a:t>
            </a:r>
            <a:endParaRPr lang="en-US" dirty="0"/>
          </a:p>
          <a:p>
            <a:pPr marL="457200" indent="-457200" algn="just">
              <a:lnSpc>
                <a:spcPct val="150000"/>
              </a:lnSpc>
            </a:pPr>
            <a:r>
              <a:rPr lang="en-US" dirty="0"/>
              <a:t>The purpose of the gathering is to discuss the conflict and decide on a course of action. 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2BD-7CE7-4A8B-BC03-42C886E069FE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25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CONVENING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562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Its </a:t>
            </a:r>
            <a:r>
              <a:rPr lang="en-US" dirty="0" smtClean="0"/>
              <a:t>objective </a:t>
            </a:r>
            <a:r>
              <a:rPr lang="en-US" dirty="0"/>
              <a:t>is to pave the way for an actual conflict resolution process such as </a:t>
            </a:r>
            <a:r>
              <a:rPr lang="en-US" dirty="0" smtClean="0"/>
              <a:t>mediation, negotiation or consensus building.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 convener has the responsibility to ensure that whatever conflict resolution process chosen proceeds smoothly and works effectively. </a:t>
            </a:r>
            <a:endParaRPr lang="en-GB" dirty="0"/>
          </a:p>
          <a:p>
            <a:pPr algn="just">
              <a:lnSpc>
                <a:spcPct val="150000"/>
              </a:lnSpc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FD21-1F1C-4DA3-9061-99CEB73EF892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24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RESPONSIBILITY OF THE CONVENER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334000"/>
          </a:xfrm>
        </p:spPr>
        <p:txBody>
          <a:bodyPr/>
          <a:lstStyle/>
          <a:p>
            <a:pPr algn="just">
              <a:lnSpc>
                <a:spcPct val="250000"/>
              </a:lnSpc>
            </a:pPr>
            <a:r>
              <a:rPr lang="en-US" dirty="0" smtClean="0"/>
              <a:t>Thus the convener has the responsibility to </a:t>
            </a:r>
          </a:p>
          <a:p>
            <a:pPr marL="514350" indent="-514350" algn="just">
              <a:lnSpc>
                <a:spcPct val="250000"/>
              </a:lnSpc>
              <a:buFont typeface="+mj-lt"/>
              <a:buAutoNum type="arabicPeriod"/>
            </a:pPr>
            <a:r>
              <a:rPr lang="en-US" dirty="0"/>
              <a:t>assess the conflict situation, </a:t>
            </a:r>
            <a:endParaRPr lang="en-US" dirty="0" smtClean="0"/>
          </a:p>
          <a:p>
            <a:pPr marL="514350" indent="-514350" algn="just">
              <a:lnSpc>
                <a:spcPct val="250000"/>
              </a:lnSpc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/>
              <a:t>key stakeholders and participants, </a:t>
            </a:r>
            <a:endParaRPr lang="en-US" dirty="0" smtClean="0"/>
          </a:p>
          <a:p>
            <a:pPr marL="514350" indent="-514350" algn="just">
              <a:lnSpc>
                <a:spcPct val="250000"/>
              </a:lnSpc>
              <a:buFont typeface="+mj-lt"/>
              <a:buAutoNum type="arabicPeriod"/>
            </a:pPr>
            <a:r>
              <a:rPr lang="en-US" dirty="0" smtClean="0"/>
              <a:t>introduce </a:t>
            </a:r>
            <a:r>
              <a:rPr lang="en-US" dirty="0"/>
              <a:t>options for a resolution process,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6C3A-4000-4FF1-8ABA-755ED4F01450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79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RESPONSIBILITY OF THE CONVENER CONTD.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86400"/>
          </a:xfrm>
        </p:spPr>
        <p:txBody>
          <a:bodyPr/>
          <a:lstStyle/>
          <a:p>
            <a:pPr marL="0" indent="0">
              <a:lnSpc>
                <a:spcPct val="250000"/>
              </a:lnSpc>
              <a:buNone/>
            </a:pPr>
            <a:r>
              <a:rPr lang="en-US" dirty="0" smtClean="0"/>
              <a:t>4. distinguish </a:t>
            </a:r>
            <a:r>
              <a:rPr lang="en-US" dirty="0"/>
              <a:t>resource needs and funding sources, 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dirty="0"/>
              <a:t>5</a:t>
            </a:r>
            <a:r>
              <a:rPr lang="en-US" dirty="0" smtClean="0"/>
              <a:t>. choose </a:t>
            </a:r>
            <a:r>
              <a:rPr lang="en-US" dirty="0"/>
              <a:t>an appropriate venue. </a:t>
            </a:r>
          </a:p>
          <a:p>
            <a:pPr>
              <a:lnSpc>
                <a:spcPct val="250000"/>
              </a:lnSpc>
            </a:pPr>
            <a:r>
              <a:rPr lang="en-US" dirty="0"/>
              <a:t>A skillful, careful and effective convening process increases the chances of successfully implementing an agreement.</a:t>
            </a:r>
            <a:endParaRPr lang="en-GB" dirty="0"/>
          </a:p>
          <a:p>
            <a:pPr>
              <a:lnSpc>
                <a:spcPct val="250000"/>
              </a:lnSpc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2281-4C85-4E41-9909-9BA734C3B4D6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18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CHARACTERISTICS OF A CONVENER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A convener must be credible, unbiased, and </a:t>
            </a:r>
            <a:r>
              <a:rPr lang="en-US" dirty="0" smtClean="0"/>
              <a:t>trustworthy this is usually key in seemingly intractable conflicts.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 convener should also be knowledgeable of the issue at hand.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 convener of the first meeting may or may not be a stakeholder in the problem, however, the main role of the convener is to identify and bring all stakeholders to the table.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632E-23BA-4519-A8AC-D12CD8761550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22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CHARACTERISTICS OF A CONVENER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791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Conveners usually start the process but do not necessarily conduct the process. In order words once an initial meeting is arranged, the convener's job is usually over.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However conveners sometimes play the role of facilitator in negotiation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 convener must have legitimacy in the eyes of the stakeholders.</a:t>
            </a:r>
            <a:endParaRPr lang="en-GB" dirty="0"/>
          </a:p>
          <a:p>
            <a:pPr algn="just">
              <a:lnSpc>
                <a:spcPct val="150000"/>
              </a:lnSpc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28E5-0A30-4FE1-A95E-4E778B4096F6}" type="datetime2">
              <a:rPr lang="en-GB" smtClean="0"/>
              <a:t>Saturday, 14 April 2018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D615-4533-43F5-A761-82A5D416E0E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0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157</TotalTime>
  <Words>1643</Words>
  <Application>Microsoft Office PowerPoint</Application>
  <PresentationFormat>On-screen Show (4:3)</PresentationFormat>
  <Paragraphs>134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Clarity</vt:lpstr>
      <vt:lpstr>MEDIATION STRATEGIES AND TECHNIQUES: CONVENING PROCESS</vt:lpstr>
      <vt:lpstr>TABLE OF CONTENT</vt:lpstr>
      <vt:lpstr>What is convening?</vt:lpstr>
      <vt:lpstr>CONVENING PROCESS</vt:lpstr>
      <vt:lpstr>CONVENING PROCESS</vt:lpstr>
      <vt:lpstr>RESPONSIBILITY OF THE CONVENER</vt:lpstr>
      <vt:lpstr>RESPONSIBILITY OF THE CONVENER CONTD.</vt:lpstr>
      <vt:lpstr>CHARACTERISTICS OF A CONVENER </vt:lpstr>
      <vt:lpstr>CHARACTERISTICS OF A CONVENER </vt:lpstr>
      <vt:lpstr>Convening at Different Scales</vt:lpstr>
      <vt:lpstr>FOUR STEPS IN CONVENING PROCESS</vt:lpstr>
      <vt:lpstr>CONFLICT ASSESSMENT</vt:lpstr>
      <vt:lpstr>STAKEHOLDER IDENTIFICATION</vt:lpstr>
      <vt:lpstr>OBTAIN RESOURCES</vt:lpstr>
      <vt:lpstr>PROCESS DESIGN</vt:lpstr>
      <vt:lpstr>PowerPoint Presentation</vt:lpstr>
      <vt:lpstr>MEDIATION STRATEGIES AND TECHNIQUES: OPTION IDENTIFICATION</vt:lpstr>
      <vt:lpstr>Option Identification</vt:lpstr>
      <vt:lpstr>How To Identify Options</vt:lpstr>
      <vt:lpstr>How To Identify Options</vt:lpstr>
      <vt:lpstr>How to identify options</vt:lpstr>
      <vt:lpstr>Ways of creating options</vt:lpstr>
      <vt:lpstr>Ways Of Creating Options  </vt:lpstr>
      <vt:lpstr>Ways Of Creating Options</vt:lpstr>
      <vt:lpstr>Ways of creating options</vt:lpstr>
      <vt:lpstr>Ways of creating options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CONVENING PROCESS</dc:title>
  <dc:creator>NDDC</dc:creator>
  <cp:lastModifiedBy>NDDC</cp:lastModifiedBy>
  <cp:revision>21</cp:revision>
  <dcterms:created xsi:type="dcterms:W3CDTF">2018-04-07T05:41:33Z</dcterms:created>
  <dcterms:modified xsi:type="dcterms:W3CDTF">2018-04-14T13:47:40Z</dcterms:modified>
</cp:coreProperties>
</file>