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9" r:id="rId7"/>
    <p:sldId id="273" r:id="rId8"/>
    <p:sldId id="274" r:id="rId9"/>
    <p:sldId id="267" r:id="rId10"/>
    <p:sldId id="272" r:id="rId11"/>
    <p:sldId id="264" r:id="rId12"/>
    <p:sldId id="265" r:id="rId13"/>
    <p:sldId id="266" r:id="rId14"/>
    <p:sldId id="275" r:id="rId15"/>
    <p:sldId id="277" r:id="rId16"/>
    <p:sldId id="278" r:id="rId17"/>
    <p:sldId id="279" r:id="rId18"/>
    <p:sldId id="280" r:id="rId19"/>
    <p:sldId id="281" r:id="rId20"/>
    <p:sldId id="282" r:id="rId21"/>
    <p:sldId id="283" r:id="rId22"/>
    <p:sldId id="284" r:id="rId23"/>
    <p:sldId id="285" r:id="rId24"/>
    <p:sldId id="286"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GB"/>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pPr lvl="0"/>
            <a:fld id="{0B02C635-B4F7-4139-89E2-660E1D293846}" type="datetime1">
              <a:rPr lang="en-GB"/>
              <a:pPr lvl="0"/>
              <a:t>14/04/2018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2A6F2524-33DD-454C-862F-721662CBBC3F}" type="slidenum">
              <a:t>‹#›</a:t>
            </a:fld>
            <a:endParaRPr lang="en-GB"/>
          </a:p>
        </p:txBody>
      </p:sp>
    </p:spTree>
    <p:extLst>
      <p:ext uri="{BB962C8B-B14F-4D97-AF65-F5344CB8AC3E}">
        <p14:creationId xmlns:p14="http://schemas.microsoft.com/office/powerpoint/2010/main" val="1455027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0E9D7A98-C29A-4394-8692-0DB7012650C0}" type="datetime1">
              <a:rPr lang="en-GB"/>
              <a:pPr lvl="0"/>
              <a:t>14/04/2018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2A071C06-8083-423C-B0AC-EC5BCA55D809}" type="slidenum">
              <a:t>‹#›</a:t>
            </a:fld>
            <a:endParaRPr lang="en-GB"/>
          </a:p>
        </p:txBody>
      </p:sp>
    </p:spTree>
    <p:extLst>
      <p:ext uri="{BB962C8B-B14F-4D97-AF65-F5344CB8AC3E}">
        <p14:creationId xmlns:p14="http://schemas.microsoft.com/office/powerpoint/2010/main" val="19133262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5C55CAE0-987E-4E91-94E8-33A5772B0056}" type="datetime1">
              <a:rPr lang="en-GB"/>
              <a:pPr lvl="0"/>
              <a:t>14/04/2018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EA2DA191-1129-4621-AC55-3DD75F30ED32}" type="slidenum">
              <a:t>‹#›</a:t>
            </a:fld>
            <a:endParaRPr lang="en-GB"/>
          </a:p>
        </p:txBody>
      </p:sp>
    </p:spTree>
    <p:extLst>
      <p:ext uri="{BB962C8B-B14F-4D97-AF65-F5344CB8AC3E}">
        <p14:creationId xmlns:p14="http://schemas.microsoft.com/office/powerpoint/2010/main" val="7921522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FCAC873E-D324-4956-986B-D8A547B9A2A4}" type="datetime1">
              <a:rPr lang="en-GB"/>
              <a:pPr lvl="0"/>
              <a:t>14/04/2018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9D8EA716-6740-4409-83C8-7C6F8D4EC3F3}" type="slidenum">
              <a:t>‹#›</a:t>
            </a:fld>
            <a:endParaRPr lang="en-GB"/>
          </a:p>
        </p:txBody>
      </p:sp>
    </p:spTree>
    <p:extLst>
      <p:ext uri="{BB962C8B-B14F-4D97-AF65-F5344CB8AC3E}">
        <p14:creationId xmlns:p14="http://schemas.microsoft.com/office/powerpoint/2010/main" val="35696104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GB"/>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0B00FC6B-B729-450B-AAF0-3B684FB053A2}" type="datetime1">
              <a:rPr lang="en-GB"/>
              <a:pPr lvl="0"/>
              <a:t>14/04/2018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CB0E681B-BEAA-48A1-A1AA-5AF204695841}" type="slidenum">
              <a:t>‹#›</a:t>
            </a:fld>
            <a:endParaRPr lang="en-GB"/>
          </a:p>
        </p:txBody>
      </p:sp>
    </p:spTree>
    <p:extLst>
      <p:ext uri="{BB962C8B-B14F-4D97-AF65-F5344CB8AC3E}">
        <p14:creationId xmlns:p14="http://schemas.microsoft.com/office/powerpoint/2010/main" val="33935452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txBox="1">
            <a:spLocks noGrp="1"/>
          </p:cNvSpPr>
          <p:nvPr>
            <p:ph type="dt" sz="half" idx="7"/>
          </p:nvPr>
        </p:nvSpPr>
        <p:spPr/>
        <p:txBody>
          <a:bodyPr/>
          <a:lstStyle>
            <a:lvl1pPr>
              <a:defRPr/>
            </a:lvl1pPr>
          </a:lstStyle>
          <a:p>
            <a:pPr lvl="0"/>
            <a:fld id="{EDD659C0-23F1-4B8B-85B1-4F22602976A3}" type="datetime1">
              <a:rPr lang="en-GB"/>
              <a:pPr lvl="0"/>
              <a:t>14/04/2018</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5E59AD5D-ED21-4CF9-BE77-CAC54AEE0065}" type="slidenum">
              <a:t>‹#›</a:t>
            </a:fld>
            <a:endParaRPr lang="en-GB"/>
          </a:p>
        </p:txBody>
      </p:sp>
    </p:spTree>
    <p:extLst>
      <p:ext uri="{BB962C8B-B14F-4D97-AF65-F5344CB8AC3E}">
        <p14:creationId xmlns:p14="http://schemas.microsoft.com/office/powerpoint/2010/main" val="23368520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txBox="1">
            <a:spLocks noGrp="1"/>
          </p:cNvSpPr>
          <p:nvPr>
            <p:ph type="dt" sz="half" idx="7"/>
          </p:nvPr>
        </p:nvSpPr>
        <p:spPr/>
        <p:txBody>
          <a:bodyPr/>
          <a:lstStyle>
            <a:lvl1pPr>
              <a:defRPr/>
            </a:lvl1pPr>
          </a:lstStyle>
          <a:p>
            <a:pPr lvl="0"/>
            <a:fld id="{F837867F-C467-4B88-9B29-B0FA0E39B681}" type="datetime1">
              <a:rPr lang="en-GB"/>
              <a:pPr lvl="0"/>
              <a:t>14/04/2018</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F3DC9387-089A-47A5-A31B-4464DB61A0BB}" type="slidenum">
              <a:t>‹#›</a:t>
            </a:fld>
            <a:endParaRPr lang="en-GB"/>
          </a:p>
        </p:txBody>
      </p:sp>
    </p:spTree>
    <p:extLst>
      <p:ext uri="{BB962C8B-B14F-4D97-AF65-F5344CB8AC3E}">
        <p14:creationId xmlns:p14="http://schemas.microsoft.com/office/powerpoint/2010/main" val="1198333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p:cNvSpPr txBox="1">
            <a:spLocks noGrp="1"/>
          </p:cNvSpPr>
          <p:nvPr>
            <p:ph type="dt" sz="half" idx="7"/>
          </p:nvPr>
        </p:nvSpPr>
        <p:spPr/>
        <p:txBody>
          <a:bodyPr/>
          <a:lstStyle>
            <a:lvl1pPr>
              <a:defRPr/>
            </a:lvl1pPr>
          </a:lstStyle>
          <a:p>
            <a:pPr lvl="0"/>
            <a:fld id="{6351FCB9-0CFA-43D2-A6D8-77CD02AB7E31}" type="datetime1">
              <a:rPr lang="en-GB"/>
              <a:pPr lvl="0"/>
              <a:t>14/04/2018</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D41C124D-30E4-48C1-8DF1-5A6524A09728}" type="slidenum">
              <a:t>‹#›</a:t>
            </a:fld>
            <a:endParaRPr lang="en-GB"/>
          </a:p>
        </p:txBody>
      </p:sp>
    </p:spTree>
    <p:extLst>
      <p:ext uri="{BB962C8B-B14F-4D97-AF65-F5344CB8AC3E}">
        <p14:creationId xmlns:p14="http://schemas.microsoft.com/office/powerpoint/2010/main" val="3279924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6AF74671-78DA-49BF-8A3D-B619B907AC95}" type="datetime1">
              <a:rPr lang="en-GB"/>
              <a:pPr lvl="0"/>
              <a:t>14/04/2018</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F99D1C62-EA9E-456F-AF3F-50C45CFF3373}" type="slidenum">
              <a:t>‹#›</a:t>
            </a:fld>
            <a:endParaRPr lang="en-GB"/>
          </a:p>
        </p:txBody>
      </p:sp>
    </p:spTree>
    <p:extLst>
      <p:ext uri="{BB962C8B-B14F-4D97-AF65-F5344CB8AC3E}">
        <p14:creationId xmlns:p14="http://schemas.microsoft.com/office/powerpoint/2010/main" val="28896271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GB"/>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AE69510A-65EF-49BC-8A40-023673136F3D}" type="datetime1">
              <a:rPr lang="en-GB"/>
              <a:pPr lvl="0"/>
              <a:t>14/04/2018</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58F0864A-6A8D-46AC-91F5-1DC12D36420F}" type="slidenum">
              <a:t>‹#›</a:t>
            </a:fld>
            <a:endParaRPr lang="en-GB"/>
          </a:p>
        </p:txBody>
      </p:sp>
    </p:spTree>
    <p:extLst>
      <p:ext uri="{BB962C8B-B14F-4D97-AF65-F5344CB8AC3E}">
        <p14:creationId xmlns:p14="http://schemas.microsoft.com/office/powerpoint/2010/main" val="32527745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GB"/>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GB"/>
            </a:lvl1pPr>
          </a:lstStyle>
          <a:p>
            <a:pPr lvl="0"/>
            <a:endParaRPr lang="en-GB"/>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0A37A888-0353-4C18-8960-4A64A5D3F732}" type="datetime1">
              <a:rPr lang="en-GB"/>
              <a:pPr lvl="0"/>
              <a:t>14/04/2018</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D26271AA-C9EE-49C9-84AF-8B78E872FAD8}" type="slidenum">
              <a:t>‹#›</a:t>
            </a:fld>
            <a:endParaRPr lang="en-GB"/>
          </a:p>
        </p:txBody>
      </p:sp>
    </p:spTree>
    <p:extLst>
      <p:ext uri="{BB962C8B-B14F-4D97-AF65-F5344CB8AC3E}">
        <p14:creationId xmlns:p14="http://schemas.microsoft.com/office/powerpoint/2010/main" val="2297607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mt="21000"/>
          </a:blip>
          <a:tile sx="100000" sy="100000" algn="tl"/>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endParaRPr lang="en-GB"/>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4EE34318-9221-47C4-AE35-1A2BF86F7912}" type="datetime1">
              <a:rPr lang="en-GB"/>
              <a:pPr lvl="0"/>
              <a:t>14/04/2018</a:t>
            </a:fld>
            <a:endParaRPr lang="en-GB"/>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C523EB59-E1ED-45DC-B581-460548358769}"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188640"/>
            <a:ext cx="8928987" cy="6192682"/>
          </a:xfrm>
        </p:spPr>
        <p:txBody>
          <a:bodyPr/>
          <a:lstStyle/>
          <a:p>
            <a:pPr lvl="0"/>
            <a:r>
              <a:rPr lang="en-US" sz="3600" b="1"/>
              <a:t>Mediation Strategies and Techniques</a:t>
            </a:r>
            <a:r>
              <a:rPr lang="en-GB" sz="3600"/>
              <a:t>: </a:t>
            </a:r>
            <a:r>
              <a:rPr lang="en-US" sz="3600" b="1" u="sng"/>
              <a:t>Sequencing Strategies and Tactics</a:t>
            </a:r>
            <a:r>
              <a:rPr lang="en-GB" sz="3600" b="1">
                <a:latin typeface="Times New Roman" pitchFamily="18"/>
                <a:cs typeface="Times New Roman" pitchFamily="18"/>
              </a:rPr>
              <a:t/>
            </a:r>
            <a:br>
              <a:rPr lang="en-GB" sz="3600" b="1">
                <a:latin typeface="Times New Roman" pitchFamily="18"/>
                <a:cs typeface="Times New Roman" pitchFamily="18"/>
              </a:rPr>
            </a:br>
            <a:r>
              <a:rPr lang="en-GB" sz="2800" b="1">
                <a:latin typeface="Times New Roman" pitchFamily="18"/>
                <a:cs typeface="Times New Roman" pitchFamily="18"/>
              </a:rPr>
              <a:t/>
            </a:r>
            <a:br>
              <a:rPr lang="en-GB" sz="2800" b="1">
                <a:latin typeface="Times New Roman" pitchFamily="18"/>
                <a:cs typeface="Times New Roman" pitchFamily="18"/>
              </a:rPr>
            </a:br>
            <a:r>
              <a:rPr lang="en-GB" sz="2800" b="1">
                <a:latin typeface="Times New Roman" pitchFamily="18"/>
                <a:cs typeface="Times New Roman" pitchFamily="18"/>
              </a:rPr>
              <a:t>DEPT: PEACE &amp; CONFLICT STUDIES</a:t>
            </a:r>
            <a:br>
              <a:rPr lang="en-GB" sz="2800" b="1">
                <a:latin typeface="Times New Roman" pitchFamily="18"/>
                <a:cs typeface="Times New Roman" pitchFamily="18"/>
              </a:rPr>
            </a:br>
            <a:r>
              <a:rPr lang="en-GB" sz="2800" b="1">
                <a:latin typeface="Times New Roman" pitchFamily="18"/>
                <a:cs typeface="Times New Roman" pitchFamily="18"/>
              </a:rPr>
              <a:t/>
            </a:r>
            <a:br>
              <a:rPr lang="en-GB" sz="2800" b="1">
                <a:latin typeface="Times New Roman" pitchFamily="18"/>
                <a:cs typeface="Times New Roman" pitchFamily="18"/>
              </a:rPr>
            </a:br>
            <a:r>
              <a:rPr lang="en-GB" sz="2800" b="1">
                <a:latin typeface="Times New Roman" pitchFamily="18"/>
                <a:cs typeface="Times New Roman" pitchFamily="18"/>
              </a:rPr>
              <a:t>COURSE CODE: PCS 410</a:t>
            </a:r>
            <a:br>
              <a:rPr lang="en-GB" sz="2800" b="1">
                <a:latin typeface="Times New Roman" pitchFamily="18"/>
                <a:cs typeface="Times New Roman" pitchFamily="18"/>
              </a:rPr>
            </a:br>
            <a:r>
              <a:rPr lang="en-GB" sz="2800" b="1">
                <a:latin typeface="Times New Roman" pitchFamily="18"/>
                <a:cs typeface="Times New Roman" pitchFamily="18"/>
              </a:rPr>
              <a:t/>
            </a:r>
            <a:br>
              <a:rPr lang="en-GB" sz="2800" b="1">
                <a:latin typeface="Times New Roman" pitchFamily="18"/>
                <a:cs typeface="Times New Roman" pitchFamily="18"/>
              </a:rPr>
            </a:br>
            <a:r>
              <a:rPr lang="en-GB" sz="2800" b="1">
                <a:latin typeface="Times New Roman" pitchFamily="18"/>
                <a:cs typeface="Times New Roman" pitchFamily="18"/>
              </a:rPr>
              <a:t>EDUCATOR: DR. DEMOLA AKINYOADE</a:t>
            </a:r>
            <a:br>
              <a:rPr lang="en-GB" sz="2800" b="1">
                <a:latin typeface="Times New Roman" pitchFamily="18"/>
                <a:cs typeface="Times New Roman" pitchFamily="18"/>
              </a:rPr>
            </a:br>
            <a:r>
              <a:rPr lang="en-GB" sz="2800" b="1">
                <a:latin typeface="Times New Roman" pitchFamily="18"/>
                <a:cs typeface="Times New Roman" pitchFamily="18"/>
              </a:rPr>
              <a:t/>
            </a:r>
            <a:br>
              <a:rPr lang="en-GB" sz="2800" b="1">
                <a:latin typeface="Times New Roman" pitchFamily="18"/>
                <a:cs typeface="Times New Roman" pitchFamily="18"/>
              </a:rPr>
            </a:br>
            <a:r>
              <a:rPr lang="en-GB" sz="2800" b="1">
                <a:latin typeface="Times New Roman" pitchFamily="18"/>
                <a:cs typeface="Times New Roman" pitchFamily="18"/>
              </a:rPr>
              <a:t>PRESENTED BY:</a:t>
            </a:r>
            <a:br>
              <a:rPr lang="en-GB" sz="2800" b="1">
                <a:latin typeface="Times New Roman" pitchFamily="18"/>
                <a:cs typeface="Times New Roman" pitchFamily="18"/>
              </a:rPr>
            </a:br>
            <a:r>
              <a:rPr lang="en-GB" sz="2800" b="1">
                <a:latin typeface="Times New Roman" pitchFamily="18"/>
                <a:cs typeface="Times New Roman" pitchFamily="18"/>
              </a:rPr>
              <a:t/>
            </a:r>
            <a:br>
              <a:rPr lang="en-GB" sz="2800" b="1">
                <a:latin typeface="Times New Roman" pitchFamily="18"/>
                <a:cs typeface="Times New Roman" pitchFamily="18"/>
              </a:rPr>
            </a:br>
            <a:r>
              <a:rPr lang="en-GB" sz="2800" b="1">
                <a:latin typeface="Times New Roman" pitchFamily="18"/>
                <a:cs typeface="Times New Roman" pitchFamily="18"/>
              </a:rPr>
              <a:t>AGBA POWEI VASCO </a:t>
            </a:r>
            <a:br>
              <a:rPr lang="en-GB" sz="2800" b="1">
                <a:latin typeface="Times New Roman" pitchFamily="18"/>
                <a:cs typeface="Times New Roman" pitchFamily="18"/>
              </a:rPr>
            </a:br>
            <a:r>
              <a:rPr lang="en-GB" sz="2800" b="1">
                <a:latin typeface="Times New Roman" pitchFamily="18"/>
                <a:cs typeface="Times New Roman" pitchFamily="18"/>
              </a:rPr>
              <a:t>14/SMS10/001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p:cNvSpPr txBox="1"/>
          <p:nvPr/>
        </p:nvSpPr>
        <p:spPr>
          <a:xfrm>
            <a:off x="215012" y="116631"/>
            <a:ext cx="8928987" cy="279650"/>
          </a:xfrm>
          <a:prstGeom prst="rect">
            <a:avLst/>
          </a:prstGeom>
          <a:noFill/>
          <a:ln>
            <a:noFill/>
          </a:ln>
        </p:spPr>
        <p:txBody>
          <a:bodyPr vert="horz" wrap="square" lIns="91440" tIns="45720" rIns="91440" bIns="45720" anchor="ctr" anchorCtr="1"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a:solidFill>
                  <a:srgbClr val="000000"/>
                </a:solidFill>
                <a:uFillTx/>
                <a:latin typeface="Times New Roman" pitchFamily="18"/>
                <a:cs typeface="Times New Roman" pitchFamily="18"/>
              </a:rPr>
              <a:t>Tactics Related to Sequencing continue</a:t>
            </a:r>
            <a:endParaRPr lang="en-GB" sz="2400" b="1" i="0" u="sng" strike="noStrike" kern="1200" cap="none" spc="0" baseline="0">
              <a:solidFill>
                <a:srgbClr val="000000"/>
              </a:solidFill>
              <a:uFillTx/>
              <a:latin typeface="Times New Roman" pitchFamily="18"/>
              <a:cs typeface="Times New Roman" pitchFamily="18"/>
            </a:endParaRPr>
          </a:p>
        </p:txBody>
      </p:sp>
      <p:sp>
        <p:nvSpPr>
          <p:cNvPr id="3" name="Title 1"/>
          <p:cNvSpPr txBox="1">
            <a:spLocks noGrp="1"/>
          </p:cNvSpPr>
          <p:nvPr>
            <p:ph type="ctrTitle"/>
          </p:nvPr>
        </p:nvSpPr>
        <p:spPr>
          <a:xfrm>
            <a:off x="107506" y="476667"/>
            <a:ext cx="8928987" cy="6381332"/>
          </a:xfrm>
        </p:spPr>
        <p:txBody>
          <a:bodyPr anchorCtr="0"/>
          <a:lstStyle/>
          <a:p>
            <a:pPr lvl="0" algn="l"/>
            <a:r>
              <a:rPr lang="en-US" sz="1800" b="1" u="sng">
                <a:latin typeface="Times New Roman" pitchFamily="18"/>
                <a:cs typeface="Times New Roman" pitchFamily="18"/>
              </a:rPr>
              <a:t>Holisticism: </a:t>
            </a:r>
            <a:r>
              <a:rPr lang="en-US" sz="1800">
                <a:latin typeface="Times New Roman" pitchFamily="18"/>
                <a:cs typeface="Times New Roman" pitchFamily="18"/>
              </a:rPr>
              <a:t>The process of addressing issues in their entirety without breaking them into smaller elements. This is done particularly with issues that do not lend themselves to being broken down easily. </a:t>
            </a:r>
            <a:br>
              <a:rPr lang="en-US" sz="1800">
                <a:latin typeface="Times New Roman" pitchFamily="18"/>
                <a:cs typeface="Times New Roman" pitchFamily="18"/>
              </a:rPr>
            </a:br>
            <a:r>
              <a:rPr lang="en-GB" sz="1800">
                <a:latin typeface="Times New Roman" pitchFamily="18"/>
                <a:cs typeface="Times New Roman" pitchFamily="18"/>
              </a:rPr>
              <a:t/>
            </a:r>
            <a:br>
              <a:rPr lang="en-GB" sz="1800">
                <a:latin typeface="Times New Roman" pitchFamily="18"/>
                <a:cs typeface="Times New Roman" pitchFamily="18"/>
              </a:rPr>
            </a:br>
            <a:r>
              <a:rPr lang="en-US" sz="1800" b="1" u="sng">
                <a:latin typeface="Times New Roman" pitchFamily="18"/>
                <a:cs typeface="Times New Roman" pitchFamily="18"/>
              </a:rPr>
              <a:t>Irrevocable Commitments: </a:t>
            </a:r>
            <a:r>
              <a:rPr lang="en-US" sz="1800">
                <a:latin typeface="Times New Roman" pitchFamily="18"/>
                <a:cs typeface="Times New Roman" pitchFamily="18"/>
              </a:rPr>
              <a:t>The process of making a concession that is virtually impossible to rescind. This is used to try to positively entrap the parties in the process, making it very difficult for them to leave the table. </a:t>
            </a:r>
            <a:br>
              <a:rPr lang="en-US" sz="1800">
                <a:latin typeface="Times New Roman" pitchFamily="18"/>
                <a:cs typeface="Times New Roman" pitchFamily="18"/>
              </a:rPr>
            </a:br>
            <a:r>
              <a:rPr lang="en-GB" sz="1800">
                <a:latin typeface="Times New Roman" pitchFamily="18"/>
                <a:cs typeface="Times New Roman" pitchFamily="18"/>
              </a:rPr>
              <a:t/>
            </a:r>
            <a:br>
              <a:rPr lang="en-GB" sz="1800">
                <a:latin typeface="Times New Roman" pitchFamily="18"/>
                <a:cs typeface="Times New Roman" pitchFamily="18"/>
              </a:rPr>
            </a:br>
            <a:r>
              <a:rPr lang="en-US" sz="1800" b="1" u="sng">
                <a:latin typeface="Times New Roman" pitchFamily="18"/>
                <a:cs typeface="Times New Roman" pitchFamily="18"/>
              </a:rPr>
              <a:t>Linking: </a:t>
            </a:r>
            <a:r>
              <a:rPr lang="en-US" sz="1800">
                <a:latin typeface="Times New Roman" pitchFamily="18"/>
                <a:cs typeface="Times New Roman" pitchFamily="18"/>
              </a:rPr>
              <a:t>The process of conjoining one issue with another for the purposes of settling both issues. </a:t>
            </a:r>
            <a:br>
              <a:rPr lang="en-US" sz="1800">
                <a:latin typeface="Times New Roman" pitchFamily="18"/>
                <a:cs typeface="Times New Roman" pitchFamily="18"/>
              </a:rPr>
            </a:br>
            <a:r>
              <a:rPr lang="en-GB" sz="1800">
                <a:latin typeface="Times New Roman" pitchFamily="18"/>
                <a:cs typeface="Times New Roman" pitchFamily="18"/>
              </a:rPr>
              <a:t/>
            </a:r>
            <a:br>
              <a:rPr lang="en-GB" sz="1800">
                <a:latin typeface="Times New Roman" pitchFamily="18"/>
                <a:cs typeface="Times New Roman" pitchFamily="18"/>
              </a:rPr>
            </a:br>
            <a:r>
              <a:rPr lang="en-US" sz="1800" b="1" u="sng">
                <a:latin typeface="Times New Roman" pitchFamily="18"/>
                <a:cs typeface="Times New Roman" pitchFamily="18"/>
              </a:rPr>
              <a:t>Nothing is Agreed until Everything is Agreed: </a:t>
            </a:r>
            <a:r>
              <a:rPr lang="en-US" sz="1800">
                <a:latin typeface="Times New Roman" pitchFamily="18"/>
                <a:cs typeface="Times New Roman" pitchFamily="18"/>
              </a:rPr>
              <a:t>A philosophical approach that highlights for the parties they should feel free to generate all sorts of ideas, and not be bound by any one of them until all the issues in question are agreed to.</a:t>
            </a:r>
            <a:br>
              <a:rPr lang="en-US" sz="1800">
                <a:latin typeface="Times New Roman" pitchFamily="18"/>
                <a:cs typeface="Times New Roman" pitchFamily="18"/>
              </a:rPr>
            </a:br>
            <a:r>
              <a:rPr lang="en-GB" sz="1800">
                <a:latin typeface="Times New Roman" pitchFamily="18"/>
                <a:cs typeface="Times New Roman" pitchFamily="18"/>
              </a:rPr>
              <a:t/>
            </a:r>
            <a:br>
              <a:rPr lang="en-GB" sz="1800">
                <a:latin typeface="Times New Roman" pitchFamily="18"/>
                <a:cs typeface="Times New Roman" pitchFamily="18"/>
              </a:rPr>
            </a:br>
            <a:r>
              <a:rPr lang="en-US" sz="1800" b="1" u="sng">
                <a:latin typeface="Times New Roman" pitchFamily="18"/>
                <a:cs typeface="Times New Roman" pitchFamily="18"/>
              </a:rPr>
              <a:t>Packaging: </a:t>
            </a:r>
            <a:r>
              <a:rPr lang="en-US" sz="1800">
                <a:latin typeface="Times New Roman" pitchFamily="18"/>
                <a:cs typeface="Times New Roman" pitchFamily="18"/>
              </a:rPr>
              <a:t>The process of negotiating and linking multiple issues together for the purposes of reaching a comprehensive agreement.</a:t>
            </a:r>
            <a:br>
              <a:rPr lang="en-US" sz="1800">
                <a:latin typeface="Times New Roman" pitchFamily="18"/>
                <a:cs typeface="Times New Roman" pitchFamily="18"/>
              </a:rPr>
            </a:br>
            <a:r>
              <a:rPr lang="en-GB" sz="1800">
                <a:latin typeface="Times New Roman" pitchFamily="18"/>
                <a:cs typeface="Times New Roman" pitchFamily="18"/>
              </a:rPr>
              <a:t/>
            </a:r>
            <a:br>
              <a:rPr lang="en-GB" sz="1800">
                <a:latin typeface="Times New Roman" pitchFamily="18"/>
                <a:cs typeface="Times New Roman" pitchFamily="18"/>
              </a:rPr>
            </a:br>
            <a:r>
              <a:rPr lang="en-US" sz="1800" b="1" u="sng">
                <a:latin typeface="Times New Roman" pitchFamily="18"/>
                <a:cs typeface="Times New Roman" pitchFamily="18"/>
              </a:rPr>
              <a:t>Salami Slicing: </a:t>
            </a:r>
            <a:r>
              <a:rPr lang="en-US" sz="1800">
                <a:latin typeface="Times New Roman" pitchFamily="18"/>
                <a:cs typeface="Times New Roman" pitchFamily="18"/>
              </a:rPr>
              <a:t>The process of taking the whole conflict or a single issue in the conflict, viewing it as a "salami," and slicing off pieces until one has dealt with the entire problem. Focusing on the easier elements of a specific problem first is generally how this is accomplished. </a:t>
            </a:r>
            <a:endParaRPr lang="en-GB" sz="1800">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p:nvPr/>
        </p:nvSpPr>
        <p:spPr>
          <a:xfrm>
            <a:off x="457200" y="-13395"/>
            <a:ext cx="8229600" cy="562072"/>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en-GB" sz="3600" b="1" i="0" u="sng" strike="noStrike" kern="1200" cap="none" spc="0" baseline="0">
                <a:solidFill>
                  <a:srgbClr val="000000"/>
                </a:solidFill>
                <a:uFillTx/>
                <a:latin typeface="Times New Roman" pitchFamily="18"/>
                <a:cs typeface="Times New Roman" pitchFamily="18"/>
              </a:rPr>
              <a:t>Conclusion</a:t>
            </a:r>
            <a:endParaRPr lang="en-GB" sz="3600" b="1" i="0" u="sng" strike="noStrike" kern="1200" cap="none" spc="0" baseline="0">
              <a:solidFill>
                <a:srgbClr val="000000"/>
              </a:solidFill>
              <a:uFillTx/>
              <a:latin typeface="Calibri"/>
            </a:endParaRPr>
          </a:p>
        </p:txBody>
      </p:sp>
      <p:sp>
        <p:nvSpPr>
          <p:cNvPr id="3" name="Content Placeholder 2"/>
          <p:cNvSpPr txBox="1"/>
          <p:nvPr/>
        </p:nvSpPr>
        <p:spPr>
          <a:xfrm>
            <a:off x="457200" y="476667"/>
            <a:ext cx="8229600" cy="5328592"/>
          </a:xfrm>
          <a:prstGeom prst="rect">
            <a:avLst/>
          </a:prstGeom>
          <a:noFill/>
          <a:ln>
            <a:noFill/>
          </a:ln>
        </p:spPr>
        <p:txBody>
          <a:bodyPr vert="horz" wrap="square" lIns="91440" tIns="45720" rIns="91440" bIns="45720" anchor="t" anchorCtr="0" compatLnSpc="1"/>
          <a:lstStyle/>
          <a:p>
            <a:pPr marL="0" marR="0" lvl="0" indent="0" algn="just" defTabSz="914400" rtl="0" fontAlgn="auto" hangingPunct="1">
              <a:lnSpc>
                <a:spcPct val="100000"/>
              </a:lnSpc>
              <a:spcBef>
                <a:spcPts val="800"/>
              </a:spcBef>
              <a:spcAft>
                <a:spcPts val="0"/>
              </a:spcAft>
              <a:buNone/>
              <a:tabLst/>
              <a:defRPr sz="1800" b="0" i="0" u="none" strike="noStrike" kern="0" cap="none" spc="0" baseline="0">
                <a:solidFill>
                  <a:srgbClr val="000000"/>
                </a:solidFill>
                <a:uFillTx/>
              </a:defRPr>
            </a:pPr>
            <a:r>
              <a:rPr lang="en-GB" sz="2800" b="0" i="0" u="none" strike="noStrike" kern="1200" cap="none" spc="0" baseline="0">
                <a:solidFill>
                  <a:srgbClr val="000000"/>
                </a:solidFill>
                <a:uFillTx/>
                <a:latin typeface="Times New Roman" pitchFamily="18"/>
                <a:cs typeface="Times New Roman" pitchFamily="18"/>
              </a:rPr>
              <a:t>A good mediator uses many strategies and tactics to help the parties reach agreement. </a:t>
            </a:r>
          </a:p>
          <a:p>
            <a:pPr marL="0" marR="0" lvl="0" indent="0" algn="just" defTabSz="914400" rtl="0" fontAlgn="auto" hangingPunct="1">
              <a:lnSpc>
                <a:spcPct val="100000"/>
              </a:lnSpc>
              <a:spcBef>
                <a:spcPts val="800"/>
              </a:spcBef>
              <a:spcAft>
                <a:spcPts val="0"/>
              </a:spcAft>
              <a:buNone/>
              <a:tabLst/>
              <a:defRPr sz="1800" b="0" i="0" u="none" strike="noStrike" kern="0" cap="none" spc="0" baseline="0">
                <a:solidFill>
                  <a:srgbClr val="000000"/>
                </a:solidFill>
                <a:uFillTx/>
              </a:defRPr>
            </a:pPr>
            <a:r>
              <a:rPr lang="en-GB" sz="2800" b="0" i="0" u="none" strike="noStrike" kern="1200" cap="none" spc="0" baseline="0">
                <a:solidFill>
                  <a:srgbClr val="000000"/>
                </a:solidFill>
                <a:uFillTx/>
                <a:latin typeface="Times New Roman" pitchFamily="18"/>
                <a:cs typeface="Times New Roman" pitchFamily="18"/>
              </a:rPr>
              <a:t>Sequencing Strategies and Tactics is when Mediators dealing with very large social conflicts have to skilfully manage a very complex and diverse set of challenges. In order to do that, these people must think about the best way to order or sequence the issues involved in their conflict.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ctrTitle"/>
          </p:nvPr>
        </p:nvSpPr>
        <p:spPr>
          <a:xfrm>
            <a:off x="179295" y="79406"/>
            <a:ext cx="8928987" cy="685297"/>
          </a:xfrm>
        </p:spPr>
        <p:txBody>
          <a:bodyPr/>
          <a:lstStyle/>
          <a:p>
            <a:pPr lvl="0"/>
            <a:r>
              <a:rPr lang="en-GB" sz="4000" b="1">
                <a:latin typeface="Times New Roman" pitchFamily="18"/>
                <a:cs typeface="Times New Roman" pitchFamily="18"/>
              </a:rPr>
              <a:t>Reference </a:t>
            </a:r>
          </a:p>
        </p:txBody>
      </p:sp>
      <p:sp>
        <p:nvSpPr>
          <p:cNvPr id="3" name="Title 1"/>
          <p:cNvSpPr txBox="1"/>
          <p:nvPr/>
        </p:nvSpPr>
        <p:spPr>
          <a:xfrm>
            <a:off x="107506" y="764703"/>
            <a:ext cx="8928987" cy="2664296"/>
          </a:xfrm>
          <a:prstGeom prst="rect">
            <a:avLst/>
          </a:prstGeom>
          <a:noFill/>
          <a:ln>
            <a:noFill/>
          </a:ln>
        </p:spPr>
        <p:txBody>
          <a:bodyPr vert="horz" wrap="square" lIns="91440" tIns="45720" rIns="91440" bIns="45720" anchor="ctr" anchorCtr="1" compatLnSpc="1"/>
          <a:lstStyle/>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400" b="0" i="1" u="none" strike="noStrike" kern="0" cap="none" spc="0" baseline="0">
                <a:solidFill>
                  <a:srgbClr val="000000"/>
                </a:solidFill>
                <a:uFillTx/>
                <a:latin typeface="Times New Roman" pitchFamily="18"/>
                <a:cs typeface="Times New Roman" pitchFamily="18"/>
              </a:rPr>
              <a:t>Pcs 410 class note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400" b="0" i="1" u="none" strike="noStrike" kern="0" cap="none" spc="0" baseline="0">
              <a:solidFill>
                <a:srgbClr val="000000"/>
              </a:solidFill>
              <a:uFillTx/>
              <a:latin typeface="Times New Roman" pitchFamily="18"/>
              <a:cs typeface="Times New Roman" pitchFamily="18"/>
            </a:endParaRP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400" b="0" i="1" u="none" strike="noStrike" kern="0" cap="none" spc="0" baseline="0">
                <a:solidFill>
                  <a:srgbClr val="000000"/>
                </a:solidFill>
                <a:uFillTx/>
                <a:latin typeface="Times New Roman" pitchFamily="18"/>
                <a:cs typeface="Times New Roman" pitchFamily="18"/>
              </a:rPr>
              <a:t>file:///C:/Users/User/Downloads/The%20Third%20Side%20%20Strategies%20and%20Tactics%20of%20Mediation%20%20%20Beyond%20Intractability.htm</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954" y="188915"/>
            <a:ext cx="8928101" cy="6192838"/>
          </a:xfrm>
        </p:spPr>
        <p:txBody>
          <a:bodyPr/>
          <a:lstStyle/>
          <a:p>
            <a:pPr lvl="0"/>
            <a:r>
              <a:rPr lang="en-GB" sz="6600" b="1" u="sng">
                <a:latin typeface="Times New Roman" pitchFamily="18"/>
                <a:cs typeface="Times New Roman" pitchFamily="18"/>
              </a:rPr>
              <a:t>Thank </a:t>
            </a:r>
            <a:br>
              <a:rPr lang="en-GB" sz="6600" b="1" u="sng">
                <a:latin typeface="Times New Roman" pitchFamily="18"/>
                <a:cs typeface="Times New Roman" pitchFamily="18"/>
              </a:rPr>
            </a:br>
            <a:r>
              <a:rPr lang="en-GB" sz="6600" b="1" u="sng">
                <a:latin typeface="Times New Roman" pitchFamily="18"/>
                <a:cs typeface="Times New Roman" pitchFamily="18"/>
              </a:rPr>
              <a:t>you </a:t>
            </a:r>
            <a:br>
              <a:rPr lang="en-GB" sz="6600" b="1" u="sng">
                <a:latin typeface="Times New Roman" pitchFamily="18"/>
                <a:cs typeface="Times New Roman" pitchFamily="18"/>
              </a:rPr>
            </a:br>
            <a:r>
              <a:rPr lang="en-GB" sz="6600" b="1" u="sng">
                <a:latin typeface="Times New Roman" pitchFamily="18"/>
                <a:cs typeface="Times New Roman" pitchFamily="18"/>
              </a:rPr>
              <a:t>4 </a:t>
            </a:r>
            <a:br>
              <a:rPr lang="en-GB" sz="6600" b="1" u="sng">
                <a:latin typeface="Times New Roman" pitchFamily="18"/>
                <a:cs typeface="Times New Roman" pitchFamily="18"/>
              </a:rPr>
            </a:br>
            <a:r>
              <a:rPr lang="en-GB" sz="6600" b="1" u="sng">
                <a:latin typeface="Times New Roman" pitchFamily="18"/>
                <a:cs typeface="Times New Roman" pitchFamily="18"/>
              </a:rPr>
              <a:t>listening </a:t>
            </a:r>
            <a:endParaRPr lang="en-GB" sz="6600" b="1" u="sng"/>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20">
    <p:bg>
      <p:bgPr>
        <a:solidFill>
          <a:srgbClr val="4F81BD"/>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188640"/>
            <a:ext cx="8928987" cy="6192682"/>
          </a:xfrm>
        </p:spPr>
        <p:txBody>
          <a:bodyPr/>
          <a:lstStyle/>
          <a:p>
            <a:pPr lvl="0"/>
            <a:r>
              <a:rPr lang="en-US" sz="2800" b="1">
                <a:latin typeface="Times New Roman" pitchFamily="18"/>
                <a:cs typeface="Times New Roman" pitchFamily="18"/>
              </a:rPr>
              <a:t>MEDIATION STRATEGIES AND TECHNIQUES</a:t>
            </a:r>
            <a:r>
              <a:rPr lang="en-GB" sz="2800">
                <a:latin typeface="Times New Roman" pitchFamily="18"/>
                <a:cs typeface="Times New Roman" pitchFamily="18"/>
              </a:rPr>
              <a:t>: </a:t>
            </a:r>
            <a:r>
              <a:rPr lang="en-US" sz="2800" b="1">
                <a:latin typeface="Times New Roman" pitchFamily="18"/>
                <a:cs typeface="Times New Roman" pitchFamily="18"/>
              </a:rPr>
              <a:t>REALITY TESTING</a:t>
            </a:r>
            <a:r>
              <a:rPr lang="en-GB" sz="3600" b="1">
                <a:latin typeface="Times New Roman" pitchFamily="18"/>
                <a:cs typeface="Times New Roman" pitchFamily="18"/>
              </a:rPr>
              <a:t/>
            </a:r>
            <a:br>
              <a:rPr lang="en-GB" sz="3600" b="1">
                <a:latin typeface="Times New Roman" pitchFamily="18"/>
                <a:cs typeface="Times New Roman" pitchFamily="18"/>
              </a:rPr>
            </a:br>
            <a:r>
              <a:rPr lang="en-GB" sz="2800" b="1">
                <a:latin typeface="Times New Roman" pitchFamily="18"/>
                <a:cs typeface="Times New Roman" pitchFamily="18"/>
              </a:rPr>
              <a:t/>
            </a:r>
            <a:br>
              <a:rPr lang="en-GB" sz="2800" b="1">
                <a:latin typeface="Times New Roman" pitchFamily="18"/>
                <a:cs typeface="Times New Roman" pitchFamily="18"/>
              </a:rPr>
            </a:br>
            <a:r>
              <a:rPr lang="en-GB" sz="2800" b="1">
                <a:latin typeface="Times New Roman" pitchFamily="18"/>
                <a:cs typeface="Times New Roman" pitchFamily="18"/>
              </a:rPr>
              <a:t>DEPT: PEACE &amp; CONFLICT STUDIES</a:t>
            </a:r>
            <a:br>
              <a:rPr lang="en-GB" sz="2800" b="1">
                <a:latin typeface="Times New Roman" pitchFamily="18"/>
                <a:cs typeface="Times New Roman" pitchFamily="18"/>
              </a:rPr>
            </a:br>
            <a:r>
              <a:rPr lang="en-GB" sz="2800" b="1">
                <a:latin typeface="Times New Roman" pitchFamily="18"/>
                <a:cs typeface="Times New Roman" pitchFamily="18"/>
              </a:rPr>
              <a:t/>
            </a:r>
            <a:br>
              <a:rPr lang="en-GB" sz="2800" b="1">
                <a:latin typeface="Times New Roman" pitchFamily="18"/>
                <a:cs typeface="Times New Roman" pitchFamily="18"/>
              </a:rPr>
            </a:br>
            <a:r>
              <a:rPr lang="en-GB" sz="2800" b="1">
                <a:latin typeface="Times New Roman" pitchFamily="18"/>
                <a:cs typeface="Times New Roman" pitchFamily="18"/>
              </a:rPr>
              <a:t>COURSE CODE: PCS 410</a:t>
            </a:r>
            <a:br>
              <a:rPr lang="en-GB" sz="2800" b="1">
                <a:latin typeface="Times New Roman" pitchFamily="18"/>
                <a:cs typeface="Times New Roman" pitchFamily="18"/>
              </a:rPr>
            </a:br>
            <a:r>
              <a:rPr lang="en-GB" sz="2800" b="1">
                <a:latin typeface="Times New Roman" pitchFamily="18"/>
                <a:cs typeface="Times New Roman" pitchFamily="18"/>
              </a:rPr>
              <a:t/>
            </a:r>
            <a:br>
              <a:rPr lang="en-GB" sz="2800" b="1">
                <a:latin typeface="Times New Roman" pitchFamily="18"/>
                <a:cs typeface="Times New Roman" pitchFamily="18"/>
              </a:rPr>
            </a:br>
            <a:r>
              <a:rPr lang="en-GB" sz="2800" b="1">
                <a:latin typeface="Times New Roman" pitchFamily="18"/>
                <a:cs typeface="Times New Roman" pitchFamily="18"/>
              </a:rPr>
              <a:t>EDUCATOR: DR. DEMOLA AKINYOADE</a:t>
            </a:r>
            <a:br>
              <a:rPr lang="en-GB" sz="2800" b="1">
                <a:latin typeface="Times New Roman" pitchFamily="18"/>
                <a:cs typeface="Times New Roman" pitchFamily="18"/>
              </a:rPr>
            </a:br>
            <a:r>
              <a:rPr lang="en-GB" sz="2800" b="1">
                <a:latin typeface="Times New Roman" pitchFamily="18"/>
                <a:cs typeface="Times New Roman" pitchFamily="18"/>
              </a:rPr>
              <a:t/>
            </a:r>
            <a:br>
              <a:rPr lang="en-GB" sz="2800" b="1">
                <a:latin typeface="Times New Roman" pitchFamily="18"/>
                <a:cs typeface="Times New Roman" pitchFamily="18"/>
              </a:rPr>
            </a:br>
            <a:r>
              <a:rPr lang="en-GB" sz="2800" b="1">
                <a:latin typeface="Times New Roman" pitchFamily="18"/>
                <a:cs typeface="Times New Roman" pitchFamily="18"/>
              </a:rPr>
              <a:t>PRESENTED BY:</a:t>
            </a:r>
            <a:br>
              <a:rPr lang="en-GB" sz="2800" b="1">
                <a:latin typeface="Times New Roman" pitchFamily="18"/>
                <a:cs typeface="Times New Roman" pitchFamily="18"/>
              </a:rPr>
            </a:br>
            <a:r>
              <a:rPr lang="en-GB" sz="2800" b="1">
                <a:latin typeface="Times New Roman" pitchFamily="18"/>
                <a:cs typeface="Times New Roman" pitchFamily="18"/>
              </a:rPr>
              <a:t/>
            </a:r>
            <a:br>
              <a:rPr lang="en-GB" sz="2800" b="1">
                <a:latin typeface="Times New Roman" pitchFamily="18"/>
                <a:cs typeface="Times New Roman" pitchFamily="18"/>
              </a:rPr>
            </a:br>
            <a:r>
              <a:rPr lang="en-GB" sz="2800" b="1">
                <a:latin typeface="Times New Roman" pitchFamily="18"/>
                <a:cs typeface="Times New Roman" pitchFamily="18"/>
              </a:rPr>
              <a:t>AGBA POWEI VASCO </a:t>
            </a:r>
            <a:br>
              <a:rPr lang="en-GB" sz="2800" b="1">
                <a:latin typeface="Times New Roman" pitchFamily="18"/>
                <a:cs typeface="Times New Roman" pitchFamily="18"/>
              </a:rPr>
            </a:br>
            <a:r>
              <a:rPr lang="en-GB" sz="2800" b="1">
                <a:latin typeface="Times New Roman" pitchFamily="18"/>
                <a:cs typeface="Times New Roman" pitchFamily="18"/>
              </a:rPr>
              <a:t>14/SMS10/001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p:cNvSpPr txBox="1"/>
          <p:nvPr/>
        </p:nvSpPr>
        <p:spPr>
          <a:xfrm>
            <a:off x="446858" y="116631"/>
            <a:ext cx="8229600" cy="648071"/>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GB" sz="4000" b="1" i="0" u="sng" strike="noStrike" kern="1200" cap="none" spc="0" baseline="0">
                <a:solidFill>
                  <a:srgbClr val="000000"/>
                </a:solidFill>
                <a:uFillTx/>
                <a:latin typeface="Calibri"/>
              </a:rPr>
              <a:t>Table of content </a:t>
            </a:r>
            <a:endParaRPr lang="en-GB" sz="4000" b="0" i="0" u="sng" strike="noStrike" kern="1200" cap="none" spc="0" baseline="0">
              <a:solidFill>
                <a:srgbClr val="000000"/>
              </a:solidFill>
              <a:uFillTx/>
              <a:latin typeface="Calibri"/>
            </a:endParaRPr>
          </a:p>
        </p:txBody>
      </p:sp>
      <p:sp>
        <p:nvSpPr>
          <p:cNvPr id="3" name="Content Placeholder 2"/>
          <p:cNvSpPr txBox="1"/>
          <p:nvPr/>
        </p:nvSpPr>
        <p:spPr>
          <a:xfrm>
            <a:off x="467541" y="836712"/>
            <a:ext cx="8229600" cy="5184574"/>
          </a:xfrm>
          <a:prstGeom prst="rect">
            <a:avLst/>
          </a:prstGeom>
          <a:noFill/>
          <a:ln>
            <a:noFill/>
          </a:ln>
        </p:spPr>
        <p:txBody>
          <a:bodyPr vert="horz" wrap="square" lIns="91440" tIns="45720" rIns="91440" bIns="45720" anchor="t" anchorCtr="0" compatLnSpc="1"/>
          <a:lstStyle/>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endParaRPr lang="en-GB" sz="2700" b="0" i="0" u="none" strike="noStrike" kern="0" cap="none" spc="0" baseline="0">
              <a:solidFill>
                <a:srgbClr val="000000"/>
              </a:solidFill>
              <a:uFillTx/>
              <a:latin typeface="Times New Roman" pitchFamily="18"/>
              <a:cs typeface="Times New Roman" pitchFamily="18"/>
            </a:endParaRP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2700" b="0" i="0" u="none" strike="noStrike" kern="0" cap="none" spc="0" baseline="0">
                <a:solidFill>
                  <a:srgbClr val="000000"/>
                </a:solidFill>
                <a:uFillTx/>
                <a:latin typeface="Times New Roman" pitchFamily="18"/>
                <a:cs typeface="Times New Roman" pitchFamily="18"/>
              </a:rPr>
              <a:t>Brief introduction on reality testing </a:t>
            </a: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2700" b="0" i="0" u="none" strike="noStrike" kern="0" cap="none" spc="0" baseline="0">
                <a:solidFill>
                  <a:srgbClr val="000000"/>
                </a:solidFill>
                <a:uFillTx/>
                <a:latin typeface="Times New Roman" pitchFamily="18"/>
                <a:cs typeface="Times New Roman" pitchFamily="18"/>
              </a:rPr>
              <a:t>What is reality testing</a:t>
            </a:r>
            <a:endParaRPr lang="en-GB" sz="2700" b="0" i="0" u="none" strike="noStrike" kern="1200" cap="none" spc="0" baseline="0">
              <a:solidFill>
                <a:srgbClr val="000000"/>
              </a:solidFill>
              <a:uFillTx/>
              <a:latin typeface="Times New Roman" pitchFamily="18"/>
              <a:cs typeface="Times New Roman" pitchFamily="18"/>
            </a:endParaRP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2700" b="0" i="0" u="none" strike="noStrike" kern="0" cap="none" spc="0" baseline="0">
                <a:solidFill>
                  <a:srgbClr val="000000"/>
                </a:solidFill>
                <a:uFillTx/>
                <a:latin typeface="Times New Roman" pitchFamily="18"/>
                <a:cs typeface="Times New Roman" pitchFamily="18"/>
              </a:rPr>
              <a:t>How is reality testing is done</a:t>
            </a: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2700" b="0" i="0" u="none" strike="noStrike" kern="0" cap="none" spc="0" baseline="0">
                <a:solidFill>
                  <a:srgbClr val="000000"/>
                </a:solidFill>
                <a:uFillTx/>
                <a:latin typeface="Times New Roman" pitchFamily="18"/>
                <a:cs typeface="Times New Roman" pitchFamily="18"/>
              </a:rPr>
              <a:t>Vital questions in the process of Reality testing</a:t>
            </a:r>
            <a:endParaRPr lang="en-GB" sz="2700" b="0" i="0" u="none" strike="noStrike" kern="1200" cap="none" spc="0" baseline="0">
              <a:solidFill>
                <a:srgbClr val="000000"/>
              </a:solidFill>
              <a:uFillTx/>
              <a:latin typeface="Times New Roman" pitchFamily="18"/>
              <a:cs typeface="Times New Roman" pitchFamily="18"/>
            </a:endParaRP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2700" b="0" i="0" u="none" strike="noStrike" kern="0" cap="none" spc="0" baseline="0">
                <a:solidFill>
                  <a:srgbClr val="000000"/>
                </a:solidFill>
                <a:uFillTx/>
                <a:latin typeface="Times New Roman" pitchFamily="18"/>
                <a:cs typeface="Times New Roman" pitchFamily="18"/>
              </a:rPr>
              <a:t>Consequences </a:t>
            </a: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2700" b="0" i="0" u="none" strike="noStrike" kern="0" cap="none" spc="0" baseline="0">
                <a:solidFill>
                  <a:srgbClr val="000000"/>
                </a:solidFill>
                <a:uFillTx/>
                <a:latin typeface="Times New Roman" pitchFamily="18"/>
                <a:cs typeface="Times New Roman" pitchFamily="18"/>
              </a:rPr>
              <a:t>Example  </a:t>
            </a:r>
            <a:endParaRPr lang="en-GB" sz="2700" b="0" i="0" u="none" strike="noStrike" kern="1200" cap="none" spc="0" baseline="0">
              <a:solidFill>
                <a:srgbClr val="000000"/>
              </a:solidFill>
              <a:uFillTx/>
              <a:latin typeface="Times New Roman" pitchFamily="18"/>
              <a:cs typeface="Times New Roman" pitchFamily="18"/>
            </a:endParaRP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2700" b="0" i="0" u="none" strike="noStrike" kern="1200" cap="none" spc="0" baseline="0">
                <a:solidFill>
                  <a:srgbClr val="000000"/>
                </a:solidFill>
                <a:uFillTx/>
                <a:latin typeface="Times New Roman" pitchFamily="18"/>
                <a:cs typeface="Times New Roman" pitchFamily="18"/>
              </a:rPr>
              <a:t>Conclusion </a:t>
            </a: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2700" b="0" i="0" u="none" strike="noStrike" kern="0" cap="none" spc="0" baseline="0">
                <a:solidFill>
                  <a:srgbClr val="000000"/>
                </a:solidFill>
                <a:uFillTx/>
                <a:latin typeface="Times New Roman" pitchFamily="18"/>
                <a:cs typeface="Times New Roman" pitchFamily="18"/>
              </a:rPr>
              <a:t>Reference </a:t>
            </a:r>
            <a:endParaRPr lang="en-GB" sz="2700" b="0" i="0" u="none" strike="noStrike" kern="1200" cap="none" spc="0" baseline="0">
              <a:solidFill>
                <a:srgbClr val="000000"/>
              </a:solidFill>
              <a:uFillTx/>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le 1"/>
          <p:cNvSpPr txBox="1"/>
          <p:nvPr/>
        </p:nvSpPr>
        <p:spPr>
          <a:xfrm>
            <a:off x="446858" y="116631"/>
            <a:ext cx="8229600" cy="648071"/>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80000"/>
              </a:lnSpc>
              <a:spcBef>
                <a:spcPts val="600"/>
              </a:spcBef>
              <a:spcAft>
                <a:spcPts val="0"/>
              </a:spcAft>
              <a:buNone/>
              <a:tabLst/>
              <a:defRPr sz="1800" b="0" i="0" u="none" strike="noStrike" kern="0" cap="none" spc="0" baseline="0">
                <a:solidFill>
                  <a:srgbClr val="000000"/>
                </a:solidFill>
                <a:uFillTx/>
              </a:defRPr>
            </a:pPr>
            <a:r>
              <a:rPr lang="en-GB" sz="4000" b="1" i="0" u="sng" strike="noStrike" kern="0" cap="none" spc="0" baseline="0">
                <a:solidFill>
                  <a:srgbClr val="000000"/>
                </a:solidFill>
                <a:uFillTx/>
                <a:latin typeface="Times New Roman" pitchFamily="18"/>
                <a:cs typeface="Times New Roman" pitchFamily="18"/>
              </a:rPr>
              <a:t>Brief introduction on reality testing </a:t>
            </a:r>
          </a:p>
        </p:txBody>
      </p:sp>
      <p:sp>
        <p:nvSpPr>
          <p:cNvPr id="3" name="Content Placeholder 2"/>
          <p:cNvSpPr txBox="1"/>
          <p:nvPr/>
        </p:nvSpPr>
        <p:spPr>
          <a:xfrm>
            <a:off x="467541" y="836712"/>
            <a:ext cx="8229600" cy="5184574"/>
          </a:xfrm>
          <a:prstGeom prst="rect">
            <a:avLst/>
          </a:prstGeom>
          <a:noFill/>
          <a:ln>
            <a:noFill/>
          </a:ln>
        </p:spPr>
        <p:txBody>
          <a:bodyPr vert="horz" wrap="square" lIns="91440" tIns="45720" rIns="91440" bIns="45720" anchor="t" anchorCtr="0" compatLnSpc="1"/>
          <a:lstStyle/>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endParaRPr lang="en-GB" sz="2700" b="0" i="0" u="none" strike="noStrike" kern="0" cap="none" spc="0" baseline="0">
              <a:solidFill>
                <a:srgbClr val="000000"/>
              </a:solidFill>
              <a:uFillTx/>
              <a:latin typeface="Times New Roman" pitchFamily="18"/>
              <a:cs typeface="Times New Roman" pitchFamily="18"/>
            </a:endParaRPr>
          </a:p>
          <a:p>
            <a:pPr marL="0" marR="0" lvl="0" indent="0" algn="just" defTabSz="914400" rtl="0" fontAlgn="auto" hangingPunct="1">
              <a:lnSpc>
                <a:spcPct val="80000"/>
              </a:lnSpc>
              <a:spcBef>
                <a:spcPts val="600"/>
              </a:spcBef>
              <a:spcAft>
                <a:spcPts val="0"/>
              </a:spcAft>
              <a:buNone/>
              <a:tabLst/>
              <a:defRPr sz="1800" b="0" i="0" u="none" strike="noStrike" kern="0" cap="none" spc="0" baseline="0">
                <a:solidFill>
                  <a:srgbClr val="000000"/>
                </a:solidFill>
                <a:uFillTx/>
              </a:defRPr>
            </a:pPr>
            <a:r>
              <a:rPr lang="en-GB" sz="2700" b="0" i="0" u="none" strike="noStrike" kern="0" cap="none" spc="0" baseline="0">
                <a:solidFill>
                  <a:srgbClr val="000000"/>
                </a:solidFill>
                <a:uFillTx/>
                <a:latin typeface="Times New Roman" pitchFamily="18"/>
                <a:cs typeface="Times New Roman" pitchFamily="18"/>
              </a:rPr>
              <a:t>Reality testing is one of the over thirteen (13) strategies and techniques of mediation in the universe that help parties in conflict situation reach agreement and resolve their differences peacefully.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548676"/>
            <a:ext cx="8928987" cy="6192691"/>
          </a:xfrm>
        </p:spPr>
        <p:txBody>
          <a:bodyPr/>
          <a:lstStyle/>
          <a:p>
            <a:pPr lvl="0" algn="l"/>
            <a:r>
              <a:rPr lang="en-US" sz="2800" b="1" i="1">
                <a:latin typeface="Times New Roman" pitchFamily="18"/>
                <a:cs typeface="Times New Roman" pitchFamily="18"/>
              </a:rPr>
              <a:t>What is Reality Testing?</a:t>
            </a:r>
            <a:r>
              <a:rPr lang="en-GB" sz="2800">
                <a:latin typeface="Times New Roman" pitchFamily="18"/>
                <a:cs typeface="Times New Roman" pitchFamily="18"/>
              </a:rPr>
              <a:t/>
            </a:r>
            <a:br>
              <a:rPr lang="en-GB" sz="2800">
                <a:latin typeface="Times New Roman" pitchFamily="18"/>
                <a:cs typeface="Times New Roman" pitchFamily="18"/>
              </a:rPr>
            </a:br>
            <a:r>
              <a:rPr lang="en-GB" sz="2800">
                <a:latin typeface="Times New Roman" pitchFamily="18"/>
                <a:cs typeface="Times New Roman" pitchFamily="18"/>
              </a:rPr>
              <a:t>Is one of the strategies and techniques of mediation that used when negotiation has breakdown that assist the parties to a particular conflict to see mediation as the only means of resolving the conflict amicably.</a:t>
            </a:r>
            <a:br>
              <a:rPr lang="en-GB" sz="2800">
                <a:latin typeface="Times New Roman" pitchFamily="18"/>
                <a:cs typeface="Times New Roman" pitchFamily="18"/>
              </a:rPr>
            </a:br>
            <a:r>
              <a:rPr lang="en-GB" sz="2800">
                <a:latin typeface="Times New Roman" pitchFamily="18"/>
                <a:cs typeface="Times New Roman" pitchFamily="18"/>
              </a:rPr>
              <a:t/>
            </a:r>
            <a:br>
              <a:rPr lang="en-GB" sz="2800">
                <a:latin typeface="Times New Roman" pitchFamily="18"/>
                <a:cs typeface="Times New Roman" pitchFamily="18"/>
              </a:rPr>
            </a:br>
            <a:r>
              <a:rPr lang="en-US" sz="2800">
                <a:latin typeface="Times New Roman" pitchFamily="18"/>
                <a:cs typeface="Times New Roman" pitchFamily="18"/>
              </a:rPr>
              <a:t>Fisher, Ury, and Patton called this a better BATNA). If a party thinks they have a good BATNA, then they may refuse to agree to a settlement, causing an obstacle in the negotiation process.  However, a party's BATNA is often unrealistic. If a party is refusing to agree to a settlement based on an unrealistic BATNA, then the mediator or opposing party must educate the reluctant party through reality testing. </a:t>
            </a:r>
            <a:endParaRPr lang="en-GB" sz="2800">
              <a:latin typeface="Times New Roman" pitchFamily="18"/>
              <a:cs typeface="Times New Roman" pitchFamily="18"/>
            </a:endParaRPr>
          </a:p>
        </p:txBody>
      </p:sp>
      <p:sp>
        <p:nvSpPr>
          <p:cNvPr id="3" name="Title 1"/>
          <p:cNvSpPr txBox="1"/>
          <p:nvPr/>
        </p:nvSpPr>
        <p:spPr>
          <a:xfrm>
            <a:off x="8897" y="19659"/>
            <a:ext cx="8928987" cy="529016"/>
          </a:xfrm>
          <a:prstGeom prst="rect">
            <a:avLst/>
          </a:prstGeom>
          <a:noFill/>
          <a:ln>
            <a:noFill/>
          </a:ln>
        </p:spPr>
        <p:txBody>
          <a:bodyPr vert="horz" wrap="square" lIns="91440" tIns="45720" rIns="91440" bIns="45720" anchor="ctr" anchorCtr="1"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000000"/>
                </a:solidFill>
                <a:uFillTx/>
                <a:latin typeface="Times New Roman" pitchFamily="18"/>
                <a:cs typeface="Times New Roman" pitchFamily="18"/>
              </a:rPr>
              <a:t>Reality Testing</a:t>
            </a:r>
            <a:endParaRPr lang="en-GB" sz="2800" b="1" i="0" u="none" strike="noStrike" kern="1200" cap="none" spc="0" baseline="0">
              <a:solidFill>
                <a:srgbClr val="000000"/>
              </a:solidFill>
              <a:uFillTx/>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548676"/>
            <a:ext cx="8928987" cy="4104458"/>
          </a:xfrm>
        </p:spPr>
        <p:txBody>
          <a:bodyPr/>
          <a:lstStyle/>
          <a:p>
            <a:pPr lvl="0" algn="just"/>
            <a:r>
              <a:rPr lang="en-US" sz="2800"/>
              <a:t>The genuine process of reality testing involves asking hard questions about each parties power and options. </a:t>
            </a:r>
            <a:br>
              <a:rPr lang="en-US" sz="2800"/>
            </a:br>
            <a:r>
              <a:rPr lang="en-US" sz="2800"/>
              <a:t>Either the mediator or the opposing party must convince the resistant party that their BATNA is not as good as it seems and get them to understand what will happen if they stick with it. There are many reality-testing questions one may ask.</a:t>
            </a:r>
            <a:r>
              <a:rPr lang="en-US" sz="2800" b="1"/>
              <a:t> </a:t>
            </a:r>
            <a:endParaRPr lang="en-GB" sz="2800">
              <a:latin typeface="Times New Roman" pitchFamily="18"/>
              <a:cs typeface="Times New Roman" pitchFamily="18"/>
            </a:endParaRPr>
          </a:p>
        </p:txBody>
      </p:sp>
      <p:sp>
        <p:nvSpPr>
          <p:cNvPr id="3" name="Title 1"/>
          <p:cNvSpPr txBox="1"/>
          <p:nvPr/>
        </p:nvSpPr>
        <p:spPr>
          <a:xfrm>
            <a:off x="8897" y="19659"/>
            <a:ext cx="8928987" cy="529016"/>
          </a:xfrm>
          <a:prstGeom prst="rect">
            <a:avLst/>
          </a:prstGeom>
          <a:noFill/>
          <a:ln>
            <a:noFill/>
          </a:ln>
        </p:spPr>
        <p:txBody>
          <a:bodyPr vert="horz" wrap="square" lIns="91440" tIns="45720" rIns="91440" bIns="45720" anchor="ctr" anchorCtr="1"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000000"/>
                </a:solidFill>
                <a:uFillTx/>
                <a:latin typeface="Calibri"/>
              </a:rPr>
              <a:t>How is Reality Testing Done?</a:t>
            </a:r>
            <a:endParaRPr lang="en-GB" sz="2800" b="1" i="0" u="none" strike="noStrike" kern="1200" cap="none" spc="0" baseline="0">
              <a:solidFill>
                <a:srgbClr val="000000"/>
              </a:solidFill>
              <a:uFillTx/>
              <a:latin typeface="Calibri"/>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p:nvPr/>
        </p:nvSpPr>
        <p:spPr>
          <a:xfrm>
            <a:off x="446858" y="116631"/>
            <a:ext cx="8229600" cy="648071"/>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GB" sz="4000" b="1" i="0" u="sng" strike="noStrike" kern="1200" cap="none" spc="0" baseline="0">
                <a:solidFill>
                  <a:srgbClr val="000000"/>
                </a:solidFill>
                <a:uFillTx/>
                <a:latin typeface="Calibri"/>
              </a:rPr>
              <a:t>Table of content </a:t>
            </a:r>
            <a:endParaRPr lang="en-GB" sz="4000" b="0" i="0" u="sng" strike="noStrike" kern="1200" cap="none" spc="0" baseline="0">
              <a:solidFill>
                <a:srgbClr val="000000"/>
              </a:solidFill>
              <a:uFillTx/>
              <a:latin typeface="Calibri"/>
            </a:endParaRPr>
          </a:p>
        </p:txBody>
      </p:sp>
      <p:sp>
        <p:nvSpPr>
          <p:cNvPr id="3" name="Content Placeholder 2"/>
          <p:cNvSpPr txBox="1"/>
          <p:nvPr/>
        </p:nvSpPr>
        <p:spPr>
          <a:xfrm>
            <a:off x="467541" y="836712"/>
            <a:ext cx="8229600" cy="5184574"/>
          </a:xfrm>
          <a:prstGeom prst="rect">
            <a:avLst/>
          </a:prstGeom>
          <a:noFill/>
          <a:ln>
            <a:noFill/>
          </a:ln>
        </p:spPr>
        <p:txBody>
          <a:bodyPr vert="horz" wrap="square" lIns="91440" tIns="45720" rIns="91440" bIns="45720" anchor="t" anchorCtr="0" compatLnSpc="1"/>
          <a:lstStyle/>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3200" b="0" i="0" u="none" strike="noStrike" kern="0" cap="none" spc="0" baseline="0">
                <a:solidFill>
                  <a:srgbClr val="000000"/>
                </a:solidFill>
                <a:uFillTx/>
                <a:latin typeface="Times New Roman" pitchFamily="18"/>
                <a:cs typeface="Times New Roman" pitchFamily="18"/>
              </a:rPr>
              <a:t>Brief introduction on </a:t>
            </a:r>
            <a:r>
              <a:rPr lang="en-US" sz="3200" b="0" i="0" u="none" strike="noStrike" kern="0" cap="none" spc="0" baseline="0">
                <a:solidFill>
                  <a:srgbClr val="000000"/>
                </a:solidFill>
                <a:uFillTx/>
                <a:latin typeface="Times New Roman" pitchFamily="18"/>
                <a:cs typeface="Times New Roman" pitchFamily="18"/>
              </a:rPr>
              <a:t>sequencing strategies and tactics</a:t>
            </a:r>
            <a:endParaRPr lang="en-GB" sz="3200" b="0" i="0" u="none" strike="noStrike" kern="0" cap="none" spc="0" baseline="0">
              <a:solidFill>
                <a:srgbClr val="000000"/>
              </a:solidFill>
              <a:uFillTx/>
              <a:latin typeface="Times New Roman" pitchFamily="18"/>
              <a:cs typeface="Times New Roman" pitchFamily="18"/>
            </a:endParaRP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3200" b="0" i="0" u="none" strike="noStrike" kern="0" cap="none" spc="0" baseline="0">
                <a:solidFill>
                  <a:srgbClr val="000000"/>
                </a:solidFill>
                <a:uFillTx/>
                <a:latin typeface="Times New Roman" pitchFamily="18"/>
                <a:cs typeface="Times New Roman" pitchFamily="18"/>
              </a:rPr>
              <a:t>What is </a:t>
            </a:r>
            <a:r>
              <a:rPr lang="en-US" sz="3200" b="0" i="0" u="none" strike="noStrike" kern="0" cap="none" spc="0" baseline="0">
                <a:solidFill>
                  <a:srgbClr val="000000"/>
                </a:solidFill>
                <a:uFillTx/>
                <a:latin typeface="Times New Roman" pitchFamily="18"/>
                <a:cs typeface="Times New Roman" pitchFamily="18"/>
              </a:rPr>
              <a:t>sequencing strategies and tactics</a:t>
            </a:r>
            <a:endParaRPr lang="en-GB" sz="3200" b="0" i="0" u="none" strike="noStrike" kern="0" cap="none" spc="0" baseline="0">
              <a:solidFill>
                <a:srgbClr val="000000"/>
              </a:solidFill>
              <a:uFillTx/>
              <a:latin typeface="Times New Roman" pitchFamily="18"/>
              <a:cs typeface="Times New Roman" pitchFamily="18"/>
            </a:endParaRP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US" sz="3200" b="0" i="0" u="none" strike="noStrike" kern="0" cap="none" spc="0" baseline="0">
                <a:solidFill>
                  <a:srgbClr val="000000"/>
                </a:solidFill>
                <a:uFillTx/>
                <a:latin typeface="Times New Roman" pitchFamily="18"/>
                <a:cs typeface="Times New Roman" pitchFamily="18"/>
              </a:rPr>
              <a:t>General sequencing models</a:t>
            </a:r>
            <a:r>
              <a:rPr lang="en-US" sz="3200" b="1" i="0" u="sng" strike="noStrike" kern="0" cap="none" spc="0" baseline="0">
                <a:solidFill>
                  <a:srgbClr val="000000"/>
                </a:solidFill>
                <a:uFillTx/>
                <a:latin typeface="Times New Roman" pitchFamily="18"/>
                <a:cs typeface="Times New Roman" pitchFamily="18"/>
              </a:rPr>
              <a:t> </a:t>
            </a:r>
            <a:endParaRPr lang="en-GB" sz="3200" b="0" i="0" u="none" strike="noStrike" kern="0" cap="none" spc="0" baseline="0">
              <a:solidFill>
                <a:srgbClr val="000000"/>
              </a:solidFill>
              <a:uFillTx/>
              <a:latin typeface="Times New Roman" pitchFamily="18"/>
              <a:cs typeface="Times New Roman" pitchFamily="18"/>
            </a:endParaRP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US" sz="3200" b="0" i="0" u="none" strike="noStrike" kern="0" cap="none" spc="0" baseline="0">
                <a:solidFill>
                  <a:srgbClr val="000000"/>
                </a:solidFill>
                <a:uFillTx/>
                <a:latin typeface="Times New Roman" pitchFamily="18"/>
                <a:cs typeface="Times New Roman" pitchFamily="18"/>
              </a:rPr>
              <a:t>Tactics related to sequencing</a:t>
            </a:r>
            <a:endParaRPr lang="en-GB" sz="3200" b="0" i="0" u="none" strike="noStrike" kern="0" cap="none" spc="0" baseline="0">
              <a:solidFill>
                <a:srgbClr val="000000"/>
              </a:solidFill>
              <a:uFillTx/>
              <a:latin typeface="Times New Roman" pitchFamily="18"/>
              <a:cs typeface="Times New Roman" pitchFamily="18"/>
            </a:endParaRP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3200" b="0" i="0" u="none" strike="noStrike" kern="0" cap="none" spc="0" baseline="0">
                <a:solidFill>
                  <a:srgbClr val="000000"/>
                </a:solidFill>
                <a:uFillTx/>
                <a:latin typeface="Times New Roman" pitchFamily="18"/>
                <a:cs typeface="Times New Roman" pitchFamily="18"/>
              </a:rPr>
              <a:t>Consequences </a:t>
            </a: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3200" b="0" i="0" u="none" strike="noStrike" kern="0" cap="none" spc="0" baseline="0">
                <a:solidFill>
                  <a:srgbClr val="000000"/>
                </a:solidFill>
                <a:uFillTx/>
                <a:latin typeface="Times New Roman" pitchFamily="18"/>
                <a:cs typeface="Times New Roman" pitchFamily="18"/>
              </a:rPr>
              <a:t>Conclusion </a:t>
            </a:r>
          </a:p>
          <a:p>
            <a:pPr marL="457200" marR="0" lvl="0" indent="-457200" algn="just" defTabSz="914400" rtl="0" fontAlgn="auto" hangingPunct="1">
              <a:lnSpc>
                <a:spcPct val="8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3200" b="0" i="0" u="none" strike="noStrike" kern="0" cap="none" spc="0" baseline="0">
                <a:solidFill>
                  <a:srgbClr val="000000"/>
                </a:solidFill>
                <a:uFillTx/>
                <a:latin typeface="Times New Roman" pitchFamily="18"/>
                <a:cs typeface="Times New Roman" pitchFamily="18"/>
              </a:rPr>
              <a:t>Reference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548676"/>
            <a:ext cx="8928987" cy="6192691"/>
          </a:xfrm>
        </p:spPr>
        <p:txBody>
          <a:bodyPr/>
          <a:lstStyle/>
          <a:p>
            <a:pPr lvl="0" algn="l"/>
            <a:r>
              <a:rPr lang="en-US" sz="2800">
                <a:latin typeface="Times New Roman" pitchFamily="18"/>
                <a:cs typeface="Times New Roman" pitchFamily="18"/>
              </a:rPr>
              <a:t>There are eight (8) remarkable questions we need to ask during the process of real testing basically;</a:t>
            </a:r>
            <a:br>
              <a:rPr lang="en-US" sz="2800">
                <a:latin typeface="Times New Roman" pitchFamily="18"/>
                <a:cs typeface="Times New Roman" pitchFamily="18"/>
              </a:rPr>
            </a:br>
            <a:r>
              <a:rPr lang="en-US" sz="2800">
                <a:latin typeface="Times New Roman" pitchFamily="18"/>
                <a:cs typeface="Times New Roman" pitchFamily="18"/>
              </a:rPr>
              <a:t>(1) What do you see as the strengths of your case?</a:t>
            </a:r>
            <a:br>
              <a:rPr lang="en-US" sz="2800">
                <a:latin typeface="Times New Roman" pitchFamily="18"/>
                <a:cs typeface="Times New Roman" pitchFamily="18"/>
              </a:rPr>
            </a:br>
            <a:r>
              <a:rPr lang="en-US" sz="2800">
                <a:latin typeface="Times New Roman" pitchFamily="18"/>
                <a:cs typeface="Times New Roman" pitchFamily="18"/>
              </a:rPr>
              <a:t>(2) What do you see as the weaknesses of your case?</a:t>
            </a:r>
            <a:br>
              <a:rPr lang="en-US" sz="2800">
                <a:latin typeface="Times New Roman" pitchFamily="18"/>
                <a:cs typeface="Times New Roman" pitchFamily="18"/>
              </a:rPr>
            </a:br>
            <a:r>
              <a:rPr lang="en-US" sz="2800">
                <a:latin typeface="Times New Roman" pitchFamily="18"/>
                <a:cs typeface="Times New Roman" pitchFamily="18"/>
              </a:rPr>
              <a:t>(3) What do you see as the strengths of the other's case?</a:t>
            </a:r>
            <a:br>
              <a:rPr lang="en-US" sz="2800">
                <a:latin typeface="Times New Roman" pitchFamily="18"/>
                <a:cs typeface="Times New Roman" pitchFamily="18"/>
              </a:rPr>
            </a:br>
            <a:r>
              <a:rPr lang="en-US" sz="2800">
                <a:latin typeface="Times New Roman" pitchFamily="18"/>
                <a:cs typeface="Times New Roman" pitchFamily="18"/>
              </a:rPr>
              <a:t>(4) What do you see as the weaknesses of the other's case?</a:t>
            </a:r>
            <a:br>
              <a:rPr lang="en-US" sz="2800">
                <a:latin typeface="Times New Roman" pitchFamily="18"/>
                <a:cs typeface="Times New Roman" pitchFamily="18"/>
              </a:rPr>
            </a:br>
            <a:r>
              <a:rPr lang="en-US" sz="2800">
                <a:latin typeface="Times New Roman" pitchFamily="18"/>
                <a:cs typeface="Times New Roman" pitchFamily="18"/>
              </a:rPr>
              <a:t>(5) What is your best-case scenario if you don't resolve this with negotiation?</a:t>
            </a:r>
            <a:br>
              <a:rPr lang="en-US" sz="2800">
                <a:latin typeface="Times New Roman" pitchFamily="18"/>
                <a:cs typeface="Times New Roman" pitchFamily="18"/>
              </a:rPr>
            </a:br>
            <a:r>
              <a:rPr lang="en-US" sz="2800">
                <a:latin typeface="Times New Roman" pitchFamily="18"/>
                <a:cs typeface="Times New Roman" pitchFamily="18"/>
              </a:rPr>
              <a:t>(6) What is your worst-case scenario if you don't resolve this with negotiation?</a:t>
            </a:r>
            <a:br>
              <a:rPr lang="en-US" sz="2800">
                <a:latin typeface="Times New Roman" pitchFamily="18"/>
                <a:cs typeface="Times New Roman" pitchFamily="18"/>
              </a:rPr>
            </a:br>
            <a:r>
              <a:rPr lang="en-US" sz="2800">
                <a:latin typeface="Times New Roman" pitchFamily="18"/>
                <a:cs typeface="Times New Roman" pitchFamily="18"/>
              </a:rPr>
              <a:t>(7) What is the most likely scenario if you don't resolve this with negotiation?</a:t>
            </a:r>
            <a:br>
              <a:rPr lang="en-US" sz="2800">
                <a:latin typeface="Times New Roman" pitchFamily="18"/>
                <a:cs typeface="Times New Roman" pitchFamily="18"/>
              </a:rPr>
            </a:br>
            <a:r>
              <a:rPr lang="en-US" sz="2800">
                <a:latin typeface="Times New Roman" pitchFamily="18"/>
                <a:cs typeface="Times New Roman" pitchFamily="18"/>
              </a:rPr>
              <a:t>(8) Is that better than the most likely negotiated settlement?</a:t>
            </a:r>
            <a:r>
              <a:rPr lang="en-GB" sz="2800">
                <a:latin typeface="Times New Roman" pitchFamily="18"/>
                <a:cs typeface="Times New Roman" pitchFamily="18"/>
              </a:rPr>
              <a:t/>
            </a:r>
            <a:br>
              <a:rPr lang="en-GB" sz="2800">
                <a:latin typeface="Times New Roman" pitchFamily="18"/>
                <a:cs typeface="Times New Roman" pitchFamily="18"/>
              </a:rPr>
            </a:br>
            <a:endParaRPr lang="en-GB" sz="2800">
              <a:latin typeface="Times New Roman" pitchFamily="18"/>
              <a:cs typeface="Times New Roman" pitchFamily="18"/>
            </a:endParaRPr>
          </a:p>
        </p:txBody>
      </p:sp>
      <p:sp>
        <p:nvSpPr>
          <p:cNvPr id="3" name="Title 1"/>
          <p:cNvSpPr txBox="1"/>
          <p:nvPr/>
        </p:nvSpPr>
        <p:spPr>
          <a:xfrm>
            <a:off x="8897" y="19659"/>
            <a:ext cx="8928987" cy="529016"/>
          </a:xfrm>
          <a:prstGeom prst="rect">
            <a:avLst/>
          </a:prstGeom>
          <a:noFill/>
          <a:ln>
            <a:noFill/>
          </a:ln>
        </p:spPr>
        <p:txBody>
          <a:bodyPr vert="horz" wrap="square" lIns="91440" tIns="45720" rIns="91440" bIns="45720" anchor="ctr" anchorCtr="1" compatLnSpc="1"/>
          <a:lstStyle/>
          <a:p>
            <a:pPr marL="0" marR="0" lvl="0" indent="0" algn="just" defTabSz="914400" rtl="0" fontAlgn="auto" hangingPunct="1">
              <a:lnSpc>
                <a:spcPct val="80000"/>
              </a:lnSpc>
              <a:spcBef>
                <a:spcPts val="600"/>
              </a:spcBef>
              <a:spcAft>
                <a:spcPts val="0"/>
              </a:spcAft>
              <a:buNone/>
              <a:tabLst/>
              <a:defRPr sz="1800" b="0" i="0" u="none" strike="noStrike" kern="0" cap="none" spc="0" baseline="0">
                <a:solidFill>
                  <a:srgbClr val="000000"/>
                </a:solidFill>
                <a:uFillTx/>
              </a:defRPr>
            </a:pPr>
            <a:r>
              <a:rPr lang="en-GB" sz="2800" b="1" i="0" u="none" strike="noStrike" kern="0" cap="none" spc="0" baseline="0">
                <a:solidFill>
                  <a:srgbClr val="000000"/>
                </a:solidFill>
                <a:uFillTx/>
                <a:latin typeface="Times New Roman" pitchFamily="18"/>
                <a:cs typeface="Times New Roman" pitchFamily="18"/>
              </a:rPr>
              <a:t>Vital questions in the process of Reality testing</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404667"/>
            <a:ext cx="9144000" cy="6453332"/>
          </a:xfrm>
        </p:spPr>
        <p:txBody>
          <a:bodyPr/>
          <a:lstStyle/>
          <a:p>
            <a:pPr lvl="0" algn="l"/>
            <a:r>
              <a:rPr lang="en-US" sz="2800">
                <a:latin typeface="Times New Roman" pitchFamily="18"/>
                <a:cs typeface="Times New Roman" pitchFamily="18"/>
              </a:rPr>
              <a:t>If an opponent has not really thought through the consequences of disagreement, you could ask: Do you realize how serious the consequences will be for both of us if we don't settle this issue?</a:t>
            </a:r>
            <a:br>
              <a:rPr lang="en-US" sz="2800">
                <a:latin typeface="Times New Roman" pitchFamily="18"/>
                <a:cs typeface="Times New Roman" pitchFamily="18"/>
              </a:rPr>
            </a:br>
            <a:r>
              <a:rPr lang="en-US" sz="2800">
                <a:latin typeface="Times New Roman" pitchFamily="18"/>
                <a:cs typeface="Times New Roman" pitchFamily="18"/>
              </a:rPr>
              <a:t>Third parties can be especially helpful in this regard. They can act like counselor. By getting the party to do a better job of costing, the third party can sometimes get the reluctant party to agree to mediation, or a particular settlement. </a:t>
            </a:r>
            <a:br>
              <a:rPr lang="en-US" sz="2800">
                <a:latin typeface="Times New Roman" pitchFamily="18"/>
                <a:cs typeface="Times New Roman" pitchFamily="18"/>
              </a:rPr>
            </a:br>
            <a:r>
              <a:rPr lang="en-US" sz="2800">
                <a:latin typeface="Times New Roman" pitchFamily="18"/>
                <a:cs typeface="Times New Roman" pitchFamily="18"/>
              </a:rPr>
              <a:t>If a party is unwilling to try mediation, preferring litigation instead, the mediator or lawyer might ask, who do you think will win? What are the strengths of your case? How much will a lawsuit cost? How long will it take? What will happen in the meantime?</a:t>
            </a:r>
            <a:r>
              <a:rPr lang="en-GB" sz="2800">
                <a:latin typeface="Times New Roman" pitchFamily="18"/>
                <a:cs typeface="Times New Roman" pitchFamily="18"/>
              </a:rPr>
              <a:t/>
            </a:r>
            <a:br>
              <a:rPr lang="en-GB" sz="2800">
                <a:latin typeface="Times New Roman" pitchFamily="18"/>
                <a:cs typeface="Times New Roman" pitchFamily="18"/>
              </a:rPr>
            </a:br>
            <a:endParaRPr lang="en-GB" sz="2800">
              <a:latin typeface="Times New Roman" pitchFamily="18"/>
              <a:cs typeface="Times New Roman" pitchFamily="18"/>
            </a:endParaRPr>
          </a:p>
        </p:txBody>
      </p:sp>
      <p:sp>
        <p:nvSpPr>
          <p:cNvPr id="3" name="Title 1"/>
          <p:cNvSpPr txBox="1"/>
          <p:nvPr/>
        </p:nvSpPr>
        <p:spPr>
          <a:xfrm>
            <a:off x="8897" y="-52349"/>
            <a:ext cx="8928987" cy="385008"/>
          </a:xfrm>
          <a:prstGeom prst="rect">
            <a:avLst/>
          </a:prstGeom>
          <a:noFill/>
          <a:ln>
            <a:noFill/>
          </a:ln>
        </p:spPr>
        <p:txBody>
          <a:bodyPr vert="horz" wrap="square" lIns="91440" tIns="45720" rIns="91440" bIns="45720" anchor="ctr" anchorCtr="1"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000000"/>
                </a:solidFill>
                <a:uFillTx/>
                <a:latin typeface="Times New Roman" pitchFamily="18"/>
                <a:cs typeface="Times New Roman" pitchFamily="18"/>
              </a:rPr>
              <a:t>Consequences </a:t>
            </a:r>
            <a:endParaRPr lang="en-GB" sz="2800" b="1" i="0" u="none" strike="noStrike" kern="1200" cap="none" spc="0" baseline="0">
              <a:solidFill>
                <a:srgbClr val="000000"/>
              </a:solidFill>
              <a:uFillTx/>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548676"/>
            <a:ext cx="8928987" cy="4176467"/>
          </a:xfrm>
        </p:spPr>
        <p:txBody>
          <a:bodyPr/>
          <a:lstStyle/>
          <a:p>
            <a:pPr lvl="0" algn="l"/>
            <a:r>
              <a:rPr lang="en-US" sz="2800">
                <a:latin typeface="Times New Roman" pitchFamily="18"/>
                <a:cs typeface="Times New Roman" pitchFamily="18"/>
              </a:rPr>
              <a:t>In trying to reach an agreement in Northern Ireland, mediator </a:t>
            </a:r>
            <a:r>
              <a:rPr lang="en-US" sz="2800" b="1">
                <a:latin typeface="Times New Roman" pitchFamily="18"/>
                <a:cs typeface="Times New Roman" pitchFamily="18"/>
              </a:rPr>
              <a:t>George Mitchell </a:t>
            </a:r>
            <a:r>
              <a:rPr lang="en-US" sz="2800">
                <a:latin typeface="Times New Roman" pitchFamily="18"/>
                <a:cs typeface="Times New Roman" pitchFamily="18"/>
              </a:rPr>
              <a:t>told the parties that if they did not reach an agreement, thousands more people would likely die. “And history will hold you accountable," he told the negotiators. "Do you want to be responsible for that?" Mitchell reported when asked what the turning point in the negotiations that it was this question, along with an artificial deadline imposed by Mitchell, that pushed them on towards agreement.</a:t>
            </a:r>
            <a:endParaRPr lang="en-GB" sz="2800">
              <a:latin typeface="Times New Roman" pitchFamily="18"/>
              <a:cs typeface="Times New Roman" pitchFamily="18"/>
            </a:endParaRPr>
          </a:p>
        </p:txBody>
      </p:sp>
      <p:sp>
        <p:nvSpPr>
          <p:cNvPr id="3" name="Title 1"/>
          <p:cNvSpPr txBox="1"/>
          <p:nvPr/>
        </p:nvSpPr>
        <p:spPr>
          <a:xfrm>
            <a:off x="8897" y="19659"/>
            <a:ext cx="8928987" cy="529016"/>
          </a:xfrm>
          <a:prstGeom prst="rect">
            <a:avLst/>
          </a:prstGeom>
          <a:noFill/>
          <a:ln>
            <a:noFill/>
          </a:ln>
        </p:spPr>
        <p:txBody>
          <a:bodyPr vert="horz" wrap="square" lIns="91440" tIns="45720" rIns="91440" bIns="45720" anchor="ctr" anchorCtr="1"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000000"/>
                </a:solidFill>
                <a:uFillTx/>
                <a:latin typeface="Times New Roman" pitchFamily="18"/>
                <a:cs typeface="Times New Roman" pitchFamily="18"/>
              </a:rPr>
              <a:t>Example </a:t>
            </a:r>
            <a:endParaRPr lang="en-GB" sz="2800" b="1" i="0" u="none" strike="noStrike" kern="1200" cap="none" spc="0" baseline="0">
              <a:solidFill>
                <a:srgbClr val="000000"/>
              </a:solidFill>
              <a:uFillTx/>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Title 1"/>
          <p:cNvSpPr txBox="1"/>
          <p:nvPr/>
        </p:nvSpPr>
        <p:spPr>
          <a:xfrm>
            <a:off x="457200" y="-13395"/>
            <a:ext cx="8229600" cy="562072"/>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en-GB" sz="3600" b="1" i="0" u="sng" strike="noStrike" kern="1200" cap="none" spc="0" baseline="0">
                <a:solidFill>
                  <a:srgbClr val="000000"/>
                </a:solidFill>
                <a:uFillTx/>
                <a:latin typeface="Times New Roman" pitchFamily="18"/>
                <a:cs typeface="Times New Roman" pitchFamily="18"/>
              </a:rPr>
              <a:t>Conclusion</a:t>
            </a:r>
            <a:endParaRPr lang="en-GB" sz="3600" b="1" i="0" u="sng" strike="noStrike" kern="1200" cap="none" spc="0" baseline="0">
              <a:solidFill>
                <a:srgbClr val="000000"/>
              </a:solidFill>
              <a:uFillTx/>
              <a:latin typeface="Calibri"/>
            </a:endParaRPr>
          </a:p>
        </p:txBody>
      </p:sp>
      <p:sp>
        <p:nvSpPr>
          <p:cNvPr id="3" name="Content Placeholder 2"/>
          <p:cNvSpPr txBox="1"/>
          <p:nvPr/>
        </p:nvSpPr>
        <p:spPr>
          <a:xfrm>
            <a:off x="457200" y="476667"/>
            <a:ext cx="8229600" cy="5328592"/>
          </a:xfrm>
          <a:prstGeom prst="rect">
            <a:avLst/>
          </a:prstGeom>
          <a:noFill/>
          <a:ln>
            <a:noFill/>
          </a:ln>
        </p:spPr>
        <p:txBody>
          <a:bodyPr vert="horz" wrap="square" lIns="91440" tIns="45720" rIns="91440" bIns="45720" anchor="t" anchorCtr="0" compatLnSpc="1"/>
          <a:lstStyle/>
          <a:p>
            <a:pPr marL="0" marR="0" lvl="0" indent="0" algn="just" defTabSz="914400" rtl="0" fontAlgn="auto" hangingPunct="1">
              <a:lnSpc>
                <a:spcPct val="100000"/>
              </a:lnSpc>
              <a:spcBef>
                <a:spcPts val="800"/>
              </a:spcBef>
              <a:spcAft>
                <a:spcPts val="0"/>
              </a:spcAft>
              <a:buNone/>
              <a:tabLst/>
              <a:defRPr sz="1800" b="0" i="0" u="none" strike="noStrike" kern="0" cap="none" spc="0" baseline="0">
                <a:solidFill>
                  <a:srgbClr val="000000"/>
                </a:solidFill>
                <a:uFillTx/>
              </a:defRPr>
            </a:pPr>
            <a:r>
              <a:rPr lang="en-GB" sz="2800" b="0" i="0" u="none" strike="noStrike" kern="1200" cap="none" spc="0" baseline="0">
                <a:solidFill>
                  <a:srgbClr val="000000"/>
                </a:solidFill>
                <a:uFillTx/>
                <a:latin typeface="Calibri"/>
              </a:rPr>
              <a:t>Reality Testing</a:t>
            </a:r>
            <a:r>
              <a:rPr lang="en-GB" sz="2800" b="0" i="0" u="none" strike="noStrike" kern="0" cap="none" spc="0" baseline="0">
                <a:solidFill>
                  <a:srgbClr val="000000"/>
                </a:solidFill>
                <a:uFillTx/>
                <a:latin typeface="Calibri"/>
              </a:rPr>
              <a:t>  is </a:t>
            </a:r>
            <a:r>
              <a:rPr lang="en-GB" sz="2800" b="0" i="0" u="none" strike="noStrike" kern="1200" cap="none" spc="0" baseline="0">
                <a:solidFill>
                  <a:srgbClr val="000000"/>
                </a:solidFill>
                <a:uFillTx/>
                <a:latin typeface="Times New Roman" pitchFamily="18"/>
                <a:cs typeface="Times New Roman" pitchFamily="18"/>
              </a:rPr>
              <a:t>sometimes parties believe that they have an alternative or option that is better than what they will get through participating in mediation. Reality testing involves asking questions about each party's options and convincing resistant parties that mediation is their best option.</a:t>
            </a:r>
          </a:p>
          <a:p>
            <a:pPr marL="0" marR="0" lvl="0" indent="0" algn="just" defTabSz="914400" rtl="0" fontAlgn="auto" hangingPunct="1">
              <a:lnSpc>
                <a:spcPct val="100000"/>
              </a:lnSpc>
              <a:spcBef>
                <a:spcPts val="800"/>
              </a:spcBef>
              <a:spcAft>
                <a:spcPts val="0"/>
              </a:spcAft>
              <a:buNone/>
              <a:tabLst/>
              <a:defRPr sz="1800" b="0" i="0" u="none" strike="noStrike" kern="0" cap="none" spc="0" baseline="0">
                <a:solidFill>
                  <a:srgbClr val="000000"/>
                </a:solidFill>
                <a:uFillTx/>
              </a:defRPr>
            </a:pPr>
            <a:r>
              <a:rPr lang="en-GB" sz="2800" b="0" i="0" u="none" strike="noStrike" kern="1200" cap="none" spc="0" baseline="0">
                <a:solidFill>
                  <a:srgbClr val="000000"/>
                </a:solidFill>
                <a:uFillTx/>
                <a:latin typeface="Calibri"/>
              </a:rPr>
              <a:t>A good mediator uses many strategies and tactics to help the parties reach agreement</a:t>
            </a:r>
            <a:r>
              <a:rPr lang="en-GB" sz="2800" b="0" i="0" u="none" strike="noStrike" kern="0" cap="none" spc="0" baseline="0">
                <a:solidFill>
                  <a:srgbClr val="000000"/>
                </a:solidFill>
                <a:uFillTx/>
                <a:latin typeface="Calibri"/>
              </a:rPr>
              <a:t> and reality testing is one of this mechanisms.</a:t>
            </a:r>
            <a:endParaRPr lang="en-GB" sz="2800" b="0" i="0" u="none" strike="noStrike" kern="1200" cap="none" spc="0" baseline="0">
              <a:solidFill>
                <a:srgbClr val="000000"/>
              </a:solidFill>
              <a:uFillTx/>
              <a:latin typeface="Times New Roman" pitchFamily="18"/>
              <a:cs typeface="Times New Roman" pitchFamily="18"/>
            </a:endParaRPr>
          </a:p>
          <a:p>
            <a:pPr marL="0" marR="0" lvl="0" indent="0" algn="just" defTabSz="914400" rtl="0" fontAlgn="auto" hangingPunct="1">
              <a:lnSpc>
                <a:spcPct val="100000"/>
              </a:lnSpc>
              <a:spcBef>
                <a:spcPts val="800"/>
              </a:spcBef>
              <a:spcAft>
                <a:spcPts val="0"/>
              </a:spcAft>
              <a:buNone/>
              <a:tabLst/>
              <a:defRPr sz="1800" b="0" i="0" u="none" strike="noStrike" kern="0" cap="none" spc="0" baseline="0">
                <a:solidFill>
                  <a:srgbClr val="000000"/>
                </a:solidFill>
                <a:uFillTx/>
              </a:defRPr>
            </a:pPr>
            <a:endParaRPr lang="en-GB" sz="2800" b="0" i="0" u="none" strike="noStrike" kern="1200" cap="none" spc="0" baseline="0">
              <a:solidFill>
                <a:srgbClr val="000000"/>
              </a:solidFill>
              <a:uFillTx/>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79295" y="79406"/>
            <a:ext cx="8928987" cy="685297"/>
          </a:xfrm>
        </p:spPr>
        <p:txBody>
          <a:bodyPr/>
          <a:lstStyle/>
          <a:p>
            <a:pPr lvl="0" algn="l"/>
            <a:r>
              <a:rPr lang="en-GB" sz="4000" b="1">
                <a:latin typeface="Times New Roman" pitchFamily="18"/>
                <a:cs typeface="Times New Roman" pitchFamily="18"/>
              </a:rPr>
              <a:t>Reference </a:t>
            </a:r>
          </a:p>
        </p:txBody>
      </p:sp>
      <p:sp>
        <p:nvSpPr>
          <p:cNvPr id="3" name="Title 1"/>
          <p:cNvSpPr txBox="1"/>
          <p:nvPr/>
        </p:nvSpPr>
        <p:spPr>
          <a:xfrm>
            <a:off x="107506" y="764703"/>
            <a:ext cx="8928987" cy="2880323"/>
          </a:xfrm>
          <a:prstGeom prst="rect">
            <a:avLst/>
          </a:prstGeom>
          <a:noFill/>
          <a:ln>
            <a:noFill/>
          </a:ln>
        </p:spPr>
        <p:txBody>
          <a:bodyPr vert="horz" wrap="square" lIns="91440" tIns="45720" rIns="91440" bIns="45720" anchor="ctr" anchorCtr="1" compatLnSpc="1"/>
          <a:lstStyle/>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400" b="0" i="1" u="none" strike="noStrike" kern="1200" cap="none" spc="0" baseline="0">
                <a:solidFill>
                  <a:srgbClr val="000000"/>
                </a:solidFill>
                <a:uFillTx/>
                <a:latin typeface="Times New Roman" pitchFamily="18"/>
                <a:cs typeface="Times New Roman" pitchFamily="18"/>
              </a:rPr>
              <a:t>Pcs 410 class note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400" b="0" i="1" u="none" strike="noStrike" kern="1200" cap="none" spc="0" baseline="0">
              <a:solidFill>
                <a:srgbClr val="000000"/>
              </a:solidFill>
              <a:uFillTx/>
              <a:latin typeface="Times New Roman" pitchFamily="18"/>
              <a:cs typeface="Times New Roman" pitchFamily="18"/>
            </a:endParaRP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400" b="0" i="1" u="none" strike="noStrike" kern="1200" cap="none" spc="0" baseline="0">
                <a:solidFill>
                  <a:srgbClr val="000000"/>
                </a:solidFill>
                <a:uFillTx/>
                <a:latin typeface="Times New Roman" pitchFamily="18"/>
                <a:cs typeface="Times New Roman" pitchFamily="18"/>
              </a:rPr>
              <a:t>file:///C:/Users/User/Downloads/The%20Third%20Side%20%20Strategies%20and%20Tactics%20of%20Mediation%20%20%20Beyond%20Intractability.htm</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400" b="0" i="1" u="none" strike="noStrike" kern="1200" cap="none" spc="0" baseline="0">
              <a:solidFill>
                <a:srgbClr val="000000"/>
              </a:solidFill>
              <a:uFillTx/>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954" y="188915"/>
            <a:ext cx="8928101" cy="6192838"/>
          </a:xfrm>
        </p:spPr>
        <p:txBody>
          <a:bodyPr/>
          <a:lstStyle/>
          <a:p>
            <a:pPr lvl="0"/>
            <a:r>
              <a:rPr lang="en-GB" sz="6600" b="1" u="sng">
                <a:latin typeface="Times New Roman" pitchFamily="18"/>
                <a:cs typeface="Times New Roman" pitchFamily="18"/>
              </a:rPr>
              <a:t>Thank </a:t>
            </a:r>
            <a:br>
              <a:rPr lang="en-GB" sz="6600" b="1" u="sng">
                <a:latin typeface="Times New Roman" pitchFamily="18"/>
                <a:cs typeface="Times New Roman" pitchFamily="18"/>
              </a:rPr>
            </a:br>
            <a:r>
              <a:rPr lang="en-GB" sz="6600" b="1" u="sng">
                <a:latin typeface="Times New Roman" pitchFamily="18"/>
                <a:cs typeface="Times New Roman" pitchFamily="18"/>
              </a:rPr>
              <a:t>you </a:t>
            </a:r>
            <a:br>
              <a:rPr lang="en-GB" sz="6600" b="1" u="sng">
                <a:latin typeface="Times New Roman" pitchFamily="18"/>
                <a:cs typeface="Times New Roman" pitchFamily="18"/>
              </a:rPr>
            </a:br>
            <a:r>
              <a:rPr lang="en-GB" sz="6600" b="1" u="sng">
                <a:latin typeface="Times New Roman" pitchFamily="18"/>
                <a:cs typeface="Times New Roman" pitchFamily="18"/>
              </a:rPr>
              <a:t>4 </a:t>
            </a:r>
            <a:br>
              <a:rPr lang="en-GB" sz="6600" b="1" u="sng">
                <a:latin typeface="Times New Roman" pitchFamily="18"/>
                <a:cs typeface="Times New Roman" pitchFamily="18"/>
              </a:rPr>
            </a:br>
            <a:r>
              <a:rPr lang="en-GB" sz="6600" b="1" u="sng">
                <a:latin typeface="Times New Roman" pitchFamily="18"/>
                <a:cs typeface="Times New Roman" pitchFamily="18"/>
              </a:rPr>
              <a:t>listening </a:t>
            </a:r>
            <a:endParaRPr lang="en-GB" sz="6600" b="1" u="sng"/>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p:nvPr/>
        </p:nvSpPr>
        <p:spPr>
          <a:xfrm>
            <a:off x="186903" y="260649"/>
            <a:ext cx="8928987" cy="279650"/>
          </a:xfrm>
          <a:prstGeom prst="rect">
            <a:avLst/>
          </a:prstGeom>
          <a:noFill/>
          <a:ln>
            <a:noFill/>
          </a:ln>
        </p:spPr>
        <p:txBody>
          <a:bodyPr vert="horz" wrap="square" lIns="91440" tIns="45720" rIns="91440" bIns="45720" anchor="ctr" anchorCtr="1" compatLnSpc="1"/>
          <a:lstStyle/>
          <a:p>
            <a:pPr marL="0" marR="0" lvl="0" indent="0" algn="just" defTabSz="914400" rtl="0" fontAlgn="auto" hangingPunct="1">
              <a:lnSpc>
                <a:spcPct val="80000"/>
              </a:lnSpc>
              <a:spcBef>
                <a:spcPts val="600"/>
              </a:spcBef>
              <a:spcAft>
                <a:spcPts val="0"/>
              </a:spcAft>
              <a:buNone/>
              <a:tabLst/>
              <a:defRPr sz="1800" b="0" i="0" u="none" strike="noStrike" kern="0" cap="none" spc="0" baseline="0">
                <a:solidFill>
                  <a:srgbClr val="000000"/>
                </a:solidFill>
                <a:uFillTx/>
              </a:defRPr>
            </a:pPr>
            <a:r>
              <a:rPr lang="en-GB" sz="2400" b="1" i="0" u="sng" strike="noStrike" kern="0" cap="none" spc="0" baseline="0">
                <a:solidFill>
                  <a:srgbClr val="000000"/>
                </a:solidFill>
                <a:uFillTx/>
                <a:latin typeface="Times New Roman" pitchFamily="18"/>
                <a:cs typeface="Times New Roman" pitchFamily="18"/>
              </a:rPr>
              <a:t>Brief introduction on </a:t>
            </a:r>
            <a:r>
              <a:rPr lang="en-US" sz="2400" b="1" i="0" u="sng" strike="noStrike" kern="0" cap="none" spc="0" baseline="0">
                <a:solidFill>
                  <a:srgbClr val="000000"/>
                </a:solidFill>
                <a:uFillTx/>
                <a:latin typeface="Times New Roman" pitchFamily="18"/>
                <a:cs typeface="Times New Roman" pitchFamily="18"/>
              </a:rPr>
              <a:t>sequencing strategies and tactics</a:t>
            </a:r>
            <a:endParaRPr lang="en-GB" sz="2400" b="1" i="0" u="sng" strike="noStrike" kern="0" cap="none" spc="0" baseline="0">
              <a:solidFill>
                <a:srgbClr val="000000"/>
              </a:solidFill>
              <a:uFillTx/>
              <a:latin typeface="Times New Roman" pitchFamily="18"/>
              <a:cs typeface="Times New Roman" pitchFamily="18"/>
            </a:endParaRPr>
          </a:p>
        </p:txBody>
      </p:sp>
      <p:sp>
        <p:nvSpPr>
          <p:cNvPr id="3" name="Title 1"/>
          <p:cNvSpPr txBox="1">
            <a:spLocks noGrp="1"/>
          </p:cNvSpPr>
          <p:nvPr>
            <p:ph type="ctrTitle"/>
          </p:nvPr>
        </p:nvSpPr>
        <p:spPr>
          <a:xfrm>
            <a:off x="107506" y="476667"/>
            <a:ext cx="8928987" cy="3672413"/>
          </a:xfrm>
        </p:spPr>
        <p:txBody>
          <a:bodyPr anchorCtr="0"/>
          <a:lstStyle/>
          <a:p>
            <a:pPr lvl="0" algn="just"/>
            <a:r>
              <a:rPr lang="en-US" sz="2400">
                <a:latin typeface="Times New Roman" pitchFamily="18"/>
                <a:cs typeface="Times New Roman" pitchFamily="18"/>
              </a:rPr>
              <a:t>Negotiators and mediators who deal with very large social conflicts have to skillfully manage a very complex and diverse set of challenges. In order to do that, these people must think about the best way to order or sequence the issues in a particular conflict. There are a number of models that enable a negotiator or mediator to make sense out of the complexity and design the best process in order to try to address the issues in the conflict.  </a:t>
            </a:r>
            <a:endParaRPr lang="en-GB" sz="2400">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p:nvPr/>
        </p:nvSpPr>
        <p:spPr>
          <a:xfrm>
            <a:off x="186903" y="260649"/>
            <a:ext cx="8928987" cy="279650"/>
          </a:xfrm>
          <a:prstGeom prst="rect">
            <a:avLst/>
          </a:prstGeom>
          <a:noFill/>
          <a:ln>
            <a:noFill/>
          </a:ln>
        </p:spPr>
        <p:txBody>
          <a:bodyPr vert="horz" wrap="square" lIns="91440" tIns="45720" rIns="91440" bIns="45720" anchor="ctr" anchorCtr="1" compatLnSpc="1"/>
          <a:lstStyle/>
          <a:p>
            <a:pPr marL="0" marR="0" lvl="0" indent="0" algn="just" defTabSz="914400" rtl="0" fontAlgn="auto" hangingPunct="1">
              <a:lnSpc>
                <a:spcPct val="80000"/>
              </a:lnSpc>
              <a:spcBef>
                <a:spcPts val="600"/>
              </a:spcBef>
              <a:spcAft>
                <a:spcPts val="0"/>
              </a:spcAft>
              <a:buNone/>
              <a:tabLst/>
              <a:defRPr sz="1800" b="0" i="0" u="none" strike="noStrike" kern="0" cap="none" spc="0" baseline="0">
                <a:solidFill>
                  <a:srgbClr val="000000"/>
                </a:solidFill>
                <a:uFillTx/>
              </a:defRPr>
            </a:pPr>
            <a:r>
              <a:rPr lang="en-GB" sz="2700" b="1" i="0" u="sng" strike="noStrike" kern="0" cap="none" spc="0" baseline="0">
                <a:solidFill>
                  <a:srgbClr val="000000"/>
                </a:solidFill>
                <a:uFillTx/>
                <a:latin typeface="Times New Roman" pitchFamily="18"/>
                <a:cs typeface="Times New Roman" pitchFamily="18"/>
              </a:rPr>
              <a:t>What is </a:t>
            </a:r>
            <a:r>
              <a:rPr lang="en-US" sz="2400" b="1" i="0" u="sng" strike="noStrike" kern="0" cap="none" spc="0" baseline="0">
                <a:solidFill>
                  <a:srgbClr val="000000"/>
                </a:solidFill>
                <a:uFillTx/>
                <a:latin typeface="Times New Roman" pitchFamily="18"/>
                <a:cs typeface="Times New Roman" pitchFamily="18"/>
              </a:rPr>
              <a:t>sequencing strategies and tactics</a:t>
            </a:r>
            <a:endParaRPr lang="en-GB" sz="2700" b="1" i="0" u="sng" strike="noStrike" kern="0" cap="none" spc="0" baseline="0">
              <a:solidFill>
                <a:srgbClr val="000000"/>
              </a:solidFill>
              <a:uFillTx/>
              <a:latin typeface="Times New Roman" pitchFamily="18"/>
              <a:cs typeface="Times New Roman" pitchFamily="18"/>
            </a:endParaRPr>
          </a:p>
        </p:txBody>
      </p:sp>
      <p:sp>
        <p:nvSpPr>
          <p:cNvPr id="3" name="Title 1"/>
          <p:cNvSpPr txBox="1">
            <a:spLocks noGrp="1"/>
          </p:cNvSpPr>
          <p:nvPr>
            <p:ph type="ctrTitle"/>
          </p:nvPr>
        </p:nvSpPr>
        <p:spPr>
          <a:xfrm>
            <a:off x="107506" y="692694"/>
            <a:ext cx="8928987" cy="3672413"/>
          </a:xfrm>
        </p:spPr>
        <p:txBody>
          <a:bodyPr anchorCtr="0"/>
          <a:lstStyle/>
          <a:p>
            <a:pPr lvl="0" algn="just"/>
            <a:r>
              <a:rPr lang="en-US" sz="3200">
                <a:latin typeface="Times New Roman" pitchFamily="18"/>
                <a:cs typeface="Times New Roman" pitchFamily="18"/>
              </a:rPr>
              <a:t>Sequencing Strategies is defined as the overall plan for how to approach an issue, while tactics are singular actions taken in order to achieve the desired ends of a strategy. </a:t>
            </a:r>
            <a:endParaRPr lang="en-GB" sz="3200">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p:nvPr/>
        </p:nvSpPr>
        <p:spPr>
          <a:xfrm>
            <a:off x="186903" y="-27386"/>
            <a:ext cx="8928987" cy="279650"/>
          </a:xfrm>
          <a:prstGeom prst="rect">
            <a:avLst/>
          </a:prstGeom>
          <a:noFill/>
          <a:ln>
            <a:noFill/>
          </a:ln>
        </p:spPr>
        <p:txBody>
          <a:bodyPr vert="horz" wrap="square" lIns="91440" tIns="45720" rIns="91440" bIns="45720" anchor="ctr" anchorCtr="1" compatLnSpc="1"/>
          <a:lstStyle/>
          <a:p>
            <a:pPr marL="0" marR="0" lvl="0" indent="0" algn="just" defTabSz="914400" rtl="0" fontAlgn="auto" hangingPunct="1">
              <a:lnSpc>
                <a:spcPct val="80000"/>
              </a:lnSpc>
              <a:spcBef>
                <a:spcPts val="600"/>
              </a:spcBef>
              <a:spcAft>
                <a:spcPts val="0"/>
              </a:spcAft>
              <a:buNone/>
              <a:tabLst/>
              <a:defRPr sz="1800" b="0" i="0" u="none" strike="noStrike" kern="0" cap="none" spc="0" baseline="0">
                <a:solidFill>
                  <a:srgbClr val="000000"/>
                </a:solidFill>
                <a:uFillTx/>
              </a:defRPr>
            </a:pPr>
            <a:r>
              <a:rPr lang="en-US" sz="2000" b="1" i="0" u="sng" strike="noStrike" kern="0" cap="none" spc="0" baseline="0">
                <a:solidFill>
                  <a:srgbClr val="000000"/>
                </a:solidFill>
                <a:uFillTx/>
                <a:latin typeface="Times New Roman" pitchFamily="18"/>
                <a:cs typeface="Times New Roman" pitchFamily="18"/>
              </a:rPr>
              <a:t>General Sequencing Models </a:t>
            </a:r>
            <a:endParaRPr lang="en-GB" sz="2000" b="1" i="0" u="sng" strike="noStrike" kern="0" cap="none" spc="0" baseline="0">
              <a:solidFill>
                <a:srgbClr val="000000"/>
              </a:solidFill>
              <a:uFillTx/>
              <a:latin typeface="Times New Roman" pitchFamily="18"/>
              <a:cs typeface="Times New Roman" pitchFamily="18"/>
            </a:endParaRPr>
          </a:p>
        </p:txBody>
      </p:sp>
      <p:sp>
        <p:nvSpPr>
          <p:cNvPr id="3" name="Title 1"/>
          <p:cNvSpPr txBox="1">
            <a:spLocks noGrp="1"/>
          </p:cNvSpPr>
          <p:nvPr>
            <p:ph type="ctrTitle"/>
          </p:nvPr>
        </p:nvSpPr>
        <p:spPr>
          <a:xfrm>
            <a:off x="107506" y="264837"/>
            <a:ext cx="8928987" cy="6593162"/>
          </a:xfrm>
        </p:spPr>
        <p:txBody>
          <a:bodyPr anchorCtr="0"/>
          <a:lstStyle/>
          <a:p>
            <a:pPr lvl="0" algn="l"/>
            <a:r>
              <a:rPr lang="en-US" sz="2000">
                <a:latin typeface="Times New Roman" pitchFamily="18"/>
                <a:cs typeface="Times New Roman" pitchFamily="18"/>
              </a:rPr>
              <a:t>There are many variations, the following models tend to be the manner in which negotiators and mediators approach large social conflicts: </a:t>
            </a:r>
            <a:br>
              <a:rPr lang="en-US" sz="2000">
                <a:latin typeface="Times New Roman" pitchFamily="18"/>
                <a:cs typeface="Times New Roman" pitchFamily="18"/>
              </a:rPr>
            </a:br>
            <a:r>
              <a:rPr lang="en-US" sz="2000">
                <a:latin typeface="Times New Roman" pitchFamily="18"/>
                <a:cs typeface="Times New Roman" pitchFamily="18"/>
              </a:rPr>
              <a:t>(1) Gradualism (also called Incrementalism, or see Negotiation Strategies)</a:t>
            </a:r>
            <a:r>
              <a:rPr lang="en-GB" sz="2000">
                <a:latin typeface="Times New Roman" pitchFamily="18"/>
                <a:cs typeface="Times New Roman" pitchFamily="18"/>
              </a:rPr>
              <a:t/>
            </a:r>
            <a:br>
              <a:rPr lang="en-GB" sz="2000">
                <a:latin typeface="Times New Roman" pitchFamily="18"/>
                <a:cs typeface="Times New Roman" pitchFamily="18"/>
              </a:rPr>
            </a:br>
            <a:r>
              <a:rPr lang="en-GB" sz="2000">
                <a:latin typeface="Times New Roman" pitchFamily="18"/>
                <a:cs typeface="Times New Roman" pitchFamily="18"/>
              </a:rPr>
              <a:t>(2) </a:t>
            </a:r>
            <a:r>
              <a:rPr lang="en-US" sz="2000">
                <a:latin typeface="Times New Roman" pitchFamily="18"/>
                <a:cs typeface="Times New Roman" pitchFamily="18"/>
              </a:rPr>
              <a:t>Boulder in the Road</a:t>
            </a:r>
            <a:r>
              <a:rPr lang="en-GB" sz="2000">
                <a:latin typeface="Times New Roman" pitchFamily="18"/>
                <a:cs typeface="Times New Roman" pitchFamily="18"/>
              </a:rPr>
              <a:t/>
            </a:r>
            <a:br>
              <a:rPr lang="en-GB" sz="2000">
                <a:latin typeface="Times New Roman" pitchFamily="18"/>
                <a:cs typeface="Times New Roman" pitchFamily="18"/>
              </a:rPr>
            </a:br>
            <a:r>
              <a:rPr lang="en-GB" sz="2000">
                <a:latin typeface="Times New Roman" pitchFamily="18"/>
                <a:cs typeface="Times New Roman" pitchFamily="18"/>
              </a:rPr>
              <a:t>(3) </a:t>
            </a:r>
            <a:r>
              <a:rPr lang="en-US" sz="2000">
                <a:latin typeface="Times New Roman" pitchFamily="18"/>
                <a:cs typeface="Times New Roman" pitchFamily="18"/>
              </a:rPr>
              <a:t>Committee</a:t>
            </a:r>
            <a:r>
              <a:rPr lang="en-GB" sz="2000">
                <a:latin typeface="Times New Roman" pitchFamily="18"/>
                <a:cs typeface="Times New Roman" pitchFamily="18"/>
              </a:rPr>
              <a:t/>
            </a:r>
            <a:br>
              <a:rPr lang="en-GB" sz="2000">
                <a:latin typeface="Times New Roman" pitchFamily="18"/>
                <a:cs typeface="Times New Roman" pitchFamily="18"/>
              </a:rPr>
            </a:br>
            <a:r>
              <a:rPr lang="en-GB" sz="2000">
                <a:latin typeface="Times New Roman" pitchFamily="18"/>
                <a:cs typeface="Times New Roman" pitchFamily="18"/>
              </a:rPr>
              <a:t>(4) </a:t>
            </a:r>
            <a:r>
              <a:rPr lang="en-US" sz="2000">
                <a:latin typeface="Times New Roman" pitchFamily="18"/>
                <a:cs typeface="Times New Roman" pitchFamily="18"/>
              </a:rPr>
              <a:t>Formulaic (also called Agreement-in-Principle)</a:t>
            </a:r>
            <a:br>
              <a:rPr lang="en-US" sz="2000">
                <a:latin typeface="Times New Roman" pitchFamily="18"/>
                <a:cs typeface="Times New Roman" pitchFamily="18"/>
              </a:rPr>
            </a:br>
            <a:r>
              <a:rPr lang="en-US" sz="2000" b="1">
                <a:latin typeface="Times New Roman" pitchFamily="18"/>
                <a:cs typeface="Times New Roman" pitchFamily="18"/>
              </a:rPr>
              <a:t>(1) Gradualism (also called Incrementalism, or see Negotiation Strategies): </a:t>
            </a:r>
            <a:r>
              <a:rPr lang="en-US" sz="2000">
                <a:latin typeface="Times New Roman" pitchFamily="18"/>
                <a:cs typeface="Times New Roman" pitchFamily="18"/>
              </a:rPr>
              <a:t>The mediator attempts to move the parties from simpler to more complex issues (as defined by the parties). It was propounded by U.S. Secretary of State Henry Kissinger's efforts in the Middle East as well as the more recent Oslo Process between the Israelis and Palestinians. The reason behind the approach is that </a:t>
            </a:r>
            <a:r>
              <a:rPr lang="en-US" sz="2000" u="sng">
                <a:latin typeface="Times New Roman" pitchFamily="18"/>
                <a:cs typeface="Times New Roman" pitchFamily="18"/>
              </a:rPr>
              <a:t>trust</a:t>
            </a:r>
            <a:r>
              <a:rPr lang="en-US" sz="2000">
                <a:latin typeface="Times New Roman" pitchFamily="18"/>
                <a:cs typeface="Times New Roman" pitchFamily="18"/>
              </a:rPr>
              <a:t> is low and so the parties need to take small steps to create initial trust and/or foster a positive atmosphere such that subsequent vital issues may be broached.</a:t>
            </a:r>
            <a:br>
              <a:rPr lang="en-US" sz="2000">
                <a:latin typeface="Times New Roman" pitchFamily="18"/>
                <a:cs typeface="Times New Roman" pitchFamily="18"/>
              </a:rPr>
            </a:br>
            <a:r>
              <a:rPr lang="en-US" sz="2000" b="1">
                <a:latin typeface="Times New Roman" pitchFamily="18"/>
                <a:cs typeface="Times New Roman" pitchFamily="18"/>
              </a:rPr>
              <a:t>Pros</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is the most logical and the most practical of all the sequencing strategies.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is flexible...it can be changed as needed. </a:t>
            </a:r>
            <a:br>
              <a:rPr lang="en-US" sz="2000">
                <a:latin typeface="Times New Roman" pitchFamily="18"/>
                <a:cs typeface="Times New Roman" pitchFamily="18"/>
              </a:rPr>
            </a:br>
            <a:r>
              <a:rPr lang="en-US" sz="2000" b="1">
                <a:latin typeface="Times New Roman" pitchFamily="18"/>
                <a:cs typeface="Times New Roman" pitchFamily="18"/>
              </a:rPr>
              <a:t>Cons</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is susceptible to manipulation by the parties, particularly by the more powerful party, as it can control the process more easily.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is vulnerable to </a:t>
            </a:r>
            <a:r>
              <a:rPr lang="en-US" sz="2000" u="sng">
                <a:latin typeface="Times New Roman" pitchFamily="18"/>
                <a:cs typeface="Times New Roman" pitchFamily="18"/>
              </a:rPr>
              <a:t>spoilers</a:t>
            </a:r>
            <a:r>
              <a:rPr lang="en-US" sz="2000">
                <a:latin typeface="Times New Roman" pitchFamily="18"/>
                <a:cs typeface="Times New Roman" pitchFamily="18"/>
              </a:rPr>
              <a:t> whose intent is to disrupt the process.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requires patience and ignores the fact that the populaces want tangible change quickly. </a:t>
            </a:r>
            <a:endParaRPr lang="en-GB" sz="2000" b="1">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p:nvPr/>
        </p:nvSpPr>
        <p:spPr>
          <a:xfrm>
            <a:off x="186903" y="-27386"/>
            <a:ext cx="8928987" cy="279650"/>
          </a:xfrm>
          <a:prstGeom prst="rect">
            <a:avLst/>
          </a:prstGeom>
          <a:noFill/>
          <a:ln>
            <a:noFill/>
          </a:ln>
        </p:spPr>
        <p:txBody>
          <a:bodyPr vert="horz" wrap="square" lIns="91440" tIns="45720" rIns="91440" bIns="45720" anchor="ctr" anchorCtr="1" compatLnSpc="1"/>
          <a:lstStyle/>
          <a:p>
            <a:pPr marL="0" marR="0" lvl="0" indent="0" algn="just" defTabSz="914400" rtl="0" fontAlgn="auto" hangingPunct="1">
              <a:lnSpc>
                <a:spcPct val="80000"/>
              </a:lnSpc>
              <a:spcBef>
                <a:spcPts val="600"/>
              </a:spcBef>
              <a:spcAft>
                <a:spcPts val="0"/>
              </a:spcAft>
              <a:buNone/>
              <a:tabLst/>
              <a:defRPr sz="1800" b="0" i="0" u="none" strike="noStrike" kern="0" cap="none" spc="0" baseline="0">
                <a:solidFill>
                  <a:srgbClr val="000000"/>
                </a:solidFill>
                <a:uFillTx/>
              </a:defRPr>
            </a:pPr>
            <a:r>
              <a:rPr lang="en-US" sz="2000" b="1" i="0" u="sng" strike="noStrike" kern="0" cap="none" spc="0" baseline="0">
                <a:solidFill>
                  <a:srgbClr val="000000"/>
                </a:solidFill>
                <a:uFillTx/>
                <a:latin typeface="Times New Roman" pitchFamily="18"/>
                <a:cs typeface="Times New Roman" pitchFamily="18"/>
              </a:rPr>
              <a:t>General Sequencing Models continue</a:t>
            </a:r>
            <a:endParaRPr lang="en-GB" sz="2000" b="1" i="0" u="sng" strike="noStrike" kern="0" cap="none" spc="0" baseline="0">
              <a:solidFill>
                <a:srgbClr val="000000"/>
              </a:solidFill>
              <a:uFillTx/>
              <a:latin typeface="Times New Roman" pitchFamily="18"/>
              <a:cs typeface="Times New Roman" pitchFamily="18"/>
            </a:endParaRPr>
          </a:p>
        </p:txBody>
      </p:sp>
      <p:sp>
        <p:nvSpPr>
          <p:cNvPr id="3" name="Title 1"/>
          <p:cNvSpPr txBox="1">
            <a:spLocks noGrp="1"/>
          </p:cNvSpPr>
          <p:nvPr>
            <p:ph type="ctrTitle"/>
          </p:nvPr>
        </p:nvSpPr>
        <p:spPr>
          <a:xfrm>
            <a:off x="107506" y="264837"/>
            <a:ext cx="8928987" cy="6593162"/>
          </a:xfrm>
        </p:spPr>
        <p:txBody>
          <a:bodyPr anchorCtr="0"/>
          <a:lstStyle/>
          <a:p>
            <a:pPr lvl="0" algn="l"/>
            <a:r>
              <a:rPr lang="en-GB" sz="2000" b="1" u="sng">
                <a:latin typeface="Times New Roman" pitchFamily="18"/>
                <a:cs typeface="Times New Roman" pitchFamily="18"/>
              </a:rPr>
              <a:t>(2) </a:t>
            </a:r>
            <a:r>
              <a:rPr lang="en-US" sz="2000" b="1" u="sng">
                <a:latin typeface="Times New Roman" pitchFamily="18"/>
                <a:cs typeface="Times New Roman" pitchFamily="18"/>
              </a:rPr>
              <a:t>Boulder in the Road: </a:t>
            </a:r>
            <a:r>
              <a:rPr lang="en-US" sz="2000">
                <a:latin typeface="Times New Roman" pitchFamily="18"/>
                <a:cs typeface="Times New Roman" pitchFamily="18"/>
              </a:rPr>
              <a:t> It is the opposite of the gradualism approach. It proposes to address the more complex issues first, thereby moving the "boulder" or greatest obstacle, which enables an easier resolution of the remaining issues. This approach might, in some ways, seem to be counterintuitive because the core issues have confounded and hence blocked settlement for years and even decades. However the </a:t>
            </a:r>
            <a:r>
              <a:rPr lang="en-US" sz="2000" u="sng">
                <a:latin typeface="Times New Roman" pitchFamily="18"/>
                <a:cs typeface="Times New Roman" pitchFamily="18"/>
              </a:rPr>
              <a:t>stage</a:t>
            </a:r>
            <a:r>
              <a:rPr lang="en-US" sz="2000">
                <a:latin typeface="Times New Roman" pitchFamily="18"/>
                <a:cs typeface="Times New Roman" pitchFamily="18"/>
              </a:rPr>
              <a:t> of the conflict and whether the conflict is </a:t>
            </a:r>
            <a:r>
              <a:rPr lang="en-US" sz="2000" u="sng">
                <a:latin typeface="Times New Roman" pitchFamily="18"/>
                <a:cs typeface="Times New Roman" pitchFamily="18"/>
              </a:rPr>
              <a:t>ripe</a:t>
            </a:r>
            <a:r>
              <a:rPr lang="en-US" sz="2000">
                <a:latin typeface="Times New Roman" pitchFamily="18"/>
                <a:cs typeface="Times New Roman" pitchFamily="18"/>
              </a:rPr>
              <a:t> for resolution due to either a </a:t>
            </a:r>
            <a:r>
              <a:rPr lang="en-US" sz="2000" u="sng">
                <a:latin typeface="Times New Roman" pitchFamily="18"/>
                <a:cs typeface="Times New Roman" pitchFamily="18"/>
              </a:rPr>
              <a:t>mutually hurting stalemate.</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 </a:t>
            </a:r>
            <a:r>
              <a:rPr lang="en-US" sz="2000" b="1">
                <a:latin typeface="Times New Roman" pitchFamily="18"/>
                <a:cs typeface="Times New Roman" pitchFamily="18"/>
              </a:rPr>
              <a:t>Pros</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is a high-reward strategy.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is a bold strategy that seriously challenges the intentions of the conflict parties from the outset.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prevents parties from manipulation of small agreements in a manner that suggests a lack of good faith.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attempts to bind the parties to the peace process and thus quickly determines the sincerity of the involved parties.</a:t>
            </a:r>
            <a:br>
              <a:rPr lang="en-US" sz="2000">
                <a:latin typeface="Times New Roman" pitchFamily="18"/>
                <a:cs typeface="Times New Roman" pitchFamily="18"/>
              </a:rPr>
            </a:br>
            <a:r>
              <a:rPr lang="en-US" sz="2000" b="1">
                <a:latin typeface="Times New Roman" pitchFamily="18"/>
                <a:cs typeface="Times New Roman" pitchFamily="18"/>
              </a:rPr>
              <a:t>Cons</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is a high-risk strategy. If there is a breakdown in the negotiation process, the outcome is most likely renewed violence or even overt war.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Negotiators/Mediators may simply not consider this approach because it appears unrealistic, particularly if they receive initial negative feedback from the discordant parties.  </a:t>
            </a:r>
            <a:endParaRPr lang="en-GB" sz="2000" b="1">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p:cNvSpPr txBox="1"/>
          <p:nvPr/>
        </p:nvSpPr>
        <p:spPr>
          <a:xfrm>
            <a:off x="186903" y="-27386"/>
            <a:ext cx="8928987" cy="279650"/>
          </a:xfrm>
          <a:prstGeom prst="rect">
            <a:avLst/>
          </a:prstGeom>
          <a:noFill/>
          <a:ln>
            <a:noFill/>
          </a:ln>
        </p:spPr>
        <p:txBody>
          <a:bodyPr vert="horz" wrap="square" lIns="91440" tIns="45720" rIns="91440" bIns="45720" anchor="ctr" anchorCtr="1" compatLnSpc="1"/>
          <a:lstStyle/>
          <a:p>
            <a:pPr marL="0" marR="0" lvl="0" indent="0" algn="just" defTabSz="914400" rtl="0" fontAlgn="auto" hangingPunct="1">
              <a:lnSpc>
                <a:spcPct val="80000"/>
              </a:lnSpc>
              <a:spcBef>
                <a:spcPts val="600"/>
              </a:spcBef>
              <a:spcAft>
                <a:spcPts val="0"/>
              </a:spcAft>
              <a:buNone/>
              <a:tabLst/>
              <a:defRPr sz="1800" b="0" i="0" u="none" strike="noStrike" kern="0" cap="none" spc="0" baseline="0">
                <a:solidFill>
                  <a:srgbClr val="000000"/>
                </a:solidFill>
                <a:uFillTx/>
              </a:defRPr>
            </a:pPr>
            <a:r>
              <a:rPr lang="en-US" sz="2000" b="1" i="0" u="sng" strike="noStrike" kern="0" cap="none" spc="0" baseline="0">
                <a:solidFill>
                  <a:srgbClr val="000000"/>
                </a:solidFill>
                <a:uFillTx/>
                <a:latin typeface="Times New Roman" pitchFamily="18"/>
                <a:cs typeface="Times New Roman" pitchFamily="18"/>
              </a:rPr>
              <a:t>General Sequencing Models continue</a:t>
            </a:r>
            <a:endParaRPr lang="en-GB" sz="2000" b="1" i="0" u="sng" strike="noStrike" kern="0" cap="none" spc="0" baseline="0">
              <a:solidFill>
                <a:srgbClr val="000000"/>
              </a:solidFill>
              <a:uFillTx/>
              <a:latin typeface="Times New Roman" pitchFamily="18"/>
              <a:cs typeface="Times New Roman" pitchFamily="18"/>
            </a:endParaRPr>
          </a:p>
        </p:txBody>
      </p:sp>
      <p:sp>
        <p:nvSpPr>
          <p:cNvPr id="3" name="Title 1"/>
          <p:cNvSpPr txBox="1">
            <a:spLocks noGrp="1"/>
          </p:cNvSpPr>
          <p:nvPr>
            <p:ph type="ctrTitle"/>
          </p:nvPr>
        </p:nvSpPr>
        <p:spPr>
          <a:xfrm>
            <a:off x="19476" y="264837"/>
            <a:ext cx="8928987" cy="6593162"/>
          </a:xfrm>
        </p:spPr>
        <p:txBody>
          <a:bodyPr anchorCtr="0"/>
          <a:lstStyle/>
          <a:p>
            <a:pPr lvl="0" algn="l"/>
            <a:r>
              <a:rPr lang="en-GB" sz="2000">
                <a:latin typeface="Times New Roman" pitchFamily="18"/>
                <a:cs typeface="Times New Roman" pitchFamily="18"/>
              </a:rPr>
              <a:t>(3)</a:t>
            </a:r>
            <a:r>
              <a:rPr lang="en-GB" sz="2000" b="1" u="sng">
                <a:latin typeface="Times New Roman" pitchFamily="18"/>
                <a:cs typeface="Times New Roman" pitchFamily="18"/>
              </a:rPr>
              <a:t> </a:t>
            </a:r>
            <a:r>
              <a:rPr lang="en-US" sz="2000" b="1" u="sng">
                <a:latin typeface="Times New Roman" pitchFamily="18"/>
                <a:cs typeface="Times New Roman" pitchFamily="18"/>
              </a:rPr>
              <a:t>Committee: </a:t>
            </a:r>
            <a:r>
              <a:rPr lang="en-US" sz="2000">
                <a:latin typeface="Times New Roman" pitchFamily="18"/>
                <a:cs typeface="Times New Roman" pitchFamily="18"/>
              </a:rPr>
              <a:t>Instead of employing either an easy-to-hard or hard-to-easy sequence, negotiators/mediators take the hard issues that the different parties highlight and divide the parties into committees to deal with each issue. These committees work simultaneously on specific issues in smaller groups, and then their resolutions are presented to the larger group. All the committees tend to work under the mantra that nothing is agreed until everything is agreed. </a:t>
            </a:r>
            <a:r>
              <a:rPr lang="en-GB" sz="2000">
                <a:latin typeface="Times New Roman" pitchFamily="18"/>
                <a:cs typeface="Times New Roman" pitchFamily="18"/>
              </a:rPr>
              <a:t/>
            </a:r>
            <a:br>
              <a:rPr lang="en-GB" sz="2000">
                <a:latin typeface="Times New Roman" pitchFamily="18"/>
                <a:cs typeface="Times New Roman" pitchFamily="18"/>
              </a:rPr>
            </a:br>
            <a:r>
              <a:rPr lang="en-GB" sz="2000" b="1">
                <a:latin typeface="Times New Roman" pitchFamily="18"/>
                <a:cs typeface="Times New Roman" pitchFamily="18"/>
              </a:rPr>
              <a:t>Pros</a:t>
            </a:r>
            <a:r>
              <a:rPr lang="en-GB" sz="2000">
                <a:latin typeface="Times New Roman" pitchFamily="18"/>
                <a:cs typeface="Times New Roman" pitchFamily="18"/>
              </a:rPr>
              <a:t> </a:t>
            </a:r>
            <a:br>
              <a:rPr lang="en-GB" sz="2000">
                <a:latin typeface="Times New Roman" pitchFamily="18"/>
                <a:cs typeface="Times New Roman" pitchFamily="18"/>
              </a:rPr>
            </a:br>
            <a:r>
              <a:rPr lang="en-US" sz="2000">
                <a:latin typeface="Times New Roman" pitchFamily="18"/>
                <a:cs typeface="Times New Roman" pitchFamily="18"/>
              </a:rPr>
              <a:t>The parties are essentially forced into a cooperative attitude on issues previously considered non-negotiable.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Its ability to separate complicated issues, addressing them in an isolated manner -- so other smaller issues cannot muddy the process of resolving the more contentious issues.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follows the mantra of "nothing is agreed until everything is agreed" and is therefore independent yet flexible. </a:t>
            </a:r>
            <a:r>
              <a:rPr lang="en-GB" sz="2000">
                <a:latin typeface="Times New Roman" pitchFamily="18"/>
                <a:cs typeface="Times New Roman" pitchFamily="18"/>
              </a:rPr>
              <a:t/>
            </a:r>
            <a:br>
              <a:rPr lang="en-GB" sz="2000">
                <a:latin typeface="Times New Roman" pitchFamily="18"/>
                <a:cs typeface="Times New Roman" pitchFamily="18"/>
              </a:rPr>
            </a:br>
            <a:r>
              <a:rPr lang="en-US" sz="2000" b="1">
                <a:latin typeface="Times New Roman" pitchFamily="18"/>
                <a:cs typeface="Times New Roman" pitchFamily="18"/>
              </a:rPr>
              <a:t>Cons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The negotiators are not part of the different smaller committee discussions and, as a result, they lack an understanding of how specific agreements were arrived at and decided upon.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Coordination between the different subset committees is challenging.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There is less opportunity to link or package issues to resolve a problem because the parties are isolating core issues. </a:t>
            </a:r>
            <a:r>
              <a:rPr lang="en-GB" sz="2000">
                <a:latin typeface="Times New Roman" pitchFamily="18"/>
                <a:cs typeface="Times New Roman" pitchFamily="18"/>
              </a:rPr>
              <a:t/>
            </a:r>
            <a:br>
              <a:rPr lang="en-GB" sz="2000">
                <a:latin typeface="Times New Roman" pitchFamily="18"/>
                <a:cs typeface="Times New Roman" pitchFamily="18"/>
              </a:rPr>
            </a:br>
            <a:endParaRPr lang="en-GB" sz="2000" b="1" u="sng">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p:nvPr/>
        </p:nvSpPr>
        <p:spPr>
          <a:xfrm>
            <a:off x="186903" y="-27386"/>
            <a:ext cx="8928987" cy="279650"/>
          </a:xfrm>
          <a:prstGeom prst="rect">
            <a:avLst/>
          </a:prstGeom>
          <a:noFill/>
          <a:ln>
            <a:noFill/>
          </a:ln>
        </p:spPr>
        <p:txBody>
          <a:bodyPr vert="horz" wrap="square" lIns="91440" tIns="45720" rIns="91440" bIns="45720" anchor="ctr" anchorCtr="1" compatLnSpc="1"/>
          <a:lstStyle/>
          <a:p>
            <a:pPr marL="0" marR="0" lvl="0" indent="0" algn="just" defTabSz="914400" rtl="0" fontAlgn="auto" hangingPunct="1">
              <a:lnSpc>
                <a:spcPct val="80000"/>
              </a:lnSpc>
              <a:spcBef>
                <a:spcPts val="600"/>
              </a:spcBef>
              <a:spcAft>
                <a:spcPts val="0"/>
              </a:spcAft>
              <a:buNone/>
              <a:tabLst/>
              <a:defRPr sz="1800" b="0" i="0" u="none" strike="noStrike" kern="0" cap="none" spc="0" baseline="0">
                <a:solidFill>
                  <a:srgbClr val="000000"/>
                </a:solidFill>
                <a:uFillTx/>
              </a:defRPr>
            </a:pPr>
            <a:r>
              <a:rPr lang="en-US" sz="2000" b="1" i="0" u="sng" strike="noStrike" kern="0" cap="none" spc="0" baseline="0">
                <a:solidFill>
                  <a:srgbClr val="000000"/>
                </a:solidFill>
                <a:uFillTx/>
                <a:latin typeface="Times New Roman" pitchFamily="18"/>
                <a:cs typeface="Times New Roman" pitchFamily="18"/>
              </a:rPr>
              <a:t>General Sequencing Models continue </a:t>
            </a:r>
            <a:endParaRPr lang="en-GB" sz="2000" b="1" i="0" u="sng" strike="noStrike" kern="0" cap="none" spc="0" baseline="0">
              <a:solidFill>
                <a:srgbClr val="000000"/>
              </a:solidFill>
              <a:uFillTx/>
              <a:latin typeface="Times New Roman" pitchFamily="18"/>
              <a:cs typeface="Times New Roman" pitchFamily="18"/>
            </a:endParaRPr>
          </a:p>
        </p:txBody>
      </p:sp>
      <p:sp>
        <p:nvSpPr>
          <p:cNvPr id="3" name="Title 1"/>
          <p:cNvSpPr txBox="1">
            <a:spLocks noGrp="1"/>
          </p:cNvSpPr>
          <p:nvPr>
            <p:ph type="ctrTitle"/>
          </p:nvPr>
        </p:nvSpPr>
        <p:spPr>
          <a:xfrm>
            <a:off x="19476" y="264837"/>
            <a:ext cx="8928987" cy="6593162"/>
          </a:xfrm>
        </p:spPr>
        <p:txBody>
          <a:bodyPr anchorCtr="0"/>
          <a:lstStyle/>
          <a:p>
            <a:pPr lvl="0" algn="l"/>
            <a:r>
              <a:rPr lang="en-GB" sz="2000" b="1" u="sng">
                <a:latin typeface="Times New Roman" pitchFamily="18"/>
                <a:cs typeface="Times New Roman" pitchFamily="18"/>
              </a:rPr>
              <a:t>(4) </a:t>
            </a:r>
            <a:r>
              <a:rPr lang="en-US" sz="2000" b="1" u="sng">
                <a:latin typeface="Times New Roman" pitchFamily="18"/>
                <a:cs typeface="Times New Roman" pitchFamily="18"/>
              </a:rPr>
              <a:t>Formulaic (also called Agreement-in-Principle): </a:t>
            </a:r>
            <a:r>
              <a:rPr lang="en-US" sz="2000">
                <a:latin typeface="Times New Roman" pitchFamily="18"/>
                <a:cs typeface="Times New Roman" pitchFamily="18"/>
              </a:rPr>
              <a:t>This approach involves reaching a general agreement early in the process with the intention of working out the details at a later stage. This general agreement is purposely vague in order to keep the parties at the table, set a positive tone for the rest of the process, and build momentum.</a:t>
            </a:r>
            <a:r>
              <a:rPr lang="en-GB" sz="2000">
                <a:latin typeface="Times New Roman" pitchFamily="18"/>
                <a:cs typeface="Times New Roman" pitchFamily="18"/>
              </a:rPr>
              <a:t/>
            </a:r>
            <a:br>
              <a:rPr lang="en-GB" sz="2000">
                <a:latin typeface="Times New Roman" pitchFamily="18"/>
                <a:cs typeface="Times New Roman" pitchFamily="18"/>
              </a:rPr>
            </a:br>
            <a:r>
              <a:rPr lang="en-GB" sz="2000">
                <a:latin typeface="Times New Roman" pitchFamily="18"/>
                <a:cs typeface="Times New Roman" pitchFamily="18"/>
              </a:rPr>
              <a:t/>
            </a:r>
            <a:br>
              <a:rPr lang="en-GB" sz="2000">
                <a:latin typeface="Times New Roman" pitchFamily="18"/>
                <a:cs typeface="Times New Roman" pitchFamily="18"/>
              </a:rPr>
            </a:br>
            <a:r>
              <a:rPr lang="en-US" sz="2000" b="1">
                <a:latin typeface="Times New Roman" pitchFamily="18"/>
                <a:cs typeface="Times New Roman" pitchFamily="18"/>
              </a:rPr>
              <a:t>Pros</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is general enough that the parties are likely to reach an initial agreement without having to commit to too much concretely.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generally sets a positive tone of working together and shows the parties they can cooperate.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provides enough vagaries for interpretation by different parties and leaders. </a:t>
            </a:r>
            <a:r>
              <a:rPr lang="en-GB" sz="2000">
                <a:latin typeface="Times New Roman" pitchFamily="18"/>
                <a:cs typeface="Times New Roman" pitchFamily="18"/>
              </a:rPr>
              <a:t/>
            </a:r>
            <a:br>
              <a:rPr lang="en-GB" sz="2000">
                <a:latin typeface="Times New Roman" pitchFamily="18"/>
                <a:cs typeface="Times New Roman" pitchFamily="18"/>
              </a:rPr>
            </a:br>
            <a:r>
              <a:rPr lang="en-GB" sz="2000">
                <a:latin typeface="Times New Roman" pitchFamily="18"/>
                <a:cs typeface="Times New Roman" pitchFamily="18"/>
              </a:rPr>
              <a:t/>
            </a:r>
            <a:br>
              <a:rPr lang="en-GB" sz="2000">
                <a:latin typeface="Times New Roman" pitchFamily="18"/>
                <a:cs typeface="Times New Roman" pitchFamily="18"/>
              </a:rPr>
            </a:br>
            <a:r>
              <a:rPr lang="en-US" sz="2000" b="1">
                <a:latin typeface="Times New Roman" pitchFamily="18"/>
                <a:cs typeface="Times New Roman" pitchFamily="18"/>
              </a:rPr>
              <a:t>Cons</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often gets stuck in the general agreement stage -- the devil is in the details.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is vague and open to interpretation, so parties may think they have agreed when they really have not, or they run into interpretation problems. </a:t>
            </a:r>
            <a:r>
              <a:rPr lang="en-GB" sz="2000">
                <a:latin typeface="Times New Roman" pitchFamily="18"/>
                <a:cs typeface="Times New Roman" pitchFamily="18"/>
              </a:rPr>
              <a:t/>
            </a:r>
            <a:br>
              <a:rPr lang="en-GB" sz="2000">
                <a:latin typeface="Times New Roman" pitchFamily="18"/>
                <a:cs typeface="Times New Roman" pitchFamily="18"/>
              </a:rPr>
            </a:br>
            <a:r>
              <a:rPr lang="en-US" sz="2000">
                <a:latin typeface="Times New Roman" pitchFamily="18"/>
                <a:cs typeface="Times New Roman" pitchFamily="18"/>
              </a:rPr>
              <a:t>It may raise hopes prematurely that an agreement will be easier than previously thought. </a:t>
            </a:r>
            <a:endParaRPr lang="en-GB" sz="2000" b="1" u="sng">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p:nvPr/>
        </p:nvSpPr>
        <p:spPr>
          <a:xfrm>
            <a:off x="215012" y="116631"/>
            <a:ext cx="8928987" cy="279650"/>
          </a:xfrm>
          <a:prstGeom prst="rect">
            <a:avLst/>
          </a:prstGeom>
          <a:noFill/>
          <a:ln>
            <a:noFill/>
          </a:ln>
        </p:spPr>
        <p:txBody>
          <a:bodyPr vert="horz" wrap="square" lIns="91440" tIns="45720" rIns="91440" bIns="45720" anchor="ctr" anchorCtr="1"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a:solidFill>
                  <a:srgbClr val="000000"/>
                </a:solidFill>
                <a:uFillTx/>
                <a:latin typeface="Times New Roman" pitchFamily="18"/>
                <a:cs typeface="Times New Roman" pitchFamily="18"/>
              </a:rPr>
              <a:t>Tactics Related to Sequencing</a:t>
            </a:r>
            <a:endParaRPr lang="en-GB" sz="2400" b="1" i="0" u="sng" strike="noStrike" kern="1200" cap="none" spc="0" baseline="0">
              <a:solidFill>
                <a:srgbClr val="000000"/>
              </a:solidFill>
              <a:uFillTx/>
              <a:latin typeface="Times New Roman" pitchFamily="18"/>
              <a:cs typeface="Times New Roman" pitchFamily="18"/>
            </a:endParaRPr>
          </a:p>
        </p:txBody>
      </p:sp>
      <p:sp>
        <p:nvSpPr>
          <p:cNvPr id="3" name="Title 1"/>
          <p:cNvSpPr txBox="1">
            <a:spLocks noGrp="1"/>
          </p:cNvSpPr>
          <p:nvPr>
            <p:ph type="ctrTitle"/>
          </p:nvPr>
        </p:nvSpPr>
        <p:spPr>
          <a:xfrm>
            <a:off x="107506" y="476667"/>
            <a:ext cx="8928987" cy="6264700"/>
          </a:xfrm>
        </p:spPr>
        <p:txBody>
          <a:bodyPr anchorCtr="0"/>
          <a:lstStyle/>
          <a:p>
            <a:pPr lvl="0" algn="l"/>
            <a:r>
              <a:rPr lang="en-US" sz="2000">
                <a:latin typeface="Times New Roman" pitchFamily="18"/>
                <a:cs typeface="Times New Roman" pitchFamily="18"/>
              </a:rPr>
              <a:t>The followings are some of the more commonly used tactics namely </a:t>
            </a:r>
            <a:br>
              <a:rPr lang="en-US" sz="2000">
                <a:latin typeface="Times New Roman" pitchFamily="18"/>
                <a:cs typeface="Times New Roman" pitchFamily="18"/>
              </a:rPr>
            </a:br>
            <a:r>
              <a:rPr lang="en-US" sz="2000">
                <a:latin typeface="Times New Roman" pitchFamily="18"/>
                <a:cs typeface="Times New Roman" pitchFamily="18"/>
              </a:rPr>
              <a:t>(1) Fractionation (or Fractionalization)</a:t>
            </a:r>
            <a:br>
              <a:rPr lang="en-US" sz="2000">
                <a:latin typeface="Times New Roman" pitchFamily="18"/>
                <a:cs typeface="Times New Roman" pitchFamily="18"/>
              </a:rPr>
            </a:br>
            <a:r>
              <a:rPr lang="en-US" sz="2000">
                <a:latin typeface="Times New Roman" pitchFamily="18"/>
                <a:cs typeface="Times New Roman" pitchFamily="18"/>
              </a:rPr>
              <a:t>(2) Holisticism</a:t>
            </a:r>
            <a:br>
              <a:rPr lang="en-US" sz="2000">
                <a:latin typeface="Times New Roman" pitchFamily="18"/>
                <a:cs typeface="Times New Roman" pitchFamily="18"/>
              </a:rPr>
            </a:br>
            <a:r>
              <a:rPr lang="en-US" sz="2000">
                <a:latin typeface="Times New Roman" pitchFamily="18"/>
                <a:cs typeface="Times New Roman" pitchFamily="18"/>
              </a:rPr>
              <a:t>(3) Irrevocable Commitments</a:t>
            </a:r>
            <a:br>
              <a:rPr lang="en-US" sz="2000">
                <a:latin typeface="Times New Roman" pitchFamily="18"/>
                <a:cs typeface="Times New Roman" pitchFamily="18"/>
              </a:rPr>
            </a:br>
            <a:r>
              <a:rPr lang="en-US" sz="2000">
                <a:latin typeface="Times New Roman" pitchFamily="18"/>
                <a:cs typeface="Times New Roman" pitchFamily="18"/>
              </a:rPr>
              <a:t>(4) Linking</a:t>
            </a:r>
            <a:br>
              <a:rPr lang="en-US" sz="2000">
                <a:latin typeface="Times New Roman" pitchFamily="18"/>
                <a:cs typeface="Times New Roman" pitchFamily="18"/>
              </a:rPr>
            </a:br>
            <a:r>
              <a:rPr lang="en-US" sz="2000">
                <a:latin typeface="Times New Roman" pitchFamily="18"/>
                <a:cs typeface="Times New Roman" pitchFamily="18"/>
              </a:rPr>
              <a:t>(5) Nothing is Agreed until Everything is Agreed </a:t>
            </a:r>
            <a:br>
              <a:rPr lang="en-US" sz="2000">
                <a:latin typeface="Times New Roman" pitchFamily="18"/>
                <a:cs typeface="Times New Roman" pitchFamily="18"/>
              </a:rPr>
            </a:br>
            <a:r>
              <a:rPr lang="en-US" sz="2000">
                <a:latin typeface="Times New Roman" pitchFamily="18"/>
                <a:cs typeface="Times New Roman" pitchFamily="18"/>
              </a:rPr>
              <a:t>(6) Packaging</a:t>
            </a:r>
            <a:br>
              <a:rPr lang="en-US" sz="2000">
                <a:latin typeface="Times New Roman" pitchFamily="18"/>
                <a:cs typeface="Times New Roman" pitchFamily="18"/>
              </a:rPr>
            </a:br>
            <a:r>
              <a:rPr lang="en-US" sz="2000">
                <a:latin typeface="Times New Roman" pitchFamily="18"/>
                <a:cs typeface="Times New Roman" pitchFamily="18"/>
              </a:rPr>
              <a:t>(7) Salami Slicing</a:t>
            </a:r>
            <a:br>
              <a:rPr lang="en-US" sz="2000">
                <a:latin typeface="Times New Roman" pitchFamily="18"/>
                <a:cs typeface="Times New Roman" pitchFamily="18"/>
              </a:rPr>
            </a:br>
            <a:r>
              <a:rPr lang="en-US" sz="2000" b="1">
                <a:latin typeface="Times New Roman" pitchFamily="18"/>
                <a:cs typeface="Times New Roman" pitchFamily="18"/>
              </a:rPr>
              <a:t>Note: </a:t>
            </a:r>
            <a:r>
              <a:rPr lang="en-US" sz="2000">
                <a:latin typeface="Times New Roman" pitchFamily="18"/>
                <a:cs typeface="Times New Roman" pitchFamily="18"/>
              </a:rPr>
              <a:t>the different strategies are tactics or specific actions negotiators or mediators may take to advance their overall strategy. A specific tactic is by no means bound to a particular strategy, certain tactics tend to be employed when a certain strategy is used. For example, fractionation (breaking big issues down into smaller pieces or "fractions") is most closely associated with the gradualism strategy. </a:t>
            </a:r>
            <a:br>
              <a:rPr lang="en-US" sz="2000">
                <a:latin typeface="Times New Roman" pitchFamily="18"/>
                <a:cs typeface="Times New Roman" pitchFamily="18"/>
              </a:rPr>
            </a:br>
            <a:r>
              <a:rPr lang="en-US" sz="2000">
                <a:latin typeface="Times New Roman" pitchFamily="18"/>
                <a:cs typeface="Times New Roman" pitchFamily="18"/>
              </a:rPr>
              <a:t/>
            </a:r>
            <a:br>
              <a:rPr lang="en-US" sz="2000">
                <a:latin typeface="Times New Roman" pitchFamily="18"/>
                <a:cs typeface="Times New Roman" pitchFamily="18"/>
              </a:rPr>
            </a:br>
            <a:r>
              <a:rPr lang="en-US" sz="2000">
                <a:latin typeface="Times New Roman" pitchFamily="18"/>
                <a:cs typeface="Times New Roman" pitchFamily="18"/>
              </a:rPr>
              <a:t>(1) </a:t>
            </a:r>
            <a:r>
              <a:rPr lang="en-US" sz="2000" b="1" u="sng">
                <a:latin typeface="Times New Roman" pitchFamily="18"/>
                <a:cs typeface="Times New Roman" pitchFamily="18"/>
              </a:rPr>
              <a:t>Fractionation (or Fractionalization): </a:t>
            </a:r>
            <a:r>
              <a:rPr lang="en-US" sz="2000">
                <a:latin typeface="Times New Roman" pitchFamily="18"/>
                <a:cs typeface="Times New Roman" pitchFamily="18"/>
              </a:rPr>
              <a:t>The process of dividing the most difficult issues into smaller parts in order to keep a situation from escalating and thereby making the issues more manageable. As mediator Bernard Mayer explains, "The art of fractionalization is to divide a conflict into manageable chunks that are neither too small nor too large and that do not isolate any major issue in a way that makes creative problem-solving more difficult."</a:t>
            </a:r>
            <a:endParaRPr lang="en-GB" sz="2000">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2278</TotalTime>
  <Words>913</Words>
  <Application>Microsoft Office PowerPoint</Application>
  <PresentationFormat>On-screen Show (4:3)</PresentationFormat>
  <Paragraphs>65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Mediation Strategies and Techniques: Sequencing Strategies and Tactics  DEPT: PEACE &amp; CONFLICT STUDIES  COURSE CODE: PCS 410  EDUCATOR: DR. DEMOLA AKINYOADE  PRESENTED BY:  AGBA POWEI VASCO  14/SMS10/001</vt:lpstr>
      <vt:lpstr>PowerPoint Presentation</vt:lpstr>
      <vt:lpstr>Negotiators and mediators who deal with very large social conflicts have to skillfully manage a very complex and diverse set of challenges. In order to do that, these people must think about the best way to order or sequence the issues in a particular conflict. There are a number of models that enable a negotiator or mediator to make sense out of the complexity and design the best process in order to try to address the issues in the conflict.  </vt:lpstr>
      <vt:lpstr>Sequencing Strategies is defined as the overall plan for how to approach an issue, while tactics are singular actions taken in order to achieve the desired ends of a strategy. </vt:lpstr>
      <vt:lpstr>There are many variations, the following models tend to be the manner in which negotiators and mediators approach large social conflicts:  (1) Gradualism (also called Incrementalism, or see Negotiation Strategies) (2) Boulder in the Road (3) Committee (4) Formulaic (also called Agreement-in-Principle) (1) Gradualism (also called Incrementalism, or see Negotiation Strategies): The mediator attempts to move the parties from simpler to more complex issues (as defined by the parties). It was propounded by U.S. Secretary of State Henry Kissinger's efforts in the Middle East as well as the more recent Oslo Process between the Israelis and Palestinians. The reason behind the approach is that trust is low and so the parties need to take small steps to create initial trust and/or foster a positive atmosphere such that subsequent vital issues may be broached. Pros It is the most logical and the most practical of all the sequencing strategies.  It is flexible...it can be changed as needed.  Cons It is susceptible to manipulation by the parties, particularly by the more powerful party, as it can control the process more easily.  It is vulnerable to spoilers whose intent is to disrupt the process.  It requires patience and ignores the fact that the populaces want tangible change quickly. </vt:lpstr>
      <vt:lpstr>(2) Boulder in the Road:  It is the opposite of the gradualism approach. It proposes to address the more complex issues first, thereby moving the "boulder" or greatest obstacle, which enables an easier resolution of the remaining issues. This approach might, in some ways, seem to be counterintuitive because the core issues have confounded and hence blocked settlement for years and even decades. However the stage of the conflict and whether the conflict is ripe for resolution due to either a mutually hurting stalemate.  Pros It is a high-reward strategy.  It is a bold strategy that seriously challenges the intentions of the conflict parties from the outset.  It prevents parties from manipulation of small agreements in a manner that suggests a lack of good faith.  It attempts to bind the parties to the peace process and thus quickly determines the sincerity of the involved parties. Cons It is a high-risk strategy. If there is a breakdown in the negotiation process, the outcome is most likely renewed violence or even overt war.  Negotiators/Mediators may simply not consider this approach because it appears unrealistic, particularly if they receive initial negative feedback from the discordant parties.  </vt:lpstr>
      <vt:lpstr>(3) Committee: Instead of employing either an easy-to-hard or hard-to-easy sequence, negotiators/mediators take the hard issues that the different parties highlight and divide the parties into committees to deal with each issue. These committees work simultaneously on specific issues in smaller groups, and then their resolutions are presented to the larger group. All the committees tend to work under the mantra that nothing is agreed until everything is agreed.  Pros  The parties are essentially forced into a cooperative attitude on issues previously considered non-negotiable.  Its ability to separate complicated issues, addressing them in an isolated manner -- so other smaller issues cannot muddy the process of resolving the more contentious issues.  It follows the mantra of "nothing is agreed until everything is agreed" and is therefore independent yet flexible.  Cons  The negotiators are not part of the different smaller committee discussions and, as a result, they lack an understanding of how specific agreements were arrived at and decided upon.  Coordination between the different subset committees is challenging.  There is less opportunity to link or package issues to resolve a problem because the parties are isolating core issues.  </vt:lpstr>
      <vt:lpstr>(4) Formulaic (also called Agreement-in-Principle): This approach involves reaching a general agreement early in the process with the intention of working out the details at a later stage. This general agreement is purposely vague in order to keep the parties at the table, set a positive tone for the rest of the process, and build momentum.  Pros It is general enough that the parties are likely to reach an initial agreement without having to commit to too much concretely.  It generally sets a positive tone of working together and shows the parties they can cooperate.  It provides enough vagaries for interpretation by different parties and leaders.   Cons It often gets stuck in the general agreement stage -- the devil is in the details.  It is vague and open to interpretation, so parties may think they have agreed when they really have not, or they run into interpretation problems.  It may raise hopes prematurely that an agreement will be easier than previously thought. </vt:lpstr>
      <vt:lpstr>The followings are some of the more commonly used tactics namely  (1) Fractionation (or Fractionalization) (2) Holisticism (3) Irrevocable Commitments (4) Linking (5) Nothing is Agreed until Everything is Agreed  (6) Packaging (7) Salami Slicing Note: the different strategies are tactics or specific actions negotiators or mediators may take to advance their overall strategy. A specific tactic is by no means bound to a particular strategy, certain tactics tend to be employed when a certain strategy is used. For example, fractionation (breaking big issues down into smaller pieces or "fractions") is most closely associated with the gradualism strategy.   (1) Fractionation (or Fractionalization): The process of dividing the most difficult issues into smaller parts in order to keep a situation from escalating and thereby making the issues more manageable. As mediator Bernard Mayer explains, "The art of fractionalization is to divide a conflict into manageable chunks that are neither too small nor too large and that do not isolate any major issue in a way that makes creative problem-solving more difficult."</vt:lpstr>
      <vt:lpstr>Holisticism: The process of addressing issues in their entirety without breaking them into smaller elements. This is done particularly with issues that do not lend themselves to being broken down easily.   Irrevocable Commitments: The process of making a concession that is virtually impossible to rescind. This is used to try to positively entrap the parties in the process, making it very difficult for them to leave the table.   Linking: The process of conjoining one issue with another for the purposes of settling both issues.   Nothing is Agreed until Everything is Agreed: A philosophical approach that highlights for the parties they should feel free to generate all sorts of ideas, and not be bound by any one of them until all the issues in question are agreed to.  Packaging: The process of negotiating and linking multiple issues together for the purposes of reaching a comprehensive agreement.  Salami Slicing: The process of taking the whole conflict or a single issue in the conflict, viewing it as a "salami," and slicing off pieces until one has dealt with the entire problem. Focusing on the easier elements of a specific problem first is generally how this is accomplished. </vt:lpstr>
      <vt:lpstr>PowerPoint Presentation</vt:lpstr>
      <vt:lpstr>Reference </vt:lpstr>
      <vt:lpstr>Thank  you  4  listening </vt:lpstr>
      <vt:lpstr>PowerPoint Presentation</vt:lpstr>
      <vt:lpstr>MEDIATION STRATEGIES AND TECHNIQUES: REALITY TESTING  DEPT: PEACE &amp; CONFLICT STUDIES  COURSE CODE: PCS 410  EDUCATOR: DR. DEMOLA AKINYOADE  PRESENTED BY:  AGBA POWEI VASCO  14/SMS10/001</vt:lpstr>
      <vt:lpstr>PowerPoint Presentation</vt:lpstr>
      <vt:lpstr>PowerPoint Presentation</vt:lpstr>
      <vt:lpstr>What is Reality Testing? Is one of the strategies and techniques of mediation that used when negotiation has breakdown that assist the parties to a particular conflict to see mediation as the only means of resolving the conflict amicably.  Fisher, Ury, and Patton called this a better BATNA). If a party thinks they have a good BATNA, then they may refuse to agree to a settlement, causing an obstacle in the negotiation process.  However, a party's BATNA is often unrealistic. If a party is refusing to agree to a settlement based on an unrealistic BATNA, then the mediator or opposing party must educate the reluctant party through reality testing. </vt:lpstr>
      <vt:lpstr>The genuine process of reality testing involves asking hard questions about each parties power and options.  Either the mediator or the opposing party must convince the resistant party that their BATNA is not as good as it seems and get them to understand what will happen if they stick with it. There are many reality-testing questions one may ask. </vt:lpstr>
      <vt:lpstr>There are eight (8) remarkable questions we need to ask during the process of real testing basically; (1) What do you see as the strengths of your case? (2) What do you see as the weaknesses of your case? (3) What do you see as the strengths of the other's case? (4) What do you see as the weaknesses of the other's case? (5) What is your best-case scenario if you don't resolve this with negotiation? (6) What is your worst-case scenario if you don't resolve this with negotiation? (7) What is the most likely scenario if you don't resolve this with negotiation? (8) Is that better than the most likely negotiated settlement? </vt:lpstr>
      <vt:lpstr>If an opponent has not really thought through the consequences of disagreement, you could ask: Do you realize how serious the consequences will be for both of us if we don't settle this issue? Third parties can be especially helpful in this regard. They can act like counselor. By getting the party to do a better job of costing, the third party can sometimes get the reluctant party to agree to mediation, or a particular settlement.  If a party is unwilling to try mediation, preferring litigation instead, the mediator or lawyer might ask, who do you think will win? What are the strengths of your case? How much will a lawsuit cost? How long will it take? What will happen in the meantime? </vt:lpstr>
      <vt:lpstr>In trying to reach an agreement in Northern Ireland, mediator George Mitchell told the parties that if they did not reach an agreement, thousands more people would likely die. “And history will hold you accountable," he told the negotiators. "Do you want to be responsible for that?" Mitchell reported when asked what the turning point in the negotiations that it was this question, along with an artificial deadline imposed by Mitchell, that pushed them on towards agreement.</vt:lpstr>
      <vt:lpstr>PowerPoint Presentation</vt:lpstr>
      <vt:lpstr>Reference </vt:lpstr>
      <vt:lpstr>Thank  you  4  listening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Mediation Strategies and Techniques: Sequencing Strategies and Tactics  DEPT: PEACE &amp; CONFLICT STUDIES  COURSE CODE: PCS 410  EDUCATOR: DR. DEMOLA AKINYOADE  PRESENTED BY:  AGBA POWEI VASCO  14/SMS10/001</dc:title>
  <dc:creator>AGBA POWEI VASCO</dc:creator>
  <cp:lastModifiedBy>AGBA POWEI VASCO</cp:lastModifiedBy>
  <cp:revision>3</cp:revision>
  <dcterms:created xsi:type="dcterms:W3CDTF">2018-03-28T17:00:33Z</dcterms:created>
  <dcterms:modified xsi:type="dcterms:W3CDTF">2018-04-14T22:57:59Z</dcterms:modified>
</cp:coreProperties>
</file>