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036C977-F468-4F5E-B0D4-0D613EA3083C}" type="datetimeFigureOut">
              <a:rPr lang="en-US" smtClean="0"/>
              <a:pPr/>
              <a:t>4/15/2018</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838A8212-8C41-4097-950B-710BFC1CE89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36C977-F468-4F5E-B0D4-0D613EA3083C}" type="datetimeFigureOut">
              <a:rPr lang="en-US" smtClean="0"/>
              <a:pPr/>
              <a:t>4/15/2018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8A8212-8C41-4097-950B-710BFC1CE8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36C977-F468-4F5E-B0D4-0D613EA3083C}" type="datetimeFigureOut">
              <a:rPr lang="en-US" smtClean="0"/>
              <a:pPr/>
              <a:t>4/15/2018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8A8212-8C41-4097-950B-710BFC1CE8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36C977-F468-4F5E-B0D4-0D613EA3083C}" type="datetimeFigureOut">
              <a:rPr lang="en-US" smtClean="0"/>
              <a:pPr/>
              <a:t>4/15/2018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8A8212-8C41-4097-950B-710BFC1CE8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36C977-F468-4F5E-B0D4-0D613EA3083C}" type="datetimeFigureOut">
              <a:rPr lang="en-US" smtClean="0"/>
              <a:pPr/>
              <a:t>4/15/2018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838A8212-8C41-4097-950B-710BFC1CE89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36C977-F468-4F5E-B0D4-0D613EA3083C}" type="datetimeFigureOut">
              <a:rPr lang="en-US" smtClean="0"/>
              <a:pPr/>
              <a:t>4/15/2018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38A8212-8C41-4097-950B-710BFC1CE8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36C977-F468-4F5E-B0D4-0D613EA3083C}" type="datetimeFigureOut">
              <a:rPr lang="en-US" smtClean="0"/>
              <a:pPr/>
              <a:t>4/15/2018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838A8212-8C41-4097-950B-710BFC1CE89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036C977-F468-4F5E-B0D4-0D613EA3083C}" type="datetimeFigureOut">
              <a:rPr lang="en-US" smtClean="0"/>
              <a:pPr/>
              <a:t>4/15/2018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838A8212-8C41-4097-950B-710BFC1CE8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036C977-F468-4F5E-B0D4-0D613EA3083C}" type="datetimeFigureOut">
              <a:rPr lang="en-US" smtClean="0"/>
              <a:pPr/>
              <a:t>4/15/2018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838A8212-8C41-4097-950B-710BFC1CE8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36C977-F468-4F5E-B0D4-0D613EA3083C}" type="datetimeFigureOut">
              <a:rPr lang="en-US" smtClean="0"/>
              <a:pPr/>
              <a:t>4/15/2018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838A8212-8C41-4097-950B-710BFC1CE8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036C977-F468-4F5E-B0D4-0D613EA3083C}" type="datetimeFigureOut">
              <a:rPr lang="en-US" smtClean="0"/>
              <a:pPr/>
              <a:t>4/15/2018</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838A8212-8C41-4097-950B-710BFC1CE8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036C977-F468-4F5E-B0D4-0D613EA3083C}" type="datetimeFigureOut">
              <a:rPr lang="en-US" smtClean="0"/>
              <a:pPr/>
              <a:t>4/15/2018</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838A8212-8C41-4097-950B-710BFC1CE89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beyondintractability.org/essay/ground_rul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beyondintractability.org/essay/cauc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algn="just"/>
            <a:r>
              <a:rPr lang="en-GB" dirty="0" err="1" smtClean="0">
                <a:latin typeface="Times New Roman" pitchFamily="18" charset="0"/>
                <a:cs typeface="Times New Roman" pitchFamily="18" charset="0"/>
              </a:rPr>
              <a:t>Igeiwari</a:t>
            </a:r>
            <a:r>
              <a:rPr lang="en-GB" dirty="0" smtClean="0">
                <a:latin typeface="Times New Roman" pitchFamily="18" charset="0"/>
                <a:cs typeface="Times New Roman" pitchFamily="18" charset="0"/>
              </a:rPr>
              <a:t> F. </a:t>
            </a:r>
            <a:r>
              <a:rPr lang="en-GB" dirty="0" err="1" smtClean="0">
                <a:latin typeface="Times New Roman" pitchFamily="18" charset="0"/>
                <a:cs typeface="Times New Roman" pitchFamily="18" charset="0"/>
              </a:rPr>
              <a:t>Ediseimi</a:t>
            </a:r>
            <a:endParaRPr lang="en-GB"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14/SMS10/003</a:t>
            </a:r>
          </a:p>
          <a:p>
            <a:pPr algn="just"/>
            <a:r>
              <a:rPr lang="en-GB" dirty="0" smtClean="0">
                <a:latin typeface="Times New Roman" pitchFamily="18" charset="0"/>
                <a:cs typeface="Times New Roman" pitchFamily="18" charset="0"/>
              </a:rPr>
              <a:t>PCS 410</a:t>
            </a:r>
          </a:p>
          <a:p>
            <a:pPr algn="just"/>
            <a:r>
              <a:rPr lang="en-GB" dirty="0" smtClean="0">
                <a:latin typeface="Times New Roman" pitchFamily="18" charset="0"/>
                <a:cs typeface="Times New Roman" pitchFamily="18" charset="0"/>
              </a:rPr>
              <a:t>Negotiation and Mediation</a:t>
            </a: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Procedural Ground Rules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57158" y="1357298"/>
            <a:ext cx="8501122" cy="4697427"/>
          </a:xfrm>
        </p:spPr>
        <p:txBody>
          <a:bodyPr>
            <a:normAutofit lnSpcReduction="10000"/>
          </a:bodyPr>
          <a:lstStyle/>
          <a:p>
            <a:pPr algn="just"/>
            <a:r>
              <a:rPr lang="en-GB" dirty="0" smtClean="0">
                <a:latin typeface="Times New Roman" pitchFamily="18" charset="0"/>
                <a:cs typeface="Times New Roman" pitchFamily="18" charset="0"/>
              </a:rPr>
              <a:t>These </a:t>
            </a:r>
            <a:r>
              <a:rPr lang="en-GB" dirty="0">
                <a:latin typeface="Times New Roman" pitchFamily="18" charset="0"/>
                <a:cs typeface="Times New Roman" pitchFamily="18" charset="0"/>
              </a:rPr>
              <a:t>rules </a:t>
            </a:r>
            <a:r>
              <a:rPr lang="en-GB" dirty="0" smtClean="0">
                <a:latin typeface="Times New Roman" pitchFamily="18" charset="0"/>
                <a:cs typeface="Times New Roman" pitchFamily="18" charset="0"/>
              </a:rPr>
              <a:t>define </a:t>
            </a:r>
            <a:r>
              <a:rPr lang="en-GB" dirty="0">
                <a:latin typeface="Times New Roman" pitchFamily="18" charset="0"/>
                <a:cs typeface="Times New Roman" pitchFamily="18" charset="0"/>
              </a:rPr>
              <a:t>the nature of the meeting (closed or open), and ways to deal with the news media. Mediation ground rules require that information provided in the mediation room be confidential, but upon agreement, particular information can be released. Ground rules are developed on who will talk to the press, who writes press release, the kind of information to release and how often to release the information. Also, parties agree not to reveal settlement until all parties have accepted the settlement.</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Importance of Ground Rules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71612"/>
            <a:ext cx="8229600" cy="4525963"/>
          </a:xfrm>
        </p:spPr>
        <p:txBody>
          <a:bodyPr>
            <a:normAutofit lnSpcReduction="10000"/>
          </a:bodyPr>
          <a:lstStyle/>
          <a:p>
            <a:pPr algn="just"/>
            <a:r>
              <a:rPr lang="en-GB" dirty="0" smtClean="0">
                <a:latin typeface="Times New Roman" pitchFamily="18" charset="0"/>
                <a:cs typeface="Times New Roman" pitchFamily="18" charset="0"/>
              </a:rPr>
              <a:t>Ground rules are important because they guide the mediation process in order to resolve the dispute at hand. Parties sometimes discuss and agree on the ground rules to develop, it is a way of disputants working together effectively which can enable communication between them and ease settlement. However, ground rules can be dangerous at times because it gives privilege to an already privileged group thereby making the other group uncomfortable to communicate. </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dirty="0">
                <a:latin typeface="Times New Roman" pitchFamily="18" charset="0"/>
                <a:cs typeface="Times New Roman" pitchFamily="18" charset="0"/>
              </a:rPr>
              <a:t>Ground rules are developed to guide the mediation process. Parties discuss the rules to be developed with the help of the facilitator and the facilitator monitors the rules in order for parties follow the rules and not ignore them. The ground rules </a:t>
            </a:r>
            <a:r>
              <a:rPr lang="en-GB" dirty="0" smtClean="0">
                <a:latin typeface="Times New Roman" pitchFamily="18" charset="0"/>
                <a:cs typeface="Times New Roman" pitchFamily="18" charset="0"/>
              </a:rPr>
              <a:t>make </a:t>
            </a:r>
            <a:r>
              <a:rPr lang="en-GB" dirty="0">
                <a:latin typeface="Times New Roman" pitchFamily="18" charset="0"/>
                <a:cs typeface="Times New Roman" pitchFamily="18" charset="0"/>
              </a:rPr>
              <a:t>the mediation process easy going for an amicable agreement to be reached.</a:t>
            </a:r>
            <a:endParaRPr lang="en-US" dirty="0">
              <a:latin typeface="Times New Roman" pitchFamily="18" charset="0"/>
              <a:cs typeface="Times New Roman" pitchFamily="18" charset="0"/>
            </a:endParaRPr>
          </a:p>
          <a:p>
            <a:r>
              <a:rPr lang="en-GB" dirty="0"/>
              <a:t> </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Reference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err="1" smtClean="0">
                <a:latin typeface="Times New Roman" pitchFamily="18" charset="0"/>
                <a:cs typeface="Times New Roman" pitchFamily="18" charset="0"/>
              </a:rPr>
              <a:t>Maiese</a:t>
            </a:r>
            <a:r>
              <a:rPr lang="en-US" dirty="0" smtClean="0">
                <a:latin typeface="Times New Roman" pitchFamily="18" charset="0"/>
                <a:cs typeface="Times New Roman" pitchFamily="18" charset="0"/>
              </a:rPr>
              <a:t>, Michelle. "Ground Rules." </a:t>
            </a:r>
            <a:r>
              <a:rPr lang="en-US" i="1" dirty="0" smtClean="0">
                <a:latin typeface="Times New Roman" pitchFamily="18" charset="0"/>
                <a:cs typeface="Times New Roman" pitchFamily="18" charset="0"/>
              </a:rPr>
              <a:t>Beyond Intractability</a:t>
            </a:r>
            <a:r>
              <a:rPr lang="en-US" dirty="0" smtClean="0">
                <a:latin typeface="Times New Roman" pitchFamily="18" charset="0"/>
                <a:cs typeface="Times New Roman" pitchFamily="18" charset="0"/>
              </a:rPr>
              <a:t>. Eds. Guy Burgess and Heidi Burgess. Conflict Research Consortium, University of Colorado, Boulder. Posted: September 2004 &lt;</a:t>
            </a:r>
            <a:r>
              <a:rPr lang="en-US" u="sng" dirty="0" smtClean="0">
                <a:latin typeface="Times New Roman" pitchFamily="18" charset="0"/>
                <a:cs typeface="Times New Roman" pitchFamily="18" charset="0"/>
                <a:hlinkClick r:id="rId2"/>
              </a:rPr>
              <a:t>http://www.beyondintractability.org/essay/ground_rules/</a:t>
            </a:r>
            <a:r>
              <a:rPr lang="en-US" dirty="0" smtClean="0">
                <a:latin typeface="Times New Roman" pitchFamily="18" charset="0"/>
                <a:cs typeface="Times New Roman" pitchFamily="18" charset="0"/>
              </a:rPr>
              <a:t>&gt;.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latin typeface="Times New Roman" pitchFamily="18" charset="0"/>
                <a:cs typeface="Times New Roman" pitchFamily="18" charset="0"/>
              </a:rPr>
              <a:t>Presentation on...</a:t>
            </a:r>
          </a:p>
          <a:p>
            <a:endParaRPr lang="en-GB" dirty="0" smtClean="0"/>
          </a:p>
          <a:p>
            <a:endParaRPr lang="en-GB" dirty="0" smtClean="0"/>
          </a:p>
          <a:p>
            <a:pPr algn="ctr"/>
            <a:r>
              <a:rPr lang="en-GB" sz="9600" dirty="0" smtClean="0">
                <a:latin typeface="Times New Roman" pitchFamily="18" charset="0"/>
                <a:cs typeface="Times New Roman" pitchFamily="18" charset="0"/>
              </a:rPr>
              <a:t>CAUCUS</a:t>
            </a:r>
            <a:endParaRPr lang="en-US" sz="9600" dirty="0" smtClean="0">
              <a:latin typeface="Times New Roman" pitchFamily="18" charset="0"/>
              <a:cs typeface="Times New Roman" pitchFamily="18"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Contents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GB" dirty="0" smtClean="0">
                <a:latin typeface="Times New Roman" pitchFamily="18" charset="0"/>
                <a:cs typeface="Times New Roman" pitchFamily="18" charset="0"/>
              </a:rPr>
              <a:t>Introduction</a:t>
            </a:r>
          </a:p>
          <a:p>
            <a:pPr algn="just"/>
            <a:r>
              <a:rPr lang="en-GB" dirty="0" smtClean="0">
                <a:latin typeface="Times New Roman" pitchFamily="18" charset="0"/>
                <a:cs typeface="Times New Roman" pitchFamily="18" charset="0"/>
              </a:rPr>
              <a:t>Meaning of Caucus</a:t>
            </a:r>
          </a:p>
          <a:p>
            <a:pPr algn="just"/>
            <a:r>
              <a:rPr lang="en-GB" dirty="0" smtClean="0">
                <a:latin typeface="Times New Roman" pitchFamily="18" charset="0"/>
                <a:cs typeface="Times New Roman" pitchFamily="18" charset="0"/>
              </a:rPr>
              <a:t>Caucus Steps</a:t>
            </a:r>
          </a:p>
          <a:p>
            <a:pPr algn="just"/>
            <a:r>
              <a:rPr lang="en-GB" dirty="0" smtClean="0">
                <a:latin typeface="Times New Roman" pitchFamily="18" charset="0"/>
                <a:cs typeface="Times New Roman" pitchFamily="18" charset="0"/>
              </a:rPr>
              <a:t>Advantages of Caucus</a:t>
            </a:r>
          </a:p>
          <a:p>
            <a:pPr algn="just"/>
            <a:r>
              <a:rPr lang="en-GB" dirty="0" smtClean="0">
                <a:latin typeface="Times New Roman" pitchFamily="18" charset="0"/>
                <a:cs typeface="Times New Roman" pitchFamily="18" charset="0"/>
              </a:rPr>
              <a:t>Things to Consider in Caucus</a:t>
            </a:r>
          </a:p>
          <a:p>
            <a:pPr algn="just"/>
            <a:r>
              <a:rPr lang="en-GB" dirty="0" smtClean="0">
                <a:latin typeface="Times New Roman" pitchFamily="18" charset="0"/>
                <a:cs typeface="Times New Roman" pitchFamily="18" charset="0"/>
              </a:rPr>
              <a:t>Conclusion</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GB" dirty="0" smtClean="0">
                <a:latin typeface="Times New Roman" pitchFamily="18" charset="0"/>
                <a:cs typeface="Times New Roman" pitchFamily="18" charset="0"/>
              </a:rPr>
              <a:t>A caucus in mediation is a meeting held outside the mediation room between the mediator and each disputant. The purpose of a caucus is for the mediator to gather information that disputants do not feel comfortable sharing in front of each other in the mediation room. The mediator then meets separately with each disputant.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latin typeface="Times New Roman" pitchFamily="18" charset="0"/>
                <a:cs typeface="Times New Roman" pitchFamily="18" charset="0"/>
              </a:rPr>
              <a:t>Meaning of Caucus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GB" dirty="0" smtClean="0">
                <a:latin typeface="Times New Roman" pitchFamily="18" charset="0"/>
                <a:cs typeface="Times New Roman" pitchFamily="18" charset="0"/>
              </a:rPr>
              <a:t>Caucuses are meetings that are held separately by the mediator with each side of a dispute. The meeting is usually called in the mediation process either by the mediator or by parties in order to work out the problem. A caucus may be called to assess both external and internal changes that occur in the mediation process, such as whether to continue the mediation, change the focus or to call off the mediation if it seems impossible to reach an agreement. </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642918"/>
            <a:ext cx="7772400" cy="914400"/>
          </a:xfrm>
        </p:spPr>
        <p:txBody>
          <a:bodyPr/>
          <a:lstStyle/>
          <a:p>
            <a:pPr algn="just"/>
            <a:r>
              <a:rPr lang="en-GB" dirty="0" smtClean="0">
                <a:latin typeface="Times New Roman" pitchFamily="18" charset="0"/>
                <a:cs typeface="Times New Roman" pitchFamily="18" charset="0"/>
              </a:rPr>
              <a:t>Meaning of Caucus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GB" dirty="0" smtClean="0">
                <a:latin typeface="Times New Roman" pitchFamily="18" charset="0"/>
                <a:cs typeface="Times New Roman" pitchFamily="18" charset="0"/>
              </a:rPr>
              <a:t>A caucus may also be called to allow parties develop emotions without  causing more injury to the other party. It helps in changing negative behaviours, limit destructive communication between parties and clarify misunderstanding. A caucus is also called for parties and the mediator to assess the mediation process used or to design a new procedure for the mediation process </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latin typeface="Times New Roman" pitchFamily="18" charset="0"/>
                <a:cs typeface="Times New Roman" pitchFamily="18" charset="0"/>
              </a:rPr>
              <a:t>Steps to Caucus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GB" dirty="0" smtClean="0">
                <a:latin typeface="Times New Roman" pitchFamily="18" charset="0"/>
                <a:cs typeface="Times New Roman" pitchFamily="18" charset="0"/>
              </a:rPr>
              <a:t>Before opening the caucus, review agreement of confidentiality with the party and give the disputant an opportunity to talk by asking open-ended questions.</a:t>
            </a:r>
          </a:p>
          <a:p>
            <a:pPr algn="just"/>
            <a:r>
              <a:rPr lang="en-GB" dirty="0" smtClean="0">
                <a:latin typeface="Times New Roman" pitchFamily="18" charset="0"/>
                <a:cs typeface="Times New Roman" pitchFamily="18" charset="0"/>
              </a:rPr>
              <a:t>The mediator should use the skill of active listening while the party is talking to take notes and summarize everything.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928694"/>
          </a:xfrm>
        </p:spPr>
        <p:txBody>
          <a:bodyPr>
            <a:normAutofit fontScale="90000"/>
          </a:bodyPr>
          <a:lstStyle/>
          <a:p>
            <a:r>
              <a:rPr lang="en-US" dirty="0"/>
              <a:t/>
            </a:r>
            <a:br>
              <a:rPr lang="en-US" dirty="0"/>
            </a:br>
            <a:endParaRPr lang="en-US" dirty="0"/>
          </a:p>
        </p:txBody>
      </p:sp>
      <p:sp>
        <p:nvSpPr>
          <p:cNvPr id="3" name="Content Placeholder 2"/>
          <p:cNvSpPr>
            <a:spLocks noGrp="1"/>
          </p:cNvSpPr>
          <p:nvPr>
            <p:ph idx="1"/>
          </p:nvPr>
        </p:nvSpPr>
        <p:spPr/>
        <p:txBody>
          <a:bodyPr/>
          <a:lstStyle/>
          <a:p>
            <a:pPr>
              <a:buNone/>
            </a:pPr>
            <a:r>
              <a:rPr lang="en-GB" dirty="0" smtClean="0">
                <a:latin typeface="Times New Roman" pitchFamily="18" charset="0"/>
                <a:cs typeface="Times New Roman" pitchFamily="18" charset="0"/>
              </a:rPr>
              <a:t>Presentation on...</a:t>
            </a:r>
          </a:p>
          <a:p>
            <a:pPr>
              <a:buNone/>
            </a:pPr>
            <a:endParaRPr lang="en-GB" dirty="0" smtClean="0"/>
          </a:p>
          <a:p>
            <a:pPr>
              <a:buNone/>
            </a:pPr>
            <a:endParaRPr lang="en-GB" dirty="0" smtClean="0"/>
          </a:p>
          <a:p>
            <a:pPr algn="ctr">
              <a:buNone/>
            </a:pPr>
            <a:r>
              <a:rPr lang="en-GB" sz="9600" dirty="0" smtClean="0">
                <a:latin typeface="Times New Roman" pitchFamily="18" charset="0"/>
                <a:cs typeface="Times New Roman" pitchFamily="18" charset="0"/>
              </a:rPr>
              <a:t>Ground Rules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GB" dirty="0" smtClean="0">
                <a:latin typeface="Times New Roman" pitchFamily="18" charset="0"/>
                <a:cs typeface="Times New Roman" pitchFamily="18" charset="0"/>
              </a:rPr>
              <a:t>Use a procedure that will make parties loosen up their fixed positions.</a:t>
            </a:r>
          </a:p>
          <a:p>
            <a:pPr algn="just"/>
            <a:r>
              <a:rPr lang="en-GB" dirty="0" smtClean="0">
                <a:latin typeface="Times New Roman" pitchFamily="18" charset="0"/>
                <a:cs typeface="Times New Roman" pitchFamily="18" charset="0"/>
              </a:rPr>
              <a:t>Give the party an opportunity to raise issues that have not been raised by the mediator.</a:t>
            </a:r>
          </a:p>
          <a:p>
            <a:pPr algn="just"/>
            <a:r>
              <a:rPr lang="en-GB" dirty="0" smtClean="0">
                <a:latin typeface="Times New Roman" pitchFamily="18" charset="0"/>
                <a:cs typeface="Times New Roman" pitchFamily="18" charset="0"/>
              </a:rPr>
              <a:t>End the caucus with assurance of confidentiality.</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latin typeface="Times New Roman" pitchFamily="18" charset="0"/>
                <a:cs typeface="Times New Roman" pitchFamily="18" charset="0"/>
              </a:rPr>
              <a:t>Things to Consider in Caucus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algn="just"/>
            <a:r>
              <a:rPr lang="en-GB" dirty="0" smtClean="0">
                <a:latin typeface="Times New Roman" pitchFamily="18" charset="0"/>
                <a:cs typeface="Times New Roman" pitchFamily="18" charset="0"/>
              </a:rPr>
              <a:t>Forewarning/Explanation of purpose: Before the beginning of mediation, the mediator should explain to parties what a caucus is and that a caucus may be held sometimes during the mediation. They should be aware of how caucus can help the mediation and that it can be called by either parties or the mediator</a:t>
            </a:r>
            <a:r>
              <a:rPr lang="en-GB" dirty="0" smtClean="0">
                <a:latin typeface="Times New Roman" pitchFamily="18" charset="0"/>
                <a:cs typeface="Times New Roman" pitchFamily="18" charset="0"/>
              </a:rPr>
              <a:t>.</a:t>
            </a:r>
          </a:p>
          <a:p>
            <a:pPr algn="just"/>
            <a:r>
              <a:rPr lang="en-GB" dirty="0" smtClean="0">
                <a:latin typeface="Times New Roman" pitchFamily="18" charset="0"/>
                <a:cs typeface="Times New Roman" pitchFamily="18" charset="0"/>
              </a:rPr>
              <a:t>Timing: Caucuses are held at any time in the mediation, but its timing is associated with certain problems. For instance, a caucus at the end of mediation is designed to develop or assess proposals for settlement, develop a settlement formula or to achieve settlement.</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GB" dirty="0" smtClean="0">
                <a:latin typeface="Times New Roman" pitchFamily="18" charset="0"/>
                <a:cs typeface="Times New Roman" pitchFamily="18" charset="0"/>
              </a:rPr>
              <a:t>Confidentiality: One of the ground rules of mediation is confidentiality and so is caucus. The mediator agrees to keep confidential whatever information party provide in caucus when they come back together for discussion.</a:t>
            </a:r>
            <a:endParaRPr lang="en-US" dirty="0" smtClean="0">
              <a:latin typeface="Times New Roman" pitchFamily="18" charset="0"/>
              <a:cs typeface="Times New Roman" pitchFamily="18" charset="0"/>
            </a:endParaRPr>
          </a:p>
          <a:p>
            <a:pPr algn="just"/>
            <a:r>
              <a:rPr lang="en-GB" dirty="0" smtClean="0">
                <a:latin typeface="Times New Roman" pitchFamily="18" charset="0"/>
                <a:cs typeface="Times New Roman" pitchFamily="18" charset="0"/>
              </a:rPr>
              <a:t>Trust: Mediator should ensure to earn the trust of parties. While in caucus with one party, the party left outside should not get suspicious of what transpired. Also, the mediator should give equal treatment to parties i.e. the same amount of caucuses should be held with parties and same amount of time should spent to prevent generating mistrust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500042"/>
            <a:ext cx="7772400" cy="914400"/>
          </a:xfrm>
        </p:spPr>
        <p:txBody>
          <a:bodyPr/>
          <a:lstStyle/>
          <a:p>
            <a:pPr algn="just"/>
            <a:r>
              <a:rPr lang="en-GB" dirty="0" smtClean="0">
                <a:latin typeface="Times New Roman" pitchFamily="18" charset="0"/>
                <a:cs typeface="Times New Roman" pitchFamily="18" charset="0"/>
              </a:rPr>
              <a:t>Advantages of Caucus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lvl="0" algn="just"/>
            <a:r>
              <a:rPr lang="en-GB" dirty="0" smtClean="0">
                <a:latin typeface="Times New Roman" pitchFamily="18" charset="0"/>
                <a:cs typeface="Times New Roman" pitchFamily="18" charset="0"/>
              </a:rPr>
              <a:t>The absence of the other party will make the party in caucus to be less angry, anxious and the party will be more flexible and creative.</a:t>
            </a:r>
            <a:endParaRPr lang="en-US" dirty="0" smtClean="0">
              <a:latin typeface="Times New Roman" pitchFamily="18" charset="0"/>
              <a:cs typeface="Times New Roman" pitchFamily="18" charset="0"/>
            </a:endParaRPr>
          </a:p>
          <a:p>
            <a:pPr lvl="0" algn="just"/>
            <a:r>
              <a:rPr lang="en-GB" dirty="0" smtClean="0">
                <a:latin typeface="Times New Roman" pitchFamily="18" charset="0"/>
                <a:cs typeface="Times New Roman" pitchFamily="18" charset="0"/>
              </a:rPr>
              <a:t>Separating the parties allow open communication with the mediator.</a:t>
            </a:r>
            <a:endParaRPr lang="en-US" dirty="0" smtClean="0">
              <a:latin typeface="Times New Roman" pitchFamily="18" charset="0"/>
              <a:cs typeface="Times New Roman" pitchFamily="18" charset="0"/>
            </a:endParaRPr>
          </a:p>
          <a:p>
            <a:pPr lvl="0" algn="just"/>
            <a:r>
              <a:rPr lang="en-GB" dirty="0" smtClean="0">
                <a:latin typeface="Times New Roman" pitchFamily="18" charset="0"/>
                <a:cs typeface="Times New Roman" pitchFamily="18" charset="0"/>
              </a:rPr>
              <a:t>The party in caucus can be more comfortable to communicate information to the mediator and suggest ways to reach agreement</a:t>
            </a:r>
            <a:endParaRPr lang="en-US" dirty="0" smtClean="0">
              <a:latin typeface="Times New Roman" pitchFamily="18" charset="0"/>
              <a:cs typeface="Times New Roman" pitchFamily="18" charset="0"/>
            </a:endParaRPr>
          </a:p>
          <a:p>
            <a:pPr lvl="0" algn="just"/>
            <a:r>
              <a:rPr lang="en-GB" dirty="0" smtClean="0">
                <a:latin typeface="Times New Roman" pitchFamily="18" charset="0"/>
                <a:cs typeface="Times New Roman" pitchFamily="18" charset="0"/>
              </a:rPr>
              <a:t>Caucus helps the mediator to interact with the party in caucus without the other party feeling left out.</a:t>
            </a:r>
            <a:endParaRPr lang="en-US" dirty="0" smtClean="0">
              <a:latin typeface="Times New Roman" pitchFamily="18" charset="0"/>
              <a:cs typeface="Times New Roman" pitchFamily="18" charset="0"/>
            </a:endParaRPr>
          </a:p>
          <a:p>
            <a:pPr lvl="0" algn="just"/>
            <a:r>
              <a:rPr lang="en-GB" dirty="0" smtClean="0">
                <a:latin typeface="Times New Roman" pitchFamily="18" charset="0"/>
                <a:cs typeface="Times New Roman" pitchFamily="18" charset="0"/>
              </a:rPr>
              <a:t>It enable the mediator to challenge the party to shift ground for settlement.</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GB" dirty="0" smtClean="0">
                <a:latin typeface="Times New Roman" pitchFamily="18" charset="0"/>
                <a:cs typeface="Times New Roman" pitchFamily="18" charset="0"/>
              </a:rPr>
              <a:t>A caucus is a closed-door meeting a mediator holds separately with disputants that may occur during the mediation. The purpose of a caucus is to reduce tensions between parties and to enable parties communicate effectively in the absence of the other party in order to ease settlement of the dispute.</a:t>
            </a:r>
            <a:endParaRPr lang="en-US" dirty="0" smtClean="0">
              <a:latin typeface="Times New Roman" pitchFamily="18" charset="0"/>
              <a:cs typeface="Times New Roman" pitchFamily="18" charset="0"/>
            </a:endParaRP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latin typeface="Times New Roman" pitchFamily="18" charset="0"/>
                <a:cs typeface="Times New Roman" pitchFamily="18" charset="0"/>
              </a:rPr>
              <a:t>Reference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Spangler, Brad. "Caucus." </a:t>
            </a:r>
            <a:r>
              <a:rPr lang="en-US" i="1" dirty="0" smtClean="0">
                <a:latin typeface="Times New Roman" pitchFamily="18" charset="0"/>
                <a:cs typeface="Times New Roman" pitchFamily="18" charset="0"/>
              </a:rPr>
              <a:t>Beyond Intractability</a:t>
            </a:r>
            <a:r>
              <a:rPr lang="en-US" dirty="0" smtClean="0">
                <a:latin typeface="Times New Roman" pitchFamily="18" charset="0"/>
                <a:cs typeface="Times New Roman" pitchFamily="18" charset="0"/>
              </a:rPr>
              <a:t>. Eds. Guy Burgess and Heidi Burgess. Conflict Research Consortium, University of Colorado, Boulder. Posted: June 2003 &lt;</a:t>
            </a:r>
            <a:r>
              <a:rPr lang="en-US" u="sng" dirty="0" smtClean="0">
                <a:latin typeface="Times New Roman" pitchFamily="18" charset="0"/>
                <a:cs typeface="Times New Roman" pitchFamily="18" charset="0"/>
                <a:hlinkClick r:id="rId2"/>
              </a:rPr>
              <a:t>http://www.beyondintractability.org/essay/caucus/</a:t>
            </a:r>
            <a:r>
              <a:rPr lang="en-US" dirty="0" smtClean="0">
                <a:latin typeface="Times New Roman" pitchFamily="18" charset="0"/>
                <a:cs typeface="Times New Roman" pitchFamily="18" charset="0"/>
              </a:rPr>
              <a:t>&gt;.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Times New Roman" pitchFamily="18" charset="0"/>
                <a:cs typeface="Times New Roman" pitchFamily="18" charset="0"/>
              </a:rPr>
              <a:t>Contents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GB" dirty="0" smtClean="0">
                <a:latin typeface="Times New Roman" pitchFamily="18" charset="0"/>
                <a:cs typeface="Times New Roman" pitchFamily="18" charset="0"/>
              </a:rPr>
              <a:t>Introduction</a:t>
            </a:r>
          </a:p>
          <a:p>
            <a:pPr algn="just"/>
            <a:r>
              <a:rPr lang="en-GB" dirty="0" smtClean="0">
                <a:latin typeface="Times New Roman" pitchFamily="18" charset="0"/>
                <a:cs typeface="Times New Roman" pitchFamily="18" charset="0"/>
              </a:rPr>
              <a:t>Meaning of Mediation Ground Rules</a:t>
            </a:r>
          </a:p>
          <a:p>
            <a:pPr algn="just"/>
            <a:r>
              <a:rPr lang="en-GB" dirty="0" smtClean="0">
                <a:latin typeface="Times New Roman" pitchFamily="18" charset="0"/>
                <a:cs typeface="Times New Roman" pitchFamily="18" charset="0"/>
              </a:rPr>
              <a:t>Categories of Ground Rules</a:t>
            </a:r>
          </a:p>
          <a:p>
            <a:pPr algn="just"/>
            <a:r>
              <a:rPr lang="en-GB" dirty="0" smtClean="0">
                <a:latin typeface="Times New Roman" pitchFamily="18" charset="0"/>
                <a:cs typeface="Times New Roman" pitchFamily="18" charset="0"/>
              </a:rPr>
              <a:t>Importance of Ground Rules</a:t>
            </a:r>
          </a:p>
          <a:p>
            <a:pPr algn="just"/>
            <a:r>
              <a:rPr lang="en-GB"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57298"/>
            <a:ext cx="8329642" cy="4929222"/>
          </a:xfrm>
        </p:spPr>
        <p:txBody>
          <a:bodyPr>
            <a:normAutofit/>
          </a:bodyPr>
          <a:lstStyle/>
          <a:p>
            <a:pPr algn="just"/>
            <a:r>
              <a:rPr lang="en-GB" dirty="0">
                <a:latin typeface="Times New Roman" pitchFamily="18" charset="0"/>
                <a:cs typeface="Times New Roman" pitchFamily="18" charset="0"/>
              </a:rPr>
              <a:t>Ground rules in mediation set the manner for the mediation session or process and are agreed by parties prior to when the mediation starts. Ground rules provide boundaries of acceptable behaviour between parties in the mediation process. However, the mediator monitors the ground rules to be observed between parties and not to be pushed away. Ground rules are important because it makes the mediation process to go smoothly. </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Ground Rules?</a:t>
            </a:r>
            <a:endParaRPr lang="en-US" dirty="0"/>
          </a:p>
        </p:txBody>
      </p:sp>
      <p:sp>
        <p:nvSpPr>
          <p:cNvPr id="3" name="Content Placeholder 2"/>
          <p:cNvSpPr>
            <a:spLocks noGrp="1"/>
          </p:cNvSpPr>
          <p:nvPr>
            <p:ph idx="1"/>
          </p:nvPr>
        </p:nvSpPr>
        <p:spPr/>
        <p:txBody>
          <a:bodyPr>
            <a:normAutofit lnSpcReduction="10000"/>
          </a:bodyPr>
          <a:lstStyle/>
          <a:p>
            <a:pPr algn="just"/>
            <a:r>
              <a:rPr lang="en-GB" dirty="0">
                <a:latin typeface="Times New Roman" pitchFamily="18" charset="0"/>
                <a:cs typeface="Times New Roman" pitchFamily="18" charset="0"/>
              </a:rPr>
              <a:t>Ground rules are standards or codes of conduct for mediation, arbitration, consensus building and negotiation. Ground rules cover the behaviour of disputants, the role and behaviour of the mediator. Ground rules are negotiated before the meeting or on the first meeting. The rules also cover the process or methods to be used in the mediation as well as the manner of discussion. Ground rules are set so parties will be treated fairly and equally. </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What are Ground Rules?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85720" y="1600200"/>
            <a:ext cx="8572560" cy="4525963"/>
          </a:xfrm>
        </p:spPr>
        <p:txBody>
          <a:bodyPr/>
          <a:lstStyle/>
          <a:p>
            <a:pPr algn="just"/>
            <a:r>
              <a:rPr lang="en-GB" dirty="0">
                <a:latin typeface="Times New Roman" pitchFamily="18" charset="0"/>
                <a:cs typeface="Times New Roman" pitchFamily="18" charset="0"/>
              </a:rPr>
              <a:t>Ground rule are developed with the help of the mediator which also defines the role of the mediator as well as the mediator’s degree of authority. The rules enable the mediator to set the agenda for each meeting which will be approved by parties, that the mediator will lead the process and an equal amount of time for parties to talk.</a:t>
            </a:r>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Categories of Ground Rules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GB" dirty="0">
                <a:latin typeface="Times New Roman" pitchFamily="18" charset="0"/>
                <a:cs typeface="Times New Roman" pitchFamily="18" charset="0"/>
              </a:rPr>
              <a:t>Ground rules are classified into:</a:t>
            </a:r>
            <a:endParaRPr lang="en-US" dirty="0">
              <a:latin typeface="Times New Roman" pitchFamily="18" charset="0"/>
              <a:cs typeface="Times New Roman" pitchFamily="18" charset="0"/>
            </a:endParaRPr>
          </a:p>
          <a:p>
            <a:pPr lvl="0" algn="just"/>
            <a:r>
              <a:rPr lang="en-GB" dirty="0">
                <a:latin typeface="Times New Roman" pitchFamily="18" charset="0"/>
                <a:cs typeface="Times New Roman" pitchFamily="18" charset="0"/>
              </a:rPr>
              <a:t>Behavioural ground rules</a:t>
            </a:r>
            <a:endParaRPr lang="en-US" dirty="0">
              <a:latin typeface="Times New Roman" pitchFamily="18" charset="0"/>
              <a:cs typeface="Times New Roman" pitchFamily="18" charset="0"/>
            </a:endParaRPr>
          </a:p>
          <a:p>
            <a:pPr lvl="0" algn="just"/>
            <a:r>
              <a:rPr lang="en-GB" dirty="0">
                <a:latin typeface="Times New Roman" pitchFamily="18" charset="0"/>
                <a:cs typeface="Times New Roman" pitchFamily="18" charset="0"/>
              </a:rPr>
              <a:t>Process ground rules</a:t>
            </a:r>
            <a:endParaRPr lang="en-US" dirty="0">
              <a:latin typeface="Times New Roman" pitchFamily="18" charset="0"/>
              <a:cs typeface="Times New Roman" pitchFamily="18" charset="0"/>
            </a:endParaRPr>
          </a:p>
          <a:p>
            <a:pPr lvl="0" algn="just"/>
            <a:r>
              <a:rPr lang="en-GB" dirty="0">
                <a:latin typeface="Times New Roman" pitchFamily="18" charset="0"/>
                <a:cs typeface="Times New Roman" pitchFamily="18" charset="0"/>
              </a:rPr>
              <a:t>Procedural ground rules</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Behavioural Ground Rules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72518" cy="4525963"/>
          </a:xfrm>
        </p:spPr>
        <p:txBody>
          <a:bodyPr>
            <a:normAutofit/>
          </a:bodyPr>
          <a:lstStyle/>
          <a:p>
            <a:pPr algn="just"/>
            <a:r>
              <a:rPr lang="en-GB" dirty="0" smtClean="0">
                <a:latin typeface="Times New Roman" pitchFamily="18" charset="0"/>
                <a:cs typeface="Times New Roman" pitchFamily="18" charset="0"/>
              </a:rPr>
              <a:t>Behavioural </a:t>
            </a:r>
            <a:r>
              <a:rPr lang="en-GB" dirty="0">
                <a:latin typeface="Times New Roman" pitchFamily="18" charset="0"/>
                <a:cs typeface="Times New Roman" pitchFamily="18" charset="0"/>
              </a:rPr>
              <a:t>ground rules for mediation include no interruption while one party is talking i.e. parties must talk one at a time, active listening i.e. parties must listen carefully to each other’s statements, they must treat one another with dignity and respect, a party must not dominate or get special privileges in the mediation process as well as no attacks on the values and culture of one another.</a:t>
            </a:r>
            <a:endParaRPr lang="en-US" dirty="0">
              <a:latin typeface="Times New Roman" pitchFamily="18" charset="0"/>
              <a:cs typeface="Times New Roman" pitchFamily="18"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Process Ground Rules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401080" cy="4525963"/>
          </a:xfrm>
        </p:spPr>
        <p:txBody>
          <a:bodyPr/>
          <a:lstStyle/>
          <a:p>
            <a:pPr algn="just"/>
            <a:r>
              <a:rPr lang="en-GB" dirty="0" smtClean="0">
                <a:latin typeface="Times New Roman" pitchFamily="18" charset="0"/>
                <a:cs typeface="Times New Roman" pitchFamily="18" charset="0"/>
              </a:rPr>
              <a:t>Process </a:t>
            </a:r>
            <a:r>
              <a:rPr lang="en-GB" dirty="0">
                <a:latin typeface="Times New Roman" pitchFamily="18" charset="0"/>
                <a:cs typeface="Times New Roman" pitchFamily="18" charset="0"/>
              </a:rPr>
              <a:t>rules are rules guiding how the mediation will go. Such rules include time for the meeting and that parties are expected to be on time, approval of substitute representative before the meeting, if parties are to raise their hand and wait to be called before talking or talk freely, if observers are/are not allowed in the mediation room and how to reschedule meetings.</a:t>
            </a:r>
            <a:endParaRPr lang="en-US" dirty="0">
              <a:latin typeface="Times New Roman" pitchFamily="18" charset="0"/>
              <a:cs typeface="Times New Roman" pitchFamily="18" charset="0"/>
            </a:endParaRP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254</TotalTime>
  <Words>1418</Words>
  <Application>Microsoft Office PowerPoint</Application>
  <PresentationFormat>On-screen Show (4:3)</PresentationFormat>
  <Paragraphs>78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Metro</vt:lpstr>
      <vt:lpstr>Slide 1</vt:lpstr>
      <vt:lpstr> </vt:lpstr>
      <vt:lpstr>Contents</vt:lpstr>
      <vt:lpstr>Introduction</vt:lpstr>
      <vt:lpstr>What are Ground Rules?</vt:lpstr>
      <vt:lpstr>What are Ground Rules?</vt:lpstr>
      <vt:lpstr>Categories of Ground Rules</vt:lpstr>
      <vt:lpstr>Behavioural Ground Rules</vt:lpstr>
      <vt:lpstr>Process Ground Rules</vt:lpstr>
      <vt:lpstr>Procedural Ground Rules</vt:lpstr>
      <vt:lpstr>Importance of Ground Rules</vt:lpstr>
      <vt:lpstr>Conclusion</vt:lpstr>
      <vt:lpstr>Reference</vt:lpstr>
      <vt:lpstr>Slide 14</vt:lpstr>
      <vt:lpstr>Contents</vt:lpstr>
      <vt:lpstr>Introduction</vt:lpstr>
      <vt:lpstr>Meaning of Caucus</vt:lpstr>
      <vt:lpstr>Meaning of Caucus</vt:lpstr>
      <vt:lpstr>Steps to Caucus</vt:lpstr>
      <vt:lpstr>Slide 20</vt:lpstr>
      <vt:lpstr>Things to Consider in Caucus</vt:lpstr>
      <vt:lpstr>Slide 22</vt:lpstr>
      <vt:lpstr>Advantages of Caucus</vt:lpstr>
      <vt:lpstr>Conclusion</vt:lpstr>
      <vt:lpstr>Reference</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NCC</dc:creator>
  <cp:lastModifiedBy>NCC</cp:lastModifiedBy>
  <cp:revision>29</cp:revision>
  <dcterms:created xsi:type="dcterms:W3CDTF">2018-03-31T10:29:34Z</dcterms:created>
  <dcterms:modified xsi:type="dcterms:W3CDTF">2018-04-15T13:20:14Z</dcterms:modified>
</cp:coreProperties>
</file>