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34559" autoAdjust="0"/>
    <p:restoredTop sz="86355" autoAdjust="0"/>
  </p:normalViewPr>
  <p:slideViewPr>
    <p:cSldViewPr snapToGrid="0">
      <p:cViewPr varScale="1">
        <p:scale>
          <a:sx n="64" d="100"/>
          <a:sy n="64" d="100"/>
        </p:scale>
        <p:origin x="180" y="72"/>
      </p:cViewPr>
      <p:guideLst/>
    </p:cSldViewPr>
  </p:slideViewPr>
  <p:outlineViewPr>
    <p:cViewPr>
      <p:scale>
        <a:sx n="33" d="100"/>
        <a:sy n="33" d="100"/>
      </p:scale>
      <p:origin x="0" y="-246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40"/>
    </p:cViewPr>
  </p:sorterViewPr>
  <p:notesViewPr>
    <p:cSldViewPr snapToGrid="0">
      <p:cViewPr varScale="1">
        <p:scale>
          <a:sx n="57" d="100"/>
          <a:sy n="57" d="100"/>
        </p:scale>
        <p:origin x="2808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014AC-D9E7-4738-849C-6471F946C0C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CDBA2-54E0-4F13-ADCC-EF30FA750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539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3264-C246-4FC7-B4B4-ECCB2C45882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7C15-CD30-4066-9F62-4065F4F2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73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3264-C246-4FC7-B4B4-ECCB2C45882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7C15-CD30-4066-9F62-4065F4F2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7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3264-C246-4FC7-B4B4-ECCB2C45882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7C15-CD30-4066-9F62-4065F4F2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08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3264-C246-4FC7-B4B4-ECCB2C45882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7C15-CD30-4066-9F62-4065F4F2E69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8915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3264-C246-4FC7-B4B4-ECCB2C45882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7C15-CD30-4066-9F62-4065F4F2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620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3264-C246-4FC7-B4B4-ECCB2C45882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7C15-CD30-4066-9F62-4065F4F2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43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3264-C246-4FC7-B4B4-ECCB2C45882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7C15-CD30-4066-9F62-4065F4F2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847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3264-C246-4FC7-B4B4-ECCB2C45882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7C15-CD30-4066-9F62-4065F4F2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93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3264-C246-4FC7-B4B4-ECCB2C45882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7C15-CD30-4066-9F62-4065F4F2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00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3264-C246-4FC7-B4B4-ECCB2C45882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7C15-CD30-4066-9F62-4065F4F2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19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3264-C246-4FC7-B4B4-ECCB2C45882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7C15-CD30-4066-9F62-4065F4F2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40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3264-C246-4FC7-B4B4-ECCB2C45882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7C15-CD30-4066-9F62-4065F4F2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2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3264-C246-4FC7-B4B4-ECCB2C45882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7C15-CD30-4066-9F62-4065F4F2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05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3264-C246-4FC7-B4B4-ECCB2C45882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7C15-CD30-4066-9F62-4065F4F2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5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3264-C246-4FC7-B4B4-ECCB2C45882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7C15-CD30-4066-9F62-4065F4F2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63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3264-C246-4FC7-B4B4-ECCB2C45882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7C15-CD30-4066-9F62-4065F4F2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08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3264-C246-4FC7-B4B4-ECCB2C45882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7C15-CD30-4066-9F62-4065F4F2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01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AA3264-C246-4FC7-B4B4-ECCB2C45882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97C15-CD30-4066-9F62-4065F4F2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430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u="sng" dirty="0">
                <a:latin typeface="Arial Black" panose="020B0A04020102020204" pitchFamily="34" charset="0"/>
              </a:rPr>
              <a:t>ENGINEERING LAW AND MANAGERIAL ECONOMICS FOR </a:t>
            </a:r>
            <a:r>
              <a:rPr lang="en-US" sz="3200" u="sng" dirty="0" err="1">
                <a:latin typeface="Arial Black" panose="020B0A04020102020204" pitchFamily="34" charset="0"/>
              </a:rPr>
              <a:t>FOR</a:t>
            </a:r>
            <a:r>
              <a:rPr lang="en-US" sz="3200" u="sng" dirty="0">
                <a:latin typeface="Arial Black" panose="020B0A04020102020204" pitchFamily="34" charset="0"/>
              </a:rPr>
              <a:t> INFRASTRUCTURAL DEVELOPMENT IN NIGERIA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CHALLENGES AND WAY FORWARD </a:t>
            </a:r>
          </a:p>
        </p:txBody>
      </p:sp>
    </p:spTree>
    <p:extLst>
      <p:ext uri="{BB962C8B-B14F-4D97-AF65-F5344CB8AC3E}">
        <p14:creationId xmlns:p14="http://schemas.microsoft.com/office/powerpoint/2010/main" val="352960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20270"/>
            <a:ext cx="2946866" cy="576262"/>
          </a:xfrm>
        </p:spPr>
        <p:txBody>
          <a:bodyPr/>
          <a:lstStyle/>
          <a:p>
            <a:r>
              <a:rPr lang="en-US" sz="2000" b="1" u="sng" dirty="0"/>
              <a:t>Project Management</a:t>
            </a:r>
            <a:r>
              <a:rPr lang="en-US" dirty="0"/>
              <a:t>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1005623"/>
            <a:ext cx="2927350" cy="571714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Project management approach in project delivery evolved in the late </a:t>
            </a:r>
            <a:r>
              <a:rPr lang="en-US" dirty="0" smtClean="0"/>
              <a:t>fifties </a:t>
            </a:r>
            <a:r>
              <a:rPr lang="en-US" dirty="0"/>
              <a:t>in the United States of America (USA) when it was first used by the American Army </a:t>
            </a:r>
            <a:r>
              <a:rPr lang="en-US" dirty="0" smtClean="0"/>
              <a:t>for </a:t>
            </a:r>
            <a:r>
              <a:rPr lang="en-US" dirty="0"/>
              <a:t>military projects execution. The success recorded through project management approach </a:t>
            </a:r>
            <a:r>
              <a:rPr lang="en-US" dirty="0" smtClean="0"/>
              <a:t>in </a:t>
            </a:r>
            <a:r>
              <a:rPr lang="en-US" dirty="0"/>
              <a:t>the Defense sector led to its establishment as a reliable method of project delivery in other </a:t>
            </a:r>
            <a:r>
              <a:rPr lang="en-US" dirty="0" smtClean="0"/>
              <a:t>sectors </a:t>
            </a:r>
            <a:r>
              <a:rPr lang="en-US" dirty="0"/>
              <a:t>like construction, manufacturing, health Information Technology (IT), media, </a:t>
            </a:r>
            <a:r>
              <a:rPr lang="en-US" dirty="0" smtClean="0"/>
              <a:t>pharmaceutical</a:t>
            </a:r>
            <a:r>
              <a:rPr lang="en-US" dirty="0"/>
              <a:t>, education and entertainment (</a:t>
            </a:r>
            <a:r>
              <a:rPr lang="en-US" dirty="0" err="1"/>
              <a:t>Oyedele</a:t>
            </a:r>
            <a:r>
              <a:rPr lang="en-US" dirty="0"/>
              <a:t>, 2012). The approach was introduced </a:t>
            </a:r>
            <a:r>
              <a:rPr lang="en-US" dirty="0" smtClean="0"/>
              <a:t>into </a:t>
            </a:r>
            <a:r>
              <a:rPr lang="en-US" dirty="0"/>
              <a:t>United Kingdom (UK) in the early sixties. Countries like Hong Kong, Malaysia, Canada </a:t>
            </a:r>
            <a:r>
              <a:rPr lang="en-US" dirty="0" smtClean="0"/>
              <a:t>and </a:t>
            </a:r>
            <a:r>
              <a:rPr lang="en-US" dirty="0"/>
              <a:t>Ireland have adopted this approach, but it is still unpopular in developing countries, </a:t>
            </a:r>
            <a:r>
              <a:rPr lang="en-US" dirty="0" smtClean="0"/>
              <a:t>especially </a:t>
            </a:r>
            <a:r>
              <a:rPr lang="en-US" dirty="0"/>
              <a:t>in Nigeria. Risk management is necessary for all Nigerian projects.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43881"/>
            <a:ext cx="2936241" cy="576262"/>
          </a:xfrm>
        </p:spPr>
        <p:txBody>
          <a:bodyPr/>
          <a:lstStyle/>
          <a:p>
            <a:r>
              <a:rPr lang="en-US" sz="2000" b="1" u="sng" dirty="0"/>
              <a:t>Procurement </a:t>
            </a:r>
            <a:r>
              <a:rPr lang="en-US" sz="2000" b="1" u="sng" dirty="0" smtClean="0"/>
              <a:t>Method :</a:t>
            </a:r>
            <a:endParaRPr lang="en-US" sz="2000" b="1" u="sng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3878859" y="1005624"/>
            <a:ext cx="2946794" cy="5717147"/>
          </a:xfrm>
        </p:spPr>
        <p:txBody>
          <a:bodyPr>
            <a:normAutofit/>
          </a:bodyPr>
          <a:lstStyle/>
          <a:p>
            <a:r>
              <a:rPr lang="en-US" sz="1600" dirty="0"/>
              <a:t>The procurement methods being adopted are prone to criticisms. The </a:t>
            </a:r>
            <a:r>
              <a:rPr lang="en-US" sz="1600" dirty="0" smtClean="0"/>
              <a:t>Public </a:t>
            </a:r>
            <a:r>
              <a:rPr lang="en-US" sz="1600" dirty="0"/>
              <a:t>Finance Initiatives, especially the Concession Method and Public/Private Partnership </a:t>
            </a:r>
            <a:r>
              <a:rPr lang="en-US" sz="1600" dirty="0" smtClean="0"/>
              <a:t>(</a:t>
            </a:r>
            <a:r>
              <a:rPr lang="en-US" sz="1600" dirty="0"/>
              <a:t>PPP) are questionable and seems to mortgage others who are not part of the arrangement to </a:t>
            </a:r>
            <a:r>
              <a:rPr lang="en-US" sz="1600" dirty="0" smtClean="0"/>
              <a:t>the </a:t>
            </a:r>
            <a:r>
              <a:rPr lang="en-US" sz="1600" dirty="0"/>
              <a:t>scheme’s future. The 105-kilometre Lagos-Ibadan Expressway which, under the PPP </a:t>
            </a:r>
            <a:r>
              <a:rPr lang="en-US" sz="1600" dirty="0" smtClean="0"/>
              <a:t>scheme</a:t>
            </a:r>
            <a:r>
              <a:rPr lang="en-US" sz="1600" dirty="0"/>
              <a:t>, the federal government did concession to Bi-Courtney Consortium in 2009 for </a:t>
            </a:r>
            <a:r>
              <a:rPr lang="en-US" sz="1600" dirty="0" smtClean="0"/>
              <a:t>N89.53 </a:t>
            </a:r>
            <a:r>
              <a:rPr lang="en-US" sz="1600" dirty="0"/>
              <a:t>billion for 25 years is not the best arrangement possible and has not change the </a:t>
            </a:r>
            <a:r>
              <a:rPr lang="en-US" sz="1600" dirty="0" smtClean="0"/>
              <a:t>situation </a:t>
            </a:r>
            <a:r>
              <a:rPr lang="en-US" sz="1600" dirty="0"/>
              <a:t>of the road. 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124700" y="156760"/>
            <a:ext cx="2932113" cy="576262"/>
          </a:xfrm>
        </p:spPr>
        <p:txBody>
          <a:bodyPr/>
          <a:lstStyle/>
          <a:p>
            <a:r>
              <a:rPr lang="en-US" sz="2000" b="1" u="sng" dirty="0"/>
              <a:t>Corruption: </a:t>
            </a:r>
            <a:endParaRPr lang="en-US" sz="2000" b="1" u="sng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124700" y="1005623"/>
            <a:ext cx="2932113" cy="5717147"/>
          </a:xfrm>
        </p:spPr>
        <p:txBody>
          <a:bodyPr/>
          <a:lstStyle/>
          <a:p>
            <a:r>
              <a:rPr lang="en-US" dirty="0"/>
              <a:t>Corruption does not only raise the price of infrastructure, it can also reduce the </a:t>
            </a:r>
            <a:r>
              <a:rPr lang="en-US" dirty="0" smtClean="0"/>
              <a:t>quality </a:t>
            </a:r>
            <a:r>
              <a:rPr lang="en-US" dirty="0"/>
              <a:t>of, and economic returns from, infrastructure investment. The corruption in Nigeria is </a:t>
            </a:r>
            <a:r>
              <a:rPr lang="en-US" dirty="0" smtClean="0"/>
              <a:t>very </a:t>
            </a:r>
            <a:r>
              <a:rPr lang="en-US" dirty="0"/>
              <a:t>high and unbearable for effective infrastructural development. The Bureau of Public </a:t>
            </a:r>
            <a:r>
              <a:rPr lang="en-US" dirty="0" smtClean="0"/>
              <a:t>Procurement </a:t>
            </a:r>
            <a:r>
              <a:rPr lang="en-US" dirty="0"/>
              <a:t>(BPP), the Independent Corrupt Practices Commission (ICPC) and Economic and Financial Crimes Commission (EFCC) have not been able to </a:t>
            </a:r>
            <a:r>
              <a:rPr lang="en-US" dirty="0" smtClean="0"/>
              <a:t>eradicate corruption </a:t>
            </a:r>
            <a:r>
              <a:rPr lang="en-US" dirty="0"/>
              <a:t>in the </a:t>
            </a:r>
            <a:r>
              <a:rPr lang="en-US" dirty="0" smtClean="0"/>
              <a:t>country</a:t>
            </a:r>
            <a:r>
              <a:rPr lang="en-US" dirty="0"/>
              <a:t>. The BPP has saved the country a whopping sum of N216.6 billion during the 2010 </a:t>
            </a:r>
            <a:r>
              <a:rPr lang="en-US" dirty="0" smtClean="0"/>
              <a:t>Appropriation </a:t>
            </a:r>
            <a:r>
              <a:rPr lang="en-US" dirty="0"/>
              <a:t>year from its review of contract processes before the issuance of Certificate of </a:t>
            </a:r>
            <a:r>
              <a:rPr lang="en-US" dirty="0" smtClean="0"/>
              <a:t>No </a:t>
            </a:r>
            <a:r>
              <a:rPr lang="en-US" dirty="0"/>
              <a:t>Objection.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23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37525" y="157169"/>
            <a:ext cx="8568593" cy="847383"/>
          </a:xfrm>
        </p:spPr>
        <p:txBody>
          <a:bodyPr/>
          <a:lstStyle/>
          <a:p>
            <a:r>
              <a:rPr lang="en-US" sz="3200" b="1" u="sng" dirty="0" smtClean="0">
                <a:latin typeface="Arial Black" panose="020B0A04020102020204" pitchFamily="34" charset="0"/>
              </a:rPr>
              <a:t>CONCLUSION</a:t>
            </a:r>
            <a:endParaRPr lang="en-US" sz="3200" b="1" u="sng" dirty="0">
              <a:latin typeface="Arial Black" panose="020B0A04020102020204" pitchFamily="34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137525" y="1158418"/>
            <a:ext cx="10229968" cy="5512838"/>
          </a:xfrm>
        </p:spPr>
        <p:txBody>
          <a:bodyPr>
            <a:normAutofit/>
          </a:bodyPr>
          <a:lstStyle/>
          <a:p>
            <a:r>
              <a:rPr lang="en-US" sz="1800" dirty="0"/>
              <a:t>The challenges of infrastructure development in third world countries are many. The demand </a:t>
            </a:r>
            <a:r>
              <a:rPr lang="en-US" sz="1800" dirty="0" smtClean="0"/>
              <a:t>surpasses </a:t>
            </a:r>
            <a:r>
              <a:rPr lang="en-US" sz="1800" dirty="0"/>
              <a:t>the supply and finance that will stimulate rapid provision is not there. Due to wide gap </a:t>
            </a:r>
            <a:r>
              <a:rPr lang="en-US" sz="1800" dirty="0" smtClean="0"/>
              <a:t>between </a:t>
            </a:r>
            <a:r>
              <a:rPr lang="en-US" sz="1800" dirty="0"/>
              <a:t>provision and needs, the leadership classes are in arrears in all sectors. The political </a:t>
            </a:r>
            <a:r>
              <a:rPr lang="en-US" sz="1800" dirty="0" smtClean="0"/>
              <a:t>situation </a:t>
            </a:r>
            <a:r>
              <a:rPr lang="en-US" sz="1800" dirty="0"/>
              <a:t>is not encouraging to foreign investors. Governments do not set the priority right in </a:t>
            </a:r>
            <a:r>
              <a:rPr lang="en-US" sz="1800" dirty="0" smtClean="0"/>
              <a:t>infrastructure </a:t>
            </a:r>
            <a:r>
              <a:rPr lang="en-US" sz="1800" dirty="0"/>
              <a:t>development. Projects are suppose to meet objectives, but in most cases, projects </a:t>
            </a:r>
            <a:r>
              <a:rPr lang="en-US" sz="1800" dirty="0" smtClean="0"/>
              <a:t>embarked </a:t>
            </a:r>
            <a:r>
              <a:rPr lang="en-US" sz="1800" dirty="0"/>
              <a:t>upon are white elephant </a:t>
            </a:r>
            <a:r>
              <a:rPr lang="en-US" sz="1800" dirty="0" smtClean="0"/>
              <a:t>projects. </a:t>
            </a:r>
            <a:r>
              <a:rPr lang="en-US" sz="1700" dirty="0" smtClean="0"/>
              <a:t>Good </a:t>
            </a:r>
            <a:r>
              <a:rPr lang="en-US" sz="1700" dirty="0"/>
              <a:t>governance will be the only antidote that can bridge the wide gap. Secondly, good governance </a:t>
            </a:r>
            <a:r>
              <a:rPr lang="en-US" sz="1700" dirty="0" smtClean="0"/>
              <a:t>promotes </a:t>
            </a:r>
            <a:r>
              <a:rPr lang="en-US" sz="1700" dirty="0"/>
              <a:t>accountability, reduces corruption and therefore </a:t>
            </a:r>
            <a:r>
              <a:rPr lang="en-US" sz="1700" dirty="0" err="1" smtClean="0"/>
              <a:t>minimises</a:t>
            </a:r>
            <a:r>
              <a:rPr lang="en-US" sz="1700" dirty="0" smtClean="0"/>
              <a:t> </a:t>
            </a:r>
            <a:r>
              <a:rPr lang="en-US" sz="1700" dirty="0"/>
              <a:t>resource wastage through </a:t>
            </a:r>
            <a:r>
              <a:rPr lang="en-US" sz="1700" dirty="0" smtClean="0"/>
              <a:t>inefficiency</a:t>
            </a:r>
            <a:r>
              <a:rPr lang="en-US" sz="1700" dirty="0"/>
              <a:t>. And finally, good governance ensures stability (economic and political) and reduces the </a:t>
            </a:r>
            <a:r>
              <a:rPr lang="en-US" sz="1700" dirty="0" smtClean="0"/>
              <a:t>level </a:t>
            </a:r>
            <a:r>
              <a:rPr lang="en-US" sz="1700" dirty="0"/>
              <a:t>of risk associated with large and lumpy infrastructure investments. This in turn facilitates the </a:t>
            </a:r>
            <a:r>
              <a:rPr lang="en-US" sz="1700" dirty="0" smtClean="0"/>
              <a:t>mobilization </a:t>
            </a:r>
            <a:r>
              <a:rPr lang="en-US" sz="1700" dirty="0"/>
              <a:t>of both public and private sector financing resources that are critical for infrastructure </a:t>
            </a:r>
            <a:r>
              <a:rPr lang="en-US" sz="1700" dirty="0" smtClean="0"/>
              <a:t>development</a:t>
            </a:r>
            <a:r>
              <a:rPr lang="en-US" sz="17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11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021" y="532927"/>
            <a:ext cx="8825658" cy="860400"/>
          </a:xfrm>
        </p:spPr>
        <p:txBody>
          <a:bodyPr>
            <a:normAutofit fontScale="47500" lnSpcReduction="20000"/>
          </a:bodyPr>
          <a:lstStyle/>
          <a:p>
            <a:r>
              <a:rPr lang="en-US" sz="2300" b="1" u="sng" dirty="0" smtClean="0"/>
              <a:t>NAME</a:t>
            </a:r>
            <a:r>
              <a:rPr lang="en-US" dirty="0" smtClean="0"/>
              <a:t>; </a:t>
            </a:r>
            <a:r>
              <a:rPr lang="en-US" sz="2600" dirty="0" err="1" smtClean="0"/>
              <a:t>Marho</a:t>
            </a:r>
            <a:r>
              <a:rPr lang="en-US" sz="2600" dirty="0" smtClean="0"/>
              <a:t> HARRISON-OKWAGBE</a:t>
            </a:r>
          </a:p>
          <a:p>
            <a:r>
              <a:rPr lang="en-US" b="1" u="sng" dirty="0" smtClean="0"/>
              <a:t>MAT NO</a:t>
            </a:r>
            <a:r>
              <a:rPr lang="en-US" dirty="0" smtClean="0"/>
              <a:t>; </a:t>
            </a:r>
            <a:r>
              <a:rPr lang="en-US" sz="2600" dirty="0" smtClean="0"/>
              <a:t>17/ENG02/030</a:t>
            </a:r>
          </a:p>
          <a:p>
            <a:r>
              <a:rPr lang="en-US" b="1" u="sng" dirty="0" smtClean="0"/>
              <a:t>DEPARTMEN</a:t>
            </a:r>
            <a:r>
              <a:rPr lang="en-US" dirty="0" smtClean="0"/>
              <a:t>T; </a:t>
            </a:r>
            <a:r>
              <a:rPr lang="en-US" sz="2900" dirty="0" smtClean="0"/>
              <a:t>COMPUTER ENGINEERING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50686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89040" y="206061"/>
            <a:ext cx="8929202" cy="888643"/>
          </a:xfrm>
        </p:spPr>
        <p:txBody>
          <a:bodyPr/>
          <a:lstStyle/>
          <a:p>
            <a:r>
              <a:rPr lang="en-US" sz="2400" dirty="0" smtClean="0">
                <a:latin typeface="Arial Black" panose="020B0A04020102020204" pitchFamily="34" charset="0"/>
              </a:rPr>
              <a:t>Abstract introduction on infrastructure in </a:t>
            </a:r>
            <a:r>
              <a:rPr lang="en-US" sz="2400" dirty="0">
                <a:latin typeface="Arial Black" panose="020B0A04020102020204" pitchFamily="34" charset="0"/>
              </a:rPr>
              <a:t>N</a:t>
            </a:r>
            <a:r>
              <a:rPr lang="en-US" sz="2400" dirty="0" smtClean="0">
                <a:latin typeface="Arial Black" panose="020B0A04020102020204" pitchFamily="34" charset="0"/>
              </a:rPr>
              <a:t>igeria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89039" y="1364477"/>
            <a:ext cx="11736797" cy="537117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Infrastructure development is the basis of measuring the performance of democratic leaders and it is </a:t>
            </a:r>
          </a:p>
          <a:p>
            <a:r>
              <a:rPr lang="en-US" dirty="0"/>
              <a:t>the foundation of good democratic governance. Infrastructure is the medium, the tools and </a:t>
            </a:r>
          </a:p>
          <a:p>
            <a:r>
              <a:rPr lang="en-US" dirty="0"/>
              <a:t>techniques of a project or </a:t>
            </a:r>
            <a:r>
              <a:rPr lang="en-US" dirty="0" smtClean="0"/>
              <a:t>program </a:t>
            </a:r>
            <a:r>
              <a:rPr lang="en-US" dirty="0"/>
              <a:t>or strategy. Demand for infrastructural development is higher </a:t>
            </a:r>
          </a:p>
          <a:p>
            <a:r>
              <a:rPr lang="en-US" dirty="0"/>
              <a:t>and resources used in provision of infrastructure are limited. Ethnic-interest agitation and lobbying </a:t>
            </a:r>
          </a:p>
          <a:p>
            <a:r>
              <a:rPr lang="en-US" dirty="0"/>
              <a:t>are common things in democratic governance. The military era in Nigeria was for the most part of </a:t>
            </a:r>
          </a:p>
          <a:p>
            <a:r>
              <a:rPr lang="en-US" dirty="0"/>
              <a:t>the economic boom and only succeeded in widening the gap in infrastructure demand and provision. </a:t>
            </a:r>
          </a:p>
          <a:p>
            <a:r>
              <a:rPr lang="en-US" dirty="0"/>
              <a:t>Most infrastructures are now decayed and need repair or replacement. Government is the system that </a:t>
            </a:r>
          </a:p>
          <a:p>
            <a:r>
              <a:rPr lang="en-US" dirty="0"/>
              <a:t>organizes and sensitizes the people of an area in other for all to have an acceptable community. </a:t>
            </a:r>
          </a:p>
          <a:p>
            <a:r>
              <a:rPr lang="en-US" dirty="0"/>
              <a:t>Government have the power to put in place all measures that it deems fit will make an environment </a:t>
            </a:r>
          </a:p>
          <a:p>
            <a:r>
              <a:rPr lang="en-US" dirty="0"/>
              <a:t>conducive for living for everybody. Infrastructure development in democratic governance involves </a:t>
            </a:r>
          </a:p>
          <a:p>
            <a:r>
              <a:rPr lang="en-US" dirty="0"/>
              <a:t>identifying the right project, carrying out feasibility and viability studies and carrying out physical </a:t>
            </a:r>
          </a:p>
          <a:p>
            <a:r>
              <a:rPr lang="en-US" dirty="0"/>
              <a:t>development of the project. The challenges are numerous and include finance, technology for </a:t>
            </a:r>
          </a:p>
          <a:p>
            <a:r>
              <a:rPr lang="en-US" dirty="0"/>
              <a:t>development, maintenance and design. The challenges also include international requirements of </a:t>
            </a:r>
          </a:p>
          <a:p>
            <a:r>
              <a:rPr lang="en-US" dirty="0"/>
              <a:t>project to be sustainably developed. Projects must meet the carbon emission standard set by </a:t>
            </a:r>
          </a:p>
          <a:p>
            <a:r>
              <a:rPr lang="en-US" dirty="0"/>
              <a:t>international organizations, communities must be bio-diversified and emit as little greenhouse gases </a:t>
            </a:r>
          </a:p>
          <a:p>
            <a:r>
              <a:rPr lang="en-US" dirty="0"/>
              <a:t>(GHGs) as possible, natural environment must be preserved and so on. The challenges are many but </a:t>
            </a:r>
          </a:p>
          <a:p>
            <a:r>
              <a:rPr lang="en-US" dirty="0"/>
              <a:t>any serious government can overcome them as a result of incessant research and development in </a:t>
            </a:r>
          </a:p>
          <a:p>
            <a:r>
              <a:rPr lang="en-US" dirty="0"/>
              <a:t>infrastructure development worldwide.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20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0869" y="395659"/>
            <a:ext cx="6302961" cy="1175563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2200" b="1" dirty="0"/>
              <a:t>The Challenges of Infrastructure Development in Democratic Governance</a:t>
            </a:r>
            <a:br>
              <a:rPr lang="en-US" sz="2200" b="1" dirty="0"/>
            </a:br>
            <a:endParaRPr lang="en-US" sz="2200" b="1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30" r="26630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55663" y="1300766"/>
            <a:ext cx="6492867" cy="5460642"/>
          </a:xfrm>
        </p:spPr>
        <p:txBody>
          <a:bodyPr>
            <a:normAutofit/>
          </a:bodyPr>
          <a:lstStyle/>
          <a:p>
            <a:r>
              <a:rPr lang="en-US" dirty="0"/>
              <a:t>Infrastructure is the basic physical and </a:t>
            </a:r>
            <a:r>
              <a:rPr lang="en-US" dirty="0" err="1"/>
              <a:t>organisational</a:t>
            </a:r>
            <a:r>
              <a:rPr lang="en-US" dirty="0"/>
              <a:t> structures needed for the operation of a society </a:t>
            </a:r>
          </a:p>
          <a:p>
            <a:r>
              <a:rPr lang="en-US" dirty="0"/>
              <a:t>like industries, buildings, roads, bridges, health services, governance and so on. It is the enterprise or </a:t>
            </a:r>
          </a:p>
          <a:p>
            <a:r>
              <a:rPr lang="en-US" dirty="0"/>
              <a:t>the products, services and facilities necessary for an economy to </a:t>
            </a:r>
            <a:r>
              <a:rPr lang="en-US" dirty="0" smtClean="0"/>
              <a:t>function. </a:t>
            </a:r>
            <a:r>
              <a:rPr lang="en-US" dirty="0"/>
              <a:t>Infrastructure can be described generally as the set of interconnected structural elements that </a:t>
            </a:r>
          </a:p>
          <a:p>
            <a:r>
              <a:rPr lang="en-US" dirty="0"/>
              <a:t>provide framework supporting an entire structure of development. It is the means of achieving an </a:t>
            </a:r>
          </a:p>
          <a:p>
            <a:r>
              <a:rPr lang="en-US" dirty="0"/>
              <a:t>objective or set of objectives and also includes the objectives. It is an important term for judging a </a:t>
            </a:r>
          </a:p>
          <a:p>
            <a:r>
              <a:rPr lang="en-US" dirty="0"/>
              <a:t>country, region or state’s and individual’s developments/status. </a:t>
            </a:r>
          </a:p>
          <a:p>
            <a:r>
              <a:rPr lang="en-US" dirty="0"/>
              <a:t>The term typically refers to the technical structures that support a society, such as roads, water </a:t>
            </a:r>
          </a:p>
          <a:p>
            <a:r>
              <a:rPr lang="en-US" dirty="0"/>
              <a:t>supply, sewers, electrical national grids, telecommunications, and so forth, and can be defined as </a:t>
            </a:r>
          </a:p>
          <a:p>
            <a:r>
              <a:rPr lang="en-US" dirty="0"/>
              <a:t>"the physical components of interrelated systems providing commodities and services essential to </a:t>
            </a:r>
          </a:p>
          <a:p>
            <a:r>
              <a:rPr lang="en-US" dirty="0"/>
              <a:t>enable, sustain, or enhance societal living conditions"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2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half" idx="15"/>
          </p:nvPr>
        </p:nvSpPr>
        <p:spPr>
          <a:xfrm>
            <a:off x="128789" y="257577"/>
            <a:ext cx="3451024" cy="5998761"/>
          </a:xfrm>
        </p:spPr>
        <p:txBody>
          <a:bodyPr/>
          <a:lstStyle/>
          <a:p>
            <a:r>
              <a:rPr lang="en-US" dirty="0"/>
              <a:t>Viewed functionally, infrastructure facilitates the production of goods and services, and also the </a:t>
            </a:r>
          </a:p>
          <a:p>
            <a:r>
              <a:rPr lang="en-US" dirty="0"/>
              <a:t>distribution of finished products to end-users (markets), as well as basic social services such as </a:t>
            </a:r>
          </a:p>
          <a:p>
            <a:r>
              <a:rPr lang="en-US" dirty="0"/>
              <a:t>schools and hospitals; for example, roads enable the transport of raw materials to a factory </a:t>
            </a:r>
          </a:p>
          <a:p>
            <a:r>
              <a:rPr lang="en-US" dirty="0"/>
              <a:t>(American Heritage Dictionary, 2009). In military parlance, the term refers to the buildings and </a:t>
            </a:r>
          </a:p>
          <a:p>
            <a:r>
              <a:rPr lang="en-US" dirty="0"/>
              <a:t>permanent installations necessary for the support, redeployment, and operation of military </a:t>
            </a:r>
            <a:r>
              <a:rPr lang="en-US" dirty="0" smtClean="0"/>
              <a:t>forces.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half" idx="16"/>
          </p:nvPr>
        </p:nvSpPr>
        <p:spPr>
          <a:xfrm>
            <a:off x="3747751" y="257577"/>
            <a:ext cx="3193961" cy="599876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installations that form the basis for any operation or </a:t>
            </a:r>
          </a:p>
          <a:p>
            <a:r>
              <a:rPr lang="en-US" dirty="0"/>
              <a:t>system ". Infrastructure in developing countries connotes roads and transport infrastructures. The </a:t>
            </a:r>
          </a:p>
          <a:p>
            <a:r>
              <a:rPr lang="en-US" dirty="0"/>
              <a:t>advent of telecommunication infrastructure in Nigeria brought infrastructure to the front seat as the </a:t>
            </a:r>
          </a:p>
          <a:p>
            <a:r>
              <a:rPr lang="en-US" dirty="0"/>
              <a:t>products and services necessary for the performance of an entity. </a:t>
            </a:r>
          </a:p>
          <a:p>
            <a:r>
              <a:rPr lang="en-US" dirty="0"/>
              <a:t>There are two types of infrastructure, “Hard and Soft" infrastructure. Hard refers to the large </a:t>
            </a:r>
          </a:p>
          <a:p>
            <a:r>
              <a:rPr lang="en-US" dirty="0"/>
              <a:t>physical networks necessary for the functioning of a modern industrial nation, whereas "soft" </a:t>
            </a:r>
          </a:p>
          <a:p>
            <a:r>
              <a:rPr lang="en-US" dirty="0"/>
              <a:t>infrastructure refers to all the institutions which are required to maintain the economic, health, and </a:t>
            </a:r>
          </a:p>
          <a:p>
            <a:r>
              <a:rPr lang="en-US" dirty="0"/>
              <a:t>cultural and social standards of a country, such as the financial system, the education system, the </a:t>
            </a:r>
          </a:p>
          <a:p>
            <a:r>
              <a:rPr lang="en-US" dirty="0"/>
              <a:t>health system, the governance system, and judiciary system, as well as security</a:t>
            </a:r>
          </a:p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half" idx="17"/>
          </p:nvPr>
        </p:nvSpPr>
        <p:spPr>
          <a:xfrm>
            <a:off x="7077991" y="257576"/>
            <a:ext cx="3313672" cy="599876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Governance can be described as “the total ability to </a:t>
            </a:r>
            <a:r>
              <a:rPr lang="en-US" dirty="0" smtClean="0"/>
              <a:t>organize, synthesize </a:t>
            </a:r>
            <a:r>
              <a:rPr lang="en-US" dirty="0"/>
              <a:t>and direct the various </a:t>
            </a:r>
          </a:p>
          <a:p>
            <a:r>
              <a:rPr lang="en-US" dirty="0"/>
              <a:t>actions of the working parts of government machinery in order for such government to perform </a:t>
            </a:r>
          </a:p>
          <a:p>
            <a:r>
              <a:rPr lang="en-US" dirty="0"/>
              <a:t>meaningfully, creditably and acceptably</a:t>
            </a:r>
            <a:r>
              <a:rPr lang="en-US" dirty="0" smtClean="0"/>
              <a:t>”. </a:t>
            </a:r>
            <a:r>
              <a:rPr lang="en-US" dirty="0"/>
              <a:t>This explains that governance involves </a:t>
            </a:r>
          </a:p>
          <a:p>
            <a:r>
              <a:rPr lang="en-US" dirty="0"/>
              <a:t>both the leaders and the followers and the process of governance must be democratic, involves </a:t>
            </a:r>
          </a:p>
          <a:p>
            <a:r>
              <a:rPr lang="en-US" dirty="0"/>
              <a:t>people to be popular, responsible and allows people’s will to reign. </a:t>
            </a:r>
          </a:p>
          <a:p>
            <a:r>
              <a:rPr lang="en-US" dirty="0"/>
              <a:t>Achievements of state leaders are measured with the level and type of infrastructural development </a:t>
            </a:r>
          </a:p>
          <a:p>
            <a:r>
              <a:rPr lang="en-US" dirty="0"/>
              <a:t>the leaders or those in position of authority engage in compared to the agitation of the people and the </a:t>
            </a:r>
          </a:p>
          <a:p>
            <a:r>
              <a:rPr lang="en-US" dirty="0"/>
              <a:t>available </a:t>
            </a:r>
            <a:r>
              <a:rPr lang="en-US" dirty="0" smtClean="0"/>
              <a:t>resources. </a:t>
            </a:r>
            <a:r>
              <a:rPr lang="en-US" dirty="0"/>
              <a:t>The obstacles of providing infrastructures in a democratic </a:t>
            </a:r>
          </a:p>
          <a:p>
            <a:r>
              <a:rPr lang="en-US" dirty="0"/>
              <a:t>setting and the methods of tackling the obstacles are the premise of this paper.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53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NATURE OF INFRASTRUCTURES IN THIRD WORLD COUNTRIES (NIGERIA) 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083" y="1809482"/>
            <a:ext cx="7572778" cy="5048518"/>
          </a:xfrm>
        </p:spPr>
      </p:pic>
    </p:spTree>
    <p:extLst>
      <p:ext uri="{BB962C8B-B14F-4D97-AF65-F5344CB8AC3E}">
        <p14:creationId xmlns:p14="http://schemas.microsoft.com/office/powerpoint/2010/main" val="380029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374" y="766154"/>
            <a:ext cx="10036935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Infrastructure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ff1"/>
              </a:rPr>
              <a:t> </a:t>
            </a:r>
            <a:r>
              <a:rPr lang="en-US" dirty="0"/>
              <a:t>development is one of the bases of assessing the achievements of democratic leaders </a:t>
            </a:r>
            <a:r>
              <a:rPr lang="en-US" dirty="0" smtClean="0"/>
              <a:t>and </a:t>
            </a:r>
            <a:r>
              <a:rPr lang="en-US" dirty="0"/>
              <a:t>it is the foundation of good democratic governance. Agitation for infrastructural development is </a:t>
            </a:r>
            <a:r>
              <a:rPr lang="en-US" dirty="0" smtClean="0"/>
              <a:t>higher </a:t>
            </a:r>
            <a:r>
              <a:rPr lang="en-US" dirty="0"/>
              <a:t>in democratic government than in military dictatorship or compared to developed countries. </a:t>
            </a:r>
            <a:r>
              <a:rPr lang="en-US" dirty="0" smtClean="0"/>
              <a:t>This </a:t>
            </a:r>
            <a:r>
              <a:rPr lang="en-US" dirty="0"/>
              <a:t>is because the resources for provision of infrastructure are always scarce. Ethnic-interest </a:t>
            </a:r>
            <a:r>
              <a:rPr lang="en-US" dirty="0" smtClean="0"/>
              <a:t>agitation </a:t>
            </a:r>
            <a:r>
              <a:rPr lang="en-US" dirty="0"/>
              <a:t>and lobbying are common things in democratic governance in developing countries. This is </a:t>
            </a:r>
            <a:r>
              <a:rPr lang="en-US" dirty="0" smtClean="0"/>
              <a:t>why </a:t>
            </a:r>
            <a:r>
              <a:rPr lang="en-US" dirty="0"/>
              <a:t>the Office of Government Commerce (OGC) in United Kingdom, advised that infrastructure </a:t>
            </a:r>
            <a:r>
              <a:rPr lang="en-US" dirty="0" smtClean="0"/>
              <a:t>project </a:t>
            </a:r>
            <a:r>
              <a:rPr lang="en-US" dirty="0"/>
              <a:t>initiation should be done by an office specifically established to do this job</a:t>
            </a:r>
            <a:r>
              <a:rPr lang="en-US" dirty="0" smtClean="0"/>
              <a:t>.</a:t>
            </a:r>
          </a:p>
          <a:p>
            <a:r>
              <a:rPr lang="en-US" dirty="0"/>
              <a:t>The Infrastructural report of Nigeria just like any third world country is nothing to write home </a:t>
            </a:r>
            <a:r>
              <a:rPr lang="en-US" dirty="0" smtClean="0"/>
              <a:t>about. Most </a:t>
            </a:r>
            <a:r>
              <a:rPr lang="en-US" dirty="0"/>
              <a:t>infrastructures are now </a:t>
            </a:r>
            <a:r>
              <a:rPr lang="en-US" dirty="0" smtClean="0"/>
              <a:t>decayed </a:t>
            </a:r>
            <a:r>
              <a:rPr lang="en-US" dirty="0"/>
              <a:t>and need repair, rehabilitation or replacement. Government is the system that plans, </a:t>
            </a:r>
            <a:r>
              <a:rPr lang="en-US" dirty="0" smtClean="0"/>
              <a:t>organizes</a:t>
            </a:r>
            <a:r>
              <a:rPr lang="en-US" dirty="0"/>
              <a:t>, controls and supervises the people who are resident in an area in other for all to have </a:t>
            </a:r>
            <a:r>
              <a:rPr lang="en-US" dirty="0" smtClean="0"/>
              <a:t>conducive-environment </a:t>
            </a:r>
            <a:r>
              <a:rPr lang="en-US" dirty="0"/>
              <a:t>for living and a sense of belonging. Governments have the power to put in </a:t>
            </a:r>
            <a:r>
              <a:rPr lang="en-US" dirty="0" smtClean="0"/>
              <a:t>place </a:t>
            </a:r>
            <a:r>
              <a:rPr lang="en-US" dirty="0"/>
              <a:t>all measures that it deem fit will make an environment beneficial for living for </a:t>
            </a:r>
            <a:r>
              <a:rPr lang="en-US" dirty="0" smtClean="0"/>
              <a:t>everybody </a:t>
            </a:r>
            <a:r>
              <a:rPr lang="en-US" dirty="0"/>
              <a:t>Infrastructure development in democratic governance is more challenging because of the </a:t>
            </a:r>
            <a:r>
              <a:rPr lang="en-US" dirty="0" smtClean="0"/>
              <a:t>accessibility </a:t>
            </a:r>
            <a:r>
              <a:rPr lang="en-US" dirty="0"/>
              <a:t>of people to government and involves identifying the right project, carrying out </a:t>
            </a:r>
            <a:r>
              <a:rPr lang="en-US" dirty="0" smtClean="0"/>
              <a:t>feasibility </a:t>
            </a:r>
            <a:r>
              <a:rPr lang="en-US" dirty="0"/>
              <a:t>and viability studies and embarking out physical development of the </a:t>
            </a:r>
            <a:r>
              <a:rPr lang="en-US" dirty="0" smtClean="0"/>
              <a:t>project  </a:t>
            </a:r>
            <a:r>
              <a:rPr lang="en-US" dirty="0"/>
              <a:t>The </a:t>
            </a:r>
            <a:r>
              <a:rPr lang="en-US" dirty="0" smtClean="0"/>
              <a:t>challenges </a:t>
            </a:r>
            <a:r>
              <a:rPr lang="en-US" dirty="0"/>
              <a:t>are numerous and include finance, technology for development, maintenance and design. </a:t>
            </a:r>
            <a:r>
              <a:rPr lang="en-US" dirty="0" smtClean="0"/>
              <a:t>The </a:t>
            </a:r>
            <a:r>
              <a:rPr lang="en-US" dirty="0"/>
              <a:t>challenges also include quality requirements of projects to meet international standard and to be </a:t>
            </a:r>
            <a:r>
              <a:rPr lang="en-US" dirty="0" smtClean="0"/>
              <a:t>sustainably </a:t>
            </a:r>
            <a:r>
              <a:rPr lang="en-US" dirty="0"/>
              <a:t>developed. Projects must meet the carbon emission standard set by </a:t>
            </a:r>
            <a:r>
              <a:rPr lang="en-US" dirty="0" smtClean="0"/>
              <a:t>international organizations </a:t>
            </a:r>
            <a:r>
              <a:rPr lang="en-US" dirty="0"/>
              <a:t>like International Standard </a:t>
            </a:r>
            <a:r>
              <a:rPr lang="en-US" dirty="0" err="1" smtClean="0"/>
              <a:t>Organisation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0" i="0" dirty="0" smtClean="0">
                <a:solidFill>
                  <a:srgbClr val="000000"/>
                </a:solidFill>
                <a:effectLst/>
                <a:latin typeface="ff1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250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Arial Black" panose="020B0A04020102020204" pitchFamily="34" charset="0"/>
              </a:rPr>
              <a:t>THE BENEFITS OF INFRASTRUCTURE IN NATIONAL DEVELOPMENT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5"/>
          </p:nvPr>
        </p:nvSpPr>
        <p:spPr>
          <a:xfrm>
            <a:off x="652463" y="1853248"/>
            <a:ext cx="2927350" cy="4403090"/>
          </a:xfrm>
        </p:spPr>
        <p:txBody>
          <a:bodyPr>
            <a:normAutofit/>
          </a:bodyPr>
          <a:lstStyle/>
          <a:p>
            <a:r>
              <a:rPr lang="en-US" dirty="0"/>
              <a:t>The African Development Bank (ADB) has made infrastructure development a cornerstone in its </a:t>
            </a:r>
            <a:r>
              <a:rPr lang="en-US" dirty="0" smtClean="0"/>
              <a:t>development </a:t>
            </a:r>
            <a:r>
              <a:rPr lang="en-US" dirty="0"/>
              <a:t>agenda with regional member countries (TMSA, 2012). The Bank recognizes that lack </a:t>
            </a:r>
            <a:r>
              <a:rPr lang="en-US" dirty="0" smtClean="0"/>
              <a:t>of adequate </a:t>
            </a:r>
            <a:r>
              <a:rPr lang="en-US" dirty="0"/>
              <a:t>social </a:t>
            </a:r>
            <a:r>
              <a:rPr lang="en-US" dirty="0" smtClean="0"/>
              <a:t>and economic </a:t>
            </a:r>
            <a:r>
              <a:rPr lang="en-US" dirty="0"/>
              <a:t>infrastructure is one of the key constraints to short- and </a:t>
            </a:r>
            <a:r>
              <a:rPr lang="en-US" dirty="0" smtClean="0"/>
              <a:t>medium-term </a:t>
            </a:r>
            <a:r>
              <a:rPr lang="en-US" dirty="0"/>
              <a:t>poverty reduction in Africa, and has thus been a major force in private and public sector </a:t>
            </a:r>
            <a:r>
              <a:rPr lang="en-US" dirty="0" smtClean="0"/>
              <a:t>infrastructure </a:t>
            </a:r>
            <a:r>
              <a:rPr lang="en-US" dirty="0"/>
              <a:t>development through the provision of financial and technical resources.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6"/>
          </p:nvPr>
        </p:nvSpPr>
        <p:spPr>
          <a:xfrm>
            <a:off x="3873106" y="1853248"/>
            <a:ext cx="2946794" cy="4403090"/>
          </a:xfrm>
        </p:spPr>
        <p:txBody>
          <a:bodyPr>
            <a:normAutofit/>
          </a:bodyPr>
          <a:lstStyle/>
          <a:p>
            <a:r>
              <a:rPr lang="en-US" dirty="0"/>
              <a:t>There have been considerable changes in the delivery of national infrastructure services across </a:t>
            </a:r>
            <a:r>
              <a:rPr lang="en-US" dirty="0" smtClean="0"/>
              <a:t>Africa</a:t>
            </a:r>
            <a:r>
              <a:rPr lang="en-US" dirty="0"/>
              <a:t>. While Nigeria has improved its telecommunication infrastructural situation, it has not </a:t>
            </a:r>
            <a:r>
              <a:rPr lang="en-US" dirty="0" smtClean="0"/>
              <a:t>improved </a:t>
            </a:r>
            <a:r>
              <a:rPr lang="en-US" dirty="0"/>
              <a:t>in other areas like health, education, airport infrastructures, electricity, housing and </a:t>
            </a:r>
            <a:r>
              <a:rPr lang="en-US" dirty="0" smtClean="0"/>
              <a:t>transportation</a:t>
            </a:r>
            <a:r>
              <a:rPr lang="en-US" dirty="0"/>
              <a:t>. However, performance in terms of infrastructure service delivery and quality </a:t>
            </a:r>
            <a:r>
              <a:rPr lang="en-US" dirty="0" smtClean="0"/>
              <a:t>continue </a:t>
            </a:r>
            <a:r>
              <a:rPr lang="en-US" dirty="0"/>
              <a:t>to vary across countries. Infrastructure is the medium of production of goods and services </a:t>
            </a:r>
            <a:r>
              <a:rPr lang="en-US" dirty="0" smtClean="0"/>
              <a:t>and </a:t>
            </a:r>
            <a:r>
              <a:rPr lang="en-US" dirty="0"/>
              <a:t>forms the national asset of any nation.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124700" y="1853248"/>
            <a:ext cx="2932113" cy="440309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linkages between infrastructure and economic growth are multiple and complex. Not only does </a:t>
            </a:r>
            <a:r>
              <a:rPr lang="en-US" dirty="0" smtClean="0"/>
              <a:t>infrastructure </a:t>
            </a:r>
            <a:r>
              <a:rPr lang="en-US" dirty="0"/>
              <a:t>affect production and consumption directly, it also creates many direct and indirect </a:t>
            </a:r>
            <a:r>
              <a:rPr lang="en-US" dirty="0" smtClean="0"/>
              <a:t>externalities</a:t>
            </a:r>
            <a:r>
              <a:rPr lang="en-US" dirty="0"/>
              <a:t>. It also involves large flows of expenditure, thereby creating additional employment. </a:t>
            </a:r>
            <a:r>
              <a:rPr lang="en-US" dirty="0" smtClean="0"/>
              <a:t>Studies </a:t>
            </a:r>
            <a:r>
              <a:rPr lang="en-US" dirty="0"/>
              <a:t>have shown that infrastructure can have a significant impact on output, income, employment, </a:t>
            </a:r>
            <a:r>
              <a:rPr lang="en-US" dirty="0" smtClean="0"/>
              <a:t>international </a:t>
            </a:r>
            <a:r>
              <a:rPr lang="en-US" dirty="0"/>
              <a:t>trade, and quality of life. Infrastructure development can reduce stress and promote </a:t>
            </a:r>
            <a:r>
              <a:rPr lang="en-US" dirty="0" smtClean="0"/>
              <a:t>good </a:t>
            </a:r>
            <a:r>
              <a:rPr lang="en-US" dirty="0"/>
              <a:t>health. It will also reduce crime level. </a:t>
            </a:r>
            <a:r>
              <a:rPr lang="en-US" dirty="0" smtClean="0"/>
              <a:t>Infrastructure </a:t>
            </a:r>
            <a:r>
              <a:rPr lang="en-US" dirty="0"/>
              <a:t>has always played a key role in integrating economies within a region. Well developed </a:t>
            </a:r>
            <a:r>
              <a:rPr lang="en-US" dirty="0" smtClean="0"/>
              <a:t>and </a:t>
            </a:r>
            <a:r>
              <a:rPr lang="en-US" dirty="0"/>
              <a:t>efficient infrastructure is essential for a region's economic development and growth. In a </a:t>
            </a:r>
            <a:r>
              <a:rPr lang="en-US" dirty="0" smtClean="0"/>
              <a:t>dynamic </a:t>
            </a:r>
            <a:r>
              <a:rPr lang="en-US" dirty="0"/>
              <a:t>concept, infrastructure is seen as a regional public good that moves </a:t>
            </a:r>
            <a:r>
              <a:rPr lang="en-US" dirty="0" smtClean="0"/>
              <a:t>factor of growth.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16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Arial Rounded MT Bold" panose="020F0704030504030204" pitchFamily="34" charset="0"/>
              </a:rPr>
              <a:t>THE CHALLENGES OF INFRASTRUCTURE DEVELOPMENT IN NIGERIA</a:t>
            </a:r>
            <a:endParaRPr lang="en-US" sz="2800" dirty="0">
              <a:latin typeface="Arial Rounded MT Bold" panose="020F0704030504030204" pitchFamily="34" charset="0"/>
            </a:endParaRPr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02" y="2575774"/>
            <a:ext cx="4957697" cy="3680035"/>
          </a:xfrm>
        </p:spPr>
      </p:pic>
      <p:pic>
        <p:nvPicPr>
          <p:cNvPr id="15" name="Content Placeholder 14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4495" y="2421228"/>
            <a:ext cx="5061077" cy="3989129"/>
          </a:xfrm>
        </p:spPr>
      </p:pic>
    </p:spTree>
    <p:extLst>
      <p:ext uri="{BB962C8B-B14F-4D97-AF65-F5344CB8AC3E}">
        <p14:creationId xmlns:p14="http://schemas.microsoft.com/office/powerpoint/2010/main" val="66841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67744"/>
          </a:xfrm>
        </p:spPr>
        <p:txBody>
          <a:bodyPr/>
          <a:lstStyle/>
          <a:p>
            <a:r>
              <a:rPr lang="en-US" sz="2000" b="1" dirty="0"/>
              <a:t>The challenges of infrastructure development in Nigeria are</a:t>
            </a:r>
            <a:r>
              <a:rPr lang="en-US" dirty="0"/>
              <a:t>: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1404938"/>
            <a:ext cx="2946866" cy="576262"/>
          </a:xfrm>
        </p:spPr>
        <p:txBody>
          <a:bodyPr/>
          <a:lstStyle/>
          <a:p>
            <a:r>
              <a:rPr lang="en-US" sz="1800" b="1" u="sng" dirty="0"/>
              <a:t>Dearth of Visionary Leaders:</a:t>
            </a:r>
            <a:endParaRPr lang="en-US" sz="1800" b="1" u="sn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671978" y="2191555"/>
            <a:ext cx="2927350" cy="4531218"/>
          </a:xfrm>
        </p:spPr>
        <p:txBody>
          <a:bodyPr>
            <a:normAutofit/>
          </a:bodyPr>
          <a:lstStyle/>
          <a:p>
            <a:r>
              <a:rPr lang="en-US" dirty="0"/>
              <a:t>Visionary leaders are the builders of a new dawn, working </a:t>
            </a:r>
            <a:r>
              <a:rPr lang="en-US" dirty="0" smtClean="0"/>
              <a:t>with </a:t>
            </a:r>
            <a:r>
              <a:rPr lang="en-US" dirty="0"/>
              <a:t>imagination, insight, and boldness. They present a challenge that calls forth the best in </a:t>
            </a:r>
            <a:r>
              <a:rPr lang="en-US" dirty="0" smtClean="0"/>
              <a:t>people </a:t>
            </a:r>
            <a:r>
              <a:rPr lang="en-US" dirty="0"/>
              <a:t>and brings them together around a shared sense of purpose. Visionary leaders </a:t>
            </a:r>
            <a:r>
              <a:rPr lang="en-US" dirty="0" smtClean="0"/>
              <a:t>are</a:t>
            </a:r>
            <a:r>
              <a:rPr lang="en-US" dirty="0"/>
              <a:t> </a:t>
            </a:r>
            <a:r>
              <a:rPr lang="en-US" dirty="0" smtClean="0"/>
              <a:t>change </a:t>
            </a:r>
            <a:r>
              <a:rPr lang="en-US" dirty="0"/>
              <a:t>agents. Nigeria contains few change agents and therefore lacks the needed </a:t>
            </a:r>
            <a:r>
              <a:rPr lang="en-US" dirty="0" smtClean="0"/>
              <a:t>infrastructure </a:t>
            </a:r>
            <a:r>
              <a:rPr lang="en-US" dirty="0"/>
              <a:t>to develop the nation.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93894" y="1404938"/>
            <a:ext cx="2936241" cy="576262"/>
          </a:xfrm>
        </p:spPr>
        <p:txBody>
          <a:bodyPr/>
          <a:lstStyle/>
          <a:p>
            <a:r>
              <a:rPr lang="en-US" sz="2000" b="1" u="sng" dirty="0"/>
              <a:t>Demand and supply:</a:t>
            </a:r>
            <a:endParaRPr lang="en-US" sz="2000" b="1" u="sng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3888617" y="2191555"/>
            <a:ext cx="2946794" cy="453121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Due to poor performances of most past leaders in the area of </a:t>
            </a:r>
            <a:r>
              <a:rPr lang="en-US" dirty="0" smtClean="0"/>
              <a:t>infrastructure </a:t>
            </a:r>
            <a:r>
              <a:rPr lang="en-US" dirty="0"/>
              <a:t>provision, the agitation for infrastructure development overwhelms the </a:t>
            </a:r>
            <a:r>
              <a:rPr lang="en-US" dirty="0" smtClean="0"/>
              <a:t>provision</a:t>
            </a:r>
            <a:r>
              <a:rPr lang="en-US" dirty="0"/>
              <a:t>. With a land mass of 9,110,000 square kilometers of land and over 150,000 million </a:t>
            </a:r>
            <a:r>
              <a:rPr lang="en-US" dirty="0" smtClean="0"/>
              <a:t>people</a:t>
            </a:r>
            <a:r>
              <a:rPr lang="en-US" dirty="0"/>
              <a:t>, Nigeria has a total road network of 193,200KM. This comprise of 34,123KM federal </a:t>
            </a:r>
            <a:r>
              <a:rPr lang="en-US" dirty="0" smtClean="0"/>
              <a:t>roads</a:t>
            </a:r>
            <a:r>
              <a:rPr lang="en-US" dirty="0"/>
              <a:t>, 30,500KM state roads and 129,577 KM local government roads. Unfortunately, over </a:t>
            </a:r>
            <a:r>
              <a:rPr lang="en-US" dirty="0" smtClean="0"/>
              <a:t>70</a:t>
            </a:r>
            <a:r>
              <a:rPr lang="en-US" dirty="0"/>
              <a:t>% of the federal roads are in bad state of repair. In the area of housing, Nigeria requires </a:t>
            </a:r>
            <a:r>
              <a:rPr lang="en-US" dirty="0" smtClean="0"/>
              <a:t>about </a:t>
            </a:r>
            <a:r>
              <a:rPr lang="en-US" dirty="0"/>
              <a:t>17 million housing units and 60 trillion naira in order to meet its housing needs.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124700" y="1404938"/>
            <a:ext cx="2932113" cy="576262"/>
          </a:xfrm>
        </p:spPr>
        <p:txBody>
          <a:bodyPr/>
          <a:lstStyle/>
          <a:p>
            <a:r>
              <a:rPr lang="en-US" sz="1600" b="1" u="sng" dirty="0"/>
              <a:t>Capital Flight, Capital Sink and Capital Stagnancy:</a:t>
            </a:r>
            <a:endParaRPr lang="en-US" sz="1600" b="1" u="sng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124700" y="2151845"/>
            <a:ext cx="2932113" cy="4570928"/>
          </a:xfrm>
        </p:spPr>
        <p:txBody>
          <a:bodyPr>
            <a:normAutofit/>
          </a:bodyPr>
          <a:lstStyle/>
          <a:p>
            <a:r>
              <a:rPr lang="en-US" dirty="0"/>
              <a:t>Infrastructure development projects </a:t>
            </a:r>
            <a:r>
              <a:rPr lang="en-US" dirty="0" smtClean="0"/>
              <a:t>in </a:t>
            </a:r>
            <a:r>
              <a:rPr lang="en-US" dirty="0"/>
              <a:t>Nigeria suffer from capital flight, capital sink and capital stagnancy. A lot of materials and </a:t>
            </a:r>
            <a:r>
              <a:rPr lang="en-US" dirty="0" smtClean="0"/>
              <a:t>managerial </a:t>
            </a:r>
            <a:r>
              <a:rPr lang="en-US" dirty="0"/>
              <a:t>services are procured outside the country. The contracts are full of loop-holes that </a:t>
            </a:r>
            <a:r>
              <a:rPr lang="en-US" dirty="0" smtClean="0"/>
              <a:t>allow </a:t>
            </a:r>
            <a:r>
              <a:rPr lang="en-US" dirty="0"/>
              <a:t>leakages of funds. In some cases, there are over-design for the designers to earn more </a:t>
            </a:r>
            <a:r>
              <a:rPr lang="en-US" dirty="0" smtClean="0"/>
              <a:t>professional </a:t>
            </a:r>
            <a:r>
              <a:rPr lang="en-US" dirty="0"/>
              <a:t>fees which are percentage of the contract sum. Capital stagnancy due to </a:t>
            </a:r>
            <a:r>
              <a:rPr lang="en-US" dirty="0" smtClean="0"/>
              <a:t>abandoned </a:t>
            </a:r>
            <a:r>
              <a:rPr lang="en-US" dirty="0"/>
              <a:t>projects are also rampant.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82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153</TotalTime>
  <Words>2184</Words>
  <Application>Microsoft Office PowerPoint</Application>
  <PresentationFormat>Widescreen</PresentationFormat>
  <Paragraphs>85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Arial Rounded MT Bold</vt:lpstr>
      <vt:lpstr>Calibri</vt:lpstr>
      <vt:lpstr>Century Gothic</vt:lpstr>
      <vt:lpstr>ff1</vt:lpstr>
      <vt:lpstr>Wingdings 3</vt:lpstr>
      <vt:lpstr>Ion</vt:lpstr>
      <vt:lpstr>ENGINEERING LAW AND MANAGERIAL ECONOMICS FOR FOR INFRASTRUCTURAL DEVELOPMENT IN NIGERIA</vt:lpstr>
      <vt:lpstr>Abstract introduction on infrastructure in Nigeria</vt:lpstr>
      <vt:lpstr> The Challenges of Infrastructure Development in Democratic Governance </vt:lpstr>
      <vt:lpstr>PowerPoint Presentation</vt:lpstr>
      <vt:lpstr>THE NATURE OF INFRASTRUCTURES IN THIRD WORLD COUNTRIES (NIGERIA) </vt:lpstr>
      <vt:lpstr>PowerPoint Presentation</vt:lpstr>
      <vt:lpstr>THE BENEFITS OF INFRASTRUCTURE IN NATIONAL DEVELOPMENT</vt:lpstr>
      <vt:lpstr>THE CHALLENGES OF INFRASTRUCTURE DEVELOPMENT IN NIGERIA</vt:lpstr>
      <vt:lpstr>The challenges of infrastructure development in Nigeria are: </vt:lpstr>
      <vt:lpstr>PowerPoint Presentation</vt:lpstr>
      <vt:lpstr>CONCLUSION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LAW AND MANAGERIAL ECONOMICS FOR FOR INFRASTRUCTURAL DEVELOPMENT IN NIGERIA</dc:title>
  <dc:creator>Guest PC</dc:creator>
  <cp:lastModifiedBy>Guest PC</cp:lastModifiedBy>
  <cp:revision>14</cp:revision>
  <dcterms:created xsi:type="dcterms:W3CDTF">2020-04-02T14:54:28Z</dcterms:created>
  <dcterms:modified xsi:type="dcterms:W3CDTF">2020-04-02T17:30:14Z</dcterms:modified>
</cp:coreProperties>
</file>