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7" r:id="rId4"/>
    <p:sldId id="260" r:id="rId5"/>
    <p:sldId id="259" r:id="rId6"/>
    <p:sldId id="261" r:id="rId7"/>
    <p:sldId id="262" r:id="rId8"/>
    <p:sldId id="264" r:id="rId9"/>
    <p:sldId id="263" r:id="rId10"/>
    <p:sldId id="265" r:id="rId11"/>
    <p:sldId id="266" r:id="rId12"/>
    <p:sldId id="267" r:id="rId13"/>
    <p:sldId id="269" r:id="rId14"/>
    <p:sldId id="270" r:id="rId15"/>
    <p:sldId id="271" r:id="rId16"/>
    <p:sldId id="272" r:id="rId17"/>
    <p:sldId id="274" r:id="rId18"/>
    <p:sldId id="273"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3/23/2020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3/23/2020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145" y="2330046"/>
            <a:ext cx="7345367" cy="3613554"/>
          </a:xfrm>
        </p:spPr>
        <p:txBody>
          <a:bodyPr>
            <a:noAutofit/>
          </a:bodyPr>
          <a:lstStyle/>
          <a:p>
            <a:r>
              <a:rPr lang="en-US" sz="3600" b="1" dirty="0">
                <a:solidFill>
                  <a:schemeClr val="tx1"/>
                </a:solidFill>
              </a:rPr>
              <a:t>COVID-19 is a disease caused by a new strain of coronavirus. ‘CO’ stands for corona, ‘VI’ for virus, and ‘D’ for disease. Formerly, this disease was referred to as ‘2019 novel coronavirus’ or ‘2019-nCoV.’ The COVID-19 virus is a new virus linked to the same family of viruses as Severe Acute Respiratory Syndrome (SARS) and some types of common cold. </a:t>
            </a:r>
          </a:p>
        </p:txBody>
      </p:sp>
      <p:sp>
        <p:nvSpPr>
          <p:cNvPr id="3" name="Subtitle 2"/>
          <p:cNvSpPr>
            <a:spLocks noGrp="1"/>
          </p:cNvSpPr>
          <p:nvPr>
            <p:ph type="subTitle" idx="1"/>
          </p:nvPr>
        </p:nvSpPr>
        <p:spPr>
          <a:xfrm>
            <a:off x="9332889" y="1313647"/>
            <a:ext cx="2859111" cy="5254579"/>
          </a:xfrm>
        </p:spPr>
        <p:txBody>
          <a:bodyPr>
            <a:normAutofit/>
          </a:bodyPr>
          <a:lstStyle/>
          <a:p>
            <a:endParaRPr lang="en-US" sz="6600" b="1" dirty="0">
              <a:solidFill>
                <a:schemeClr val="tx2">
                  <a:lumMod val="50000"/>
                </a:schemeClr>
              </a:solidFill>
            </a:endParaRPr>
          </a:p>
        </p:txBody>
      </p:sp>
    </p:spTree>
    <p:extLst>
      <p:ext uri="{BB962C8B-B14F-4D97-AF65-F5344CB8AC3E}">
        <p14:creationId xmlns:p14="http://schemas.microsoft.com/office/powerpoint/2010/main" val="2918276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a:xfrm>
            <a:off x="3490175" y="347730"/>
            <a:ext cx="8165205" cy="6207616"/>
          </a:xfrm>
        </p:spPr>
        <p:txBody>
          <a:bodyPr anchor="t">
            <a:normAutofit/>
          </a:bodyPr>
          <a:lstStyle/>
          <a:p>
            <a:pPr marL="0" indent="0" algn="ctr">
              <a:buNone/>
            </a:pPr>
            <a:r>
              <a:rPr lang="en-US" sz="4000" b="1" u="sng" dirty="0">
                <a:solidFill>
                  <a:schemeClr val="tx2">
                    <a:lumMod val="50000"/>
                  </a:schemeClr>
                </a:solidFill>
              </a:rPr>
              <a:t>Protect your patients</a:t>
            </a:r>
            <a:r>
              <a:rPr lang="en-US" sz="4000" b="1" u="sng" dirty="0" smtClean="0">
                <a:solidFill>
                  <a:schemeClr val="tx2">
                    <a:lumMod val="50000"/>
                  </a:schemeClr>
                </a:solidFill>
              </a:rPr>
              <a:t>:</a:t>
            </a:r>
          </a:p>
          <a:p>
            <a:r>
              <a:rPr lang="en-US" sz="2400" b="1" dirty="0"/>
              <a:t>Separate patients with respiratory symptoms so they are not waiting among other patients seeking care.</a:t>
            </a:r>
            <a:r>
              <a:rPr lang="en-US" dirty="0"/>
              <a:t> </a:t>
            </a:r>
            <a:r>
              <a:rPr lang="en-US" sz="2400" dirty="0"/>
              <a:t>Identify a separate, well-ventilated space that allows waiting patients and visitors to be separated.</a:t>
            </a:r>
          </a:p>
          <a:p>
            <a:r>
              <a:rPr lang="en-US" b="1" dirty="0" smtClean="0"/>
              <a:t>Consider </a:t>
            </a:r>
            <a:r>
              <a:rPr lang="en-US" b="1" dirty="0"/>
              <a:t>the strategies to prevent patients who can be cared for at home from coming to your facility potentially exposing themselves or others to germs, like</a:t>
            </a:r>
            <a:r>
              <a:rPr lang="en-US" dirty="0"/>
              <a:t>:</a:t>
            </a:r>
          </a:p>
          <a:p>
            <a:pPr lvl="1"/>
            <a:r>
              <a:rPr lang="en-US" sz="2200" dirty="0"/>
              <a:t>Using your telephone system to deliver messages to incoming callers about when to seek medical care at your facility, when to seek emergency care, and where to go for information about caring for a person with COVID at home.</a:t>
            </a:r>
          </a:p>
          <a:p>
            <a:pPr lvl="1"/>
            <a:r>
              <a:rPr lang="en-US" sz="2200" dirty="0"/>
              <a:t>Adjusting your hours of operation to include telephone triage and follow-up of patients during a community outbreak.</a:t>
            </a:r>
          </a:p>
          <a:p>
            <a:pPr lvl="1"/>
            <a:r>
              <a:rPr lang="en-US" sz="2200" dirty="0"/>
              <a:t>Leveraging telemedicine technologies and self-assessment tools.</a:t>
            </a:r>
          </a:p>
          <a:p>
            <a:endParaRPr lang="en-US" sz="2200" b="1" u="sng" dirty="0" smtClean="0">
              <a:solidFill>
                <a:schemeClr val="tx2">
                  <a:lumMod val="50000"/>
                </a:schemeClr>
              </a:solidFill>
            </a:endParaRPr>
          </a:p>
        </p:txBody>
      </p:sp>
    </p:spTree>
    <p:extLst>
      <p:ext uri="{BB962C8B-B14F-4D97-AF65-F5344CB8AC3E}">
        <p14:creationId xmlns:p14="http://schemas.microsoft.com/office/powerpoint/2010/main" val="424972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223" y="2536108"/>
            <a:ext cx="7345367" cy="3613554"/>
          </a:xfrm>
        </p:spPr>
        <p:txBody>
          <a:bodyPr>
            <a:noAutofit/>
          </a:bodyPr>
          <a:lstStyle/>
          <a:p>
            <a:r>
              <a:rPr lang="en-US" sz="5400" b="1" dirty="0">
                <a:solidFill>
                  <a:schemeClr val="tx2">
                    <a:lumMod val="50000"/>
                  </a:schemeClr>
                </a:solidFill>
              </a:rPr>
              <a:t>ENGINEERING LAW AND MANAGERIAL ECONOMICS FOR </a:t>
            </a:r>
            <a:r>
              <a:rPr lang="en-US" sz="5400" b="1" dirty="0" smtClean="0">
                <a:solidFill>
                  <a:schemeClr val="tx2">
                    <a:lumMod val="50000"/>
                  </a:schemeClr>
                </a:solidFill>
              </a:rPr>
              <a:t>INFRASTRUCTURAL </a:t>
            </a:r>
            <a:r>
              <a:rPr lang="en-US" sz="5400" b="1" dirty="0">
                <a:solidFill>
                  <a:schemeClr val="tx2">
                    <a:lumMod val="50000"/>
                  </a:schemeClr>
                </a:solidFill>
              </a:rPr>
              <a:t>DEVELOPMENT IN NIGERIA: CHALLENGES AND WAY FORWARD </a:t>
            </a:r>
            <a:endParaRPr lang="en-US" sz="5200" b="1" dirty="0">
              <a:solidFill>
                <a:schemeClr val="tx2">
                  <a:lumMod val="50000"/>
                </a:schemeClr>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3616391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p:txBody>
          <a:bodyPr anchor="t"/>
          <a:lstStyle/>
          <a:p>
            <a:pPr marL="0" indent="0" algn="ctr">
              <a:buNone/>
            </a:pPr>
            <a:r>
              <a:rPr lang="en-US" sz="2800" b="1" u="sng" dirty="0" smtClean="0"/>
              <a:t>CHALLENGES INCLUDE;</a:t>
            </a:r>
          </a:p>
          <a:p>
            <a:endParaRPr lang="en-US" sz="2400" dirty="0" smtClean="0"/>
          </a:p>
          <a:p>
            <a:r>
              <a:rPr lang="en-US" sz="2400" dirty="0" smtClean="0"/>
              <a:t>We can identify </a:t>
            </a:r>
            <a:r>
              <a:rPr lang="en-US" sz="2400" dirty="0"/>
              <a:t>poor funding, inadequate equipment, students' population explosion (without commensurate facilities), lack of high-quality manpower (in terms of trainers or teachers), inadequate industrial training and poor attitude of employers as the dominant problems faced by engineering education in Nigeria</a:t>
            </a:r>
            <a:endParaRPr lang="en-US" sz="2400" dirty="0"/>
          </a:p>
        </p:txBody>
      </p:sp>
    </p:spTree>
    <p:extLst>
      <p:ext uri="{BB962C8B-B14F-4D97-AF65-F5344CB8AC3E}">
        <p14:creationId xmlns:p14="http://schemas.microsoft.com/office/powerpoint/2010/main" val="29640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p:txBody>
          <a:bodyPr anchor="ctr"/>
          <a:lstStyle/>
          <a:p>
            <a:pPr marL="0" indent="0" algn="ctr">
              <a:buNone/>
            </a:pPr>
            <a:r>
              <a:rPr lang="en-US" sz="2800" b="1" u="sng" dirty="0" smtClean="0"/>
              <a:t>RECOMMENDATIONS;</a:t>
            </a:r>
          </a:p>
          <a:p>
            <a:pPr marL="0" indent="0" algn="ctr">
              <a:buNone/>
            </a:pPr>
            <a:endParaRPr lang="en-US" sz="2800" b="1" u="sng" dirty="0" smtClean="0"/>
          </a:p>
          <a:p>
            <a:r>
              <a:rPr lang="en-US" sz="2800" dirty="0">
                <a:solidFill>
                  <a:schemeClr val="tx2">
                    <a:lumMod val="50000"/>
                  </a:schemeClr>
                </a:solidFill>
              </a:rPr>
              <a:t>Adequate Funding and Greater Private Sector </a:t>
            </a:r>
            <a:r>
              <a:rPr lang="en-US" sz="2800" dirty="0" smtClean="0">
                <a:solidFill>
                  <a:schemeClr val="tx2">
                    <a:lumMod val="50000"/>
                  </a:schemeClr>
                </a:solidFill>
              </a:rPr>
              <a:t>Involvement.</a:t>
            </a:r>
          </a:p>
          <a:p>
            <a:r>
              <a:rPr lang="en-US" sz="2800" dirty="0">
                <a:solidFill>
                  <a:schemeClr val="tx2">
                    <a:lumMod val="50000"/>
                  </a:schemeClr>
                </a:solidFill>
              </a:rPr>
              <a:t>Greater Transparency and Good Governance </a:t>
            </a:r>
            <a:endParaRPr lang="en-US" sz="2800" dirty="0" smtClean="0">
              <a:solidFill>
                <a:schemeClr val="tx2">
                  <a:lumMod val="50000"/>
                </a:schemeClr>
              </a:solidFill>
            </a:endParaRPr>
          </a:p>
          <a:p>
            <a:r>
              <a:rPr lang="en-US" sz="2800" dirty="0">
                <a:solidFill>
                  <a:schemeClr val="tx2">
                    <a:lumMod val="50000"/>
                  </a:schemeClr>
                </a:solidFill>
              </a:rPr>
              <a:t>Population </a:t>
            </a:r>
            <a:r>
              <a:rPr lang="en-US" sz="2800" dirty="0" smtClean="0">
                <a:solidFill>
                  <a:schemeClr val="tx2">
                    <a:lumMod val="50000"/>
                  </a:schemeClr>
                </a:solidFill>
              </a:rPr>
              <a:t>Control</a:t>
            </a:r>
          </a:p>
          <a:p>
            <a:r>
              <a:rPr lang="en-US" sz="2800" dirty="0">
                <a:solidFill>
                  <a:schemeClr val="tx2">
                    <a:lumMod val="50000"/>
                  </a:schemeClr>
                </a:solidFill>
              </a:rPr>
              <a:t>The Need for Physical Planning </a:t>
            </a:r>
            <a:endParaRPr lang="en-US" sz="2800" dirty="0" smtClean="0">
              <a:solidFill>
                <a:schemeClr val="tx2">
                  <a:lumMod val="50000"/>
                </a:schemeClr>
              </a:solidFill>
            </a:endParaRPr>
          </a:p>
          <a:p>
            <a:pPr algn="ctr"/>
            <a:endParaRPr lang="en-US" sz="2400" dirty="0" smtClean="0"/>
          </a:p>
        </p:txBody>
      </p:sp>
    </p:spTree>
    <p:extLst>
      <p:ext uri="{BB962C8B-B14F-4D97-AF65-F5344CB8AC3E}">
        <p14:creationId xmlns:p14="http://schemas.microsoft.com/office/powerpoint/2010/main" val="3840022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44" y="2664897"/>
            <a:ext cx="7345367" cy="3613554"/>
          </a:xfrm>
        </p:spPr>
        <p:txBody>
          <a:bodyPr>
            <a:noAutofit/>
          </a:bodyPr>
          <a:lstStyle/>
          <a:p>
            <a:r>
              <a:rPr lang="en-US" sz="5000" b="1" dirty="0">
                <a:solidFill>
                  <a:schemeClr val="tx2">
                    <a:lumMod val="50000"/>
                  </a:schemeClr>
                </a:solidFill>
              </a:rPr>
              <a:t>OPERATION, MAINTENANCE AND MANAGEMENT OF ENGINEERING EQUIPMENT FOR SUSTAINABLE DEVELOPMENT IN NIGERIA</a:t>
            </a:r>
            <a:endParaRPr lang="en-US" sz="5000" b="1" dirty="0">
              <a:solidFill>
                <a:schemeClr val="tx2">
                  <a:lumMod val="50000"/>
                </a:schemeClr>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3922202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a:xfrm>
            <a:off x="3451539" y="553050"/>
            <a:ext cx="8306873" cy="5742755"/>
          </a:xfrm>
        </p:spPr>
        <p:txBody>
          <a:bodyPr anchor="t">
            <a:normAutofit fontScale="25000" lnSpcReduction="20000"/>
          </a:bodyPr>
          <a:lstStyle/>
          <a:p>
            <a:endParaRPr lang="en-US" sz="4200" dirty="0" smtClean="0">
              <a:solidFill>
                <a:schemeClr val="tx2">
                  <a:lumMod val="50000"/>
                </a:schemeClr>
              </a:solidFill>
            </a:endParaRPr>
          </a:p>
          <a:p>
            <a:r>
              <a:rPr lang="en-US" sz="7200" dirty="0" smtClean="0">
                <a:solidFill>
                  <a:schemeClr val="tx2">
                    <a:lumMod val="50000"/>
                  </a:schemeClr>
                </a:solidFill>
              </a:rPr>
              <a:t>Maintenance </a:t>
            </a:r>
            <a:r>
              <a:rPr lang="en-US" sz="7200" dirty="0">
                <a:solidFill>
                  <a:schemeClr val="tx2">
                    <a:lumMod val="50000"/>
                  </a:schemeClr>
                </a:solidFill>
              </a:rPr>
              <a:t>is an activity that can be applied to all systems, both natural and man-made, to </a:t>
            </a:r>
            <a:r>
              <a:rPr lang="en-US" sz="7200" dirty="0" smtClean="0">
                <a:solidFill>
                  <a:schemeClr val="tx2">
                    <a:lumMod val="50000"/>
                  </a:schemeClr>
                </a:solidFill>
              </a:rPr>
              <a:t>cause </a:t>
            </a:r>
            <a:r>
              <a:rPr lang="en-US" sz="7200" dirty="0">
                <a:solidFill>
                  <a:schemeClr val="tx2">
                    <a:lumMod val="50000"/>
                  </a:schemeClr>
                </a:solidFill>
              </a:rPr>
              <a:t>such systems to remain unaltered or </a:t>
            </a:r>
            <a:r>
              <a:rPr lang="en-US" sz="7200" dirty="0" smtClean="0">
                <a:solidFill>
                  <a:schemeClr val="tx2">
                    <a:lumMod val="50000"/>
                  </a:schemeClr>
                </a:solidFill>
              </a:rPr>
              <a:t>unimpaired.</a:t>
            </a:r>
          </a:p>
          <a:p>
            <a:r>
              <a:rPr lang="en-US" sz="7200" dirty="0">
                <a:solidFill>
                  <a:schemeClr val="tx2">
                    <a:lumMod val="50000"/>
                  </a:schemeClr>
                </a:solidFill>
              </a:rPr>
              <a:t>An efficient maintenance system ensures that the productive and operational life of a facility is </a:t>
            </a:r>
            <a:r>
              <a:rPr lang="en-US" sz="7200" dirty="0" smtClean="0">
                <a:solidFill>
                  <a:schemeClr val="tx2">
                    <a:lumMod val="50000"/>
                  </a:schemeClr>
                </a:solidFill>
              </a:rPr>
              <a:t>as </a:t>
            </a:r>
            <a:r>
              <a:rPr lang="en-US" sz="7200" dirty="0">
                <a:solidFill>
                  <a:schemeClr val="tx2">
                    <a:lumMod val="50000"/>
                  </a:schemeClr>
                </a:solidFill>
              </a:rPr>
              <a:t>long as possible with cost of maintenance of the infrastructure at the lowest </a:t>
            </a:r>
            <a:r>
              <a:rPr lang="en-US" sz="7200" dirty="0" smtClean="0">
                <a:solidFill>
                  <a:schemeClr val="tx2">
                    <a:lumMod val="50000"/>
                  </a:schemeClr>
                </a:solidFill>
              </a:rPr>
              <a:t>possible. </a:t>
            </a:r>
            <a:endParaRPr lang="en-US" sz="7200" dirty="0">
              <a:solidFill>
                <a:schemeClr val="tx2">
                  <a:lumMod val="50000"/>
                </a:schemeClr>
              </a:solidFill>
            </a:endParaRPr>
          </a:p>
          <a:p>
            <a:pPr marL="0" indent="0" algn="ctr">
              <a:buNone/>
            </a:pPr>
            <a:endParaRPr lang="en-US" sz="5500" b="1" u="sng" dirty="0" smtClean="0"/>
          </a:p>
          <a:p>
            <a:pPr marL="0" indent="0" algn="ctr">
              <a:buNone/>
            </a:pPr>
            <a:r>
              <a:rPr lang="en-US" sz="7200" b="1" u="sng" dirty="0" smtClean="0"/>
              <a:t>Causes </a:t>
            </a:r>
            <a:r>
              <a:rPr lang="en-US" sz="7200" b="1" u="sng" dirty="0"/>
              <a:t>of the abysmal maintenance culture in Nigeria </a:t>
            </a:r>
            <a:endParaRPr lang="en-US" sz="7200" b="1" u="sng" dirty="0" smtClean="0"/>
          </a:p>
          <a:p>
            <a:pPr marL="0" indent="0" algn="ctr">
              <a:buNone/>
            </a:pPr>
            <a:endParaRPr lang="en-US" sz="7200" dirty="0"/>
          </a:p>
          <a:p>
            <a:r>
              <a:rPr lang="en-US" sz="7200" dirty="0">
                <a:solidFill>
                  <a:schemeClr val="tx2">
                    <a:lumMod val="50000"/>
                  </a:schemeClr>
                </a:solidFill>
              </a:rPr>
              <a:t>Maintenance not being treated seriously at the board level or even by local management; </a:t>
            </a:r>
          </a:p>
          <a:p>
            <a:r>
              <a:rPr lang="en-US" sz="7200" dirty="0">
                <a:solidFill>
                  <a:schemeClr val="tx2">
                    <a:lumMod val="50000"/>
                  </a:schemeClr>
                </a:solidFill>
              </a:rPr>
              <a:t>lack of business culture in the maintenance process; </a:t>
            </a:r>
          </a:p>
          <a:p>
            <a:r>
              <a:rPr lang="en-US" sz="7200" dirty="0" smtClean="0">
                <a:solidFill>
                  <a:schemeClr val="tx2">
                    <a:lumMod val="50000"/>
                  </a:schemeClr>
                </a:solidFill>
              </a:rPr>
              <a:t>Lack </a:t>
            </a:r>
            <a:r>
              <a:rPr lang="en-US" sz="7200" dirty="0">
                <a:solidFill>
                  <a:schemeClr val="tx2">
                    <a:lumMod val="50000"/>
                  </a:schemeClr>
                </a:solidFill>
              </a:rPr>
              <a:t>of adequate management skills by maintenance technicians and even team </a:t>
            </a:r>
            <a:r>
              <a:rPr lang="en-US" sz="7200" dirty="0" smtClean="0">
                <a:solidFill>
                  <a:schemeClr val="tx2">
                    <a:lumMod val="50000"/>
                  </a:schemeClr>
                </a:solidFill>
              </a:rPr>
              <a:t>leaders;</a:t>
            </a:r>
          </a:p>
          <a:p>
            <a:r>
              <a:rPr lang="en-US" sz="7200" dirty="0" smtClean="0">
                <a:solidFill>
                  <a:schemeClr val="tx2">
                    <a:lumMod val="50000"/>
                  </a:schemeClr>
                </a:solidFill>
              </a:rPr>
              <a:t>Isolation </a:t>
            </a:r>
            <a:r>
              <a:rPr lang="en-US" sz="7200" dirty="0">
                <a:solidFill>
                  <a:schemeClr val="tx2">
                    <a:lumMod val="50000"/>
                  </a:schemeClr>
                </a:solidFill>
              </a:rPr>
              <a:t>of the maintenance operation with little or no integration with the activities of </a:t>
            </a:r>
            <a:r>
              <a:rPr lang="en-US" sz="7200" dirty="0" smtClean="0">
                <a:solidFill>
                  <a:schemeClr val="tx2">
                    <a:lumMod val="50000"/>
                  </a:schemeClr>
                </a:solidFill>
              </a:rPr>
              <a:t>other </a:t>
            </a:r>
            <a:r>
              <a:rPr lang="en-US" sz="7200" dirty="0">
                <a:solidFill>
                  <a:schemeClr val="tx2">
                    <a:lumMod val="50000"/>
                  </a:schemeClr>
                </a:solidFill>
              </a:rPr>
              <a:t>departments; </a:t>
            </a:r>
          </a:p>
          <a:p>
            <a:r>
              <a:rPr lang="en-US" sz="7200" dirty="0" smtClean="0">
                <a:solidFill>
                  <a:schemeClr val="tx2">
                    <a:lumMod val="50000"/>
                  </a:schemeClr>
                </a:solidFill>
              </a:rPr>
              <a:t>Absence </a:t>
            </a:r>
            <a:r>
              <a:rPr lang="en-US" sz="7200" dirty="0">
                <a:solidFill>
                  <a:schemeClr val="tx2">
                    <a:lumMod val="50000"/>
                  </a:schemeClr>
                </a:solidFill>
              </a:rPr>
              <a:t>of adequate planned preventive maintenance methods; </a:t>
            </a:r>
          </a:p>
          <a:p>
            <a:r>
              <a:rPr lang="en-US" sz="7200" dirty="0" smtClean="0">
                <a:solidFill>
                  <a:schemeClr val="tx2">
                    <a:lumMod val="50000"/>
                  </a:schemeClr>
                </a:solidFill>
              </a:rPr>
              <a:t>Pre-occupation </a:t>
            </a:r>
            <a:r>
              <a:rPr lang="en-US" sz="7200" dirty="0">
                <a:solidFill>
                  <a:schemeClr val="tx2">
                    <a:lumMod val="50000"/>
                  </a:schemeClr>
                </a:solidFill>
              </a:rPr>
              <a:t>with introduction of advanced maintenance methods while relevant </a:t>
            </a:r>
            <a:r>
              <a:rPr lang="en-US" sz="7200" dirty="0" smtClean="0">
                <a:solidFill>
                  <a:schemeClr val="tx2">
                    <a:lumMod val="50000"/>
                  </a:schemeClr>
                </a:solidFill>
              </a:rPr>
              <a:t>basic maintenance </a:t>
            </a:r>
            <a:r>
              <a:rPr lang="en-US" sz="7200" dirty="0">
                <a:solidFill>
                  <a:schemeClr val="tx2">
                    <a:lumMod val="50000"/>
                  </a:schemeClr>
                </a:solidFill>
              </a:rPr>
              <a:t>practices are not being implemented. </a:t>
            </a:r>
          </a:p>
          <a:p>
            <a:pPr marL="0" indent="0">
              <a:buNone/>
            </a:pPr>
            <a:r>
              <a:rPr lang="en-US" sz="7200" dirty="0">
                <a:solidFill>
                  <a:schemeClr val="tx2">
                    <a:lumMod val="50000"/>
                  </a:schemeClr>
                </a:solidFill>
              </a:rPr>
              <a:t/>
            </a:r>
            <a:br>
              <a:rPr lang="en-US" sz="7200" dirty="0">
                <a:solidFill>
                  <a:schemeClr val="tx2">
                    <a:lumMod val="50000"/>
                  </a:schemeClr>
                </a:solidFill>
              </a:rPr>
            </a:br>
            <a:r>
              <a:rPr lang="en-US" sz="7200" dirty="0">
                <a:solidFill>
                  <a:schemeClr val="tx2">
                    <a:lumMod val="50000"/>
                  </a:schemeClr>
                </a:solidFill>
              </a:rPr>
              <a:t/>
            </a:r>
            <a:br>
              <a:rPr lang="en-US" sz="7200" dirty="0">
                <a:solidFill>
                  <a:schemeClr val="tx2">
                    <a:lumMod val="50000"/>
                  </a:schemeClr>
                </a:solidFill>
              </a:rPr>
            </a:br>
            <a:endParaRPr lang="en-US" sz="7200" dirty="0">
              <a:solidFill>
                <a:schemeClr val="tx2">
                  <a:lumMod val="50000"/>
                </a:schemeClr>
              </a:solidFill>
            </a:endParaRPr>
          </a:p>
          <a:p>
            <a:endParaRPr lang="en-US" sz="5500" dirty="0"/>
          </a:p>
        </p:txBody>
      </p:sp>
    </p:spTree>
    <p:extLst>
      <p:ext uri="{BB962C8B-B14F-4D97-AF65-F5344CB8AC3E}">
        <p14:creationId xmlns:p14="http://schemas.microsoft.com/office/powerpoint/2010/main" val="1360342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556" y="2484593"/>
            <a:ext cx="7345367" cy="3613554"/>
          </a:xfrm>
        </p:spPr>
        <p:txBody>
          <a:bodyPr>
            <a:noAutofit/>
          </a:bodyPr>
          <a:lstStyle/>
          <a:p>
            <a:r>
              <a:rPr lang="en-US" sz="5400" b="1" dirty="0">
                <a:solidFill>
                  <a:schemeClr val="tx2">
                    <a:lumMod val="50000"/>
                  </a:schemeClr>
                </a:solidFill>
              </a:rPr>
              <a:t>ENGINEERING LAW AND HAZARD ASSESSMENT OF HEALTH WORKERS FOR ENHANCED OCCUPATIONAL SAFETY IN NIGERIA</a:t>
            </a:r>
            <a:endParaRPr lang="en-US" sz="5000" b="1" dirty="0">
              <a:solidFill>
                <a:schemeClr val="tx2">
                  <a:lumMod val="50000"/>
                </a:schemeClr>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3275649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5" name="Content Placeholder 4"/>
          <p:cNvSpPr>
            <a:spLocks noGrp="1"/>
          </p:cNvSpPr>
          <p:nvPr>
            <p:ph idx="1"/>
          </p:nvPr>
        </p:nvSpPr>
        <p:spPr/>
        <p:txBody>
          <a:bodyPr anchor="ctr">
            <a:normAutofit/>
          </a:bodyPr>
          <a:lstStyle/>
          <a:p>
            <a:pPr marL="0" indent="0" algn="ctr">
              <a:buNone/>
            </a:pPr>
            <a:r>
              <a:rPr lang="en-US" sz="3200" b="1" dirty="0"/>
              <a:t>Majority of health workers in this </a:t>
            </a:r>
            <a:r>
              <a:rPr lang="en-US" sz="3200" b="1" dirty="0" smtClean="0"/>
              <a:t>study(COVID-19) are moderately prone </a:t>
            </a:r>
            <a:r>
              <a:rPr lang="en-US" sz="3200" b="1" dirty="0"/>
              <a:t>to high risk of occupational hazards </a:t>
            </a:r>
            <a:r>
              <a:rPr lang="en-US" sz="3200" b="1" dirty="0" smtClean="0"/>
              <a:t>which </a:t>
            </a:r>
            <a:r>
              <a:rPr lang="en-US" sz="3200" b="1" dirty="0"/>
              <a:t>further confirmed that </a:t>
            </a:r>
            <a:r>
              <a:rPr lang="en-US" sz="3200" b="1" dirty="0" smtClean="0"/>
              <a:t>Health care workers </a:t>
            </a:r>
            <a:r>
              <a:rPr lang="en-US" sz="3200" b="1" dirty="0"/>
              <a:t>are exposed </a:t>
            </a:r>
            <a:r>
              <a:rPr lang="en-US" sz="3200" b="1" dirty="0" smtClean="0"/>
              <a:t>to </a:t>
            </a:r>
            <a:r>
              <a:rPr lang="en-US" sz="3200" b="1" dirty="0"/>
              <a:t>a very wide variety of risks and that they </a:t>
            </a:r>
            <a:r>
              <a:rPr lang="en-US" sz="3200" b="1" dirty="0" smtClean="0"/>
              <a:t>operate </a:t>
            </a:r>
            <a:r>
              <a:rPr lang="en-US" sz="3200" b="1" dirty="0"/>
              <a:t>in an environment that is considered to </a:t>
            </a:r>
            <a:r>
              <a:rPr lang="en-US" sz="3200" b="1" dirty="0" smtClean="0"/>
              <a:t>be </a:t>
            </a:r>
            <a:r>
              <a:rPr lang="en-US" sz="3200" b="1" dirty="0"/>
              <a:t>one of the most hazardous </a:t>
            </a:r>
            <a:r>
              <a:rPr lang="en-US" sz="3200" b="1" dirty="0" smtClean="0"/>
              <a:t>occupational ventures.</a:t>
            </a:r>
            <a:endParaRPr lang="en-US" sz="3200" b="1" dirty="0"/>
          </a:p>
          <a:p>
            <a:pPr marL="0" indent="0" algn="ctr">
              <a:buNone/>
            </a:pPr>
            <a:endParaRPr lang="en-US" sz="3200" b="1" dirty="0"/>
          </a:p>
        </p:txBody>
      </p:sp>
    </p:spTree>
    <p:extLst>
      <p:ext uri="{BB962C8B-B14F-4D97-AF65-F5344CB8AC3E}">
        <p14:creationId xmlns:p14="http://schemas.microsoft.com/office/powerpoint/2010/main" val="3265051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1073" y="2033832"/>
            <a:ext cx="7345367" cy="3613554"/>
          </a:xfrm>
        </p:spPr>
        <p:txBody>
          <a:bodyPr>
            <a:noAutofit/>
          </a:bodyPr>
          <a:lstStyle/>
          <a:p>
            <a:r>
              <a:rPr lang="en-US" sz="5400" b="1" dirty="0">
                <a:solidFill>
                  <a:schemeClr val="tx2">
                    <a:lumMod val="50000"/>
                  </a:schemeClr>
                </a:solidFill>
              </a:rPr>
              <a:t>CRITICAL ASSESSMENT OF LEGAL IMPLICATIONS AND ECONOMIC IMPACT OF LOCK DOWN OF ACTIVITIES IN NIGERIA</a:t>
            </a:r>
            <a:endParaRPr lang="en-US" sz="5000" b="1" dirty="0">
              <a:solidFill>
                <a:schemeClr val="tx2">
                  <a:lumMod val="50000"/>
                </a:schemeClr>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604960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a:xfrm>
            <a:off x="3412901" y="618186"/>
            <a:ext cx="8332631" cy="5486400"/>
          </a:xfrm>
        </p:spPr>
        <p:txBody>
          <a:bodyPr anchor="t">
            <a:normAutofit/>
          </a:bodyPr>
          <a:lstStyle/>
          <a:p>
            <a:pPr marL="0" indent="0" algn="ctr">
              <a:buNone/>
            </a:pPr>
            <a:r>
              <a:rPr lang="en-US" sz="3200" b="1" u="sng" dirty="0" smtClean="0"/>
              <a:t>THE IMPLICATION OF COVID-19  ON THE ECONOMY </a:t>
            </a:r>
          </a:p>
          <a:p>
            <a:r>
              <a:rPr lang="en-US" sz="2400" dirty="0" smtClean="0"/>
              <a:t>It has caused many companies to relieve some staffs of their duties as there are excess people confined to smaller resources.</a:t>
            </a:r>
          </a:p>
          <a:p>
            <a:endParaRPr lang="en-US" sz="2400" dirty="0" smtClean="0"/>
          </a:p>
          <a:p>
            <a:r>
              <a:rPr lang="en-US" sz="2400" dirty="0" smtClean="0"/>
              <a:t>Education at the nursery and primary levels have been stopped leaving so many teachers stranded</a:t>
            </a:r>
          </a:p>
          <a:p>
            <a:endParaRPr lang="en-US" sz="2400" dirty="0"/>
          </a:p>
          <a:p>
            <a:r>
              <a:rPr lang="en-US" sz="2400" dirty="0" smtClean="0"/>
              <a:t>Production of food and </a:t>
            </a:r>
            <a:r>
              <a:rPr lang="en-US" sz="2400" dirty="0" err="1" smtClean="0"/>
              <a:t>liverstock</a:t>
            </a:r>
            <a:r>
              <a:rPr lang="en-US" sz="2400" dirty="0" smtClean="0"/>
              <a:t> are done at a smaller quantity and rate. </a:t>
            </a:r>
            <a:endParaRPr lang="en-US" sz="2400" dirty="0"/>
          </a:p>
        </p:txBody>
      </p:sp>
    </p:spTree>
    <p:extLst>
      <p:ext uri="{BB962C8B-B14F-4D97-AF65-F5344CB8AC3E}">
        <p14:creationId xmlns:p14="http://schemas.microsoft.com/office/powerpoint/2010/main" val="288830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6664" y="2074123"/>
            <a:ext cx="7345367" cy="3613554"/>
          </a:xfrm>
        </p:spPr>
        <p:txBody>
          <a:bodyPr>
            <a:normAutofit fontScale="90000"/>
          </a:bodyPr>
          <a:lstStyle/>
          <a:p>
            <a:r>
              <a:rPr lang="en-US" dirty="0">
                <a:solidFill>
                  <a:schemeClr val="tx1"/>
                </a:solidFill>
              </a:rPr>
              <a:t>ENGINEERING STRATEGIES FOR HANDLING COVID-19 FOR ENVIRONMENTAL HEALTH AND ECONOMIC SUSTAINABILITY</a:t>
            </a:r>
            <a:endParaRPr lang="en-US" dirty="0">
              <a:solidFill>
                <a:schemeClr val="tx1"/>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2028710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164" y="2330046"/>
            <a:ext cx="7345367" cy="3613554"/>
          </a:xfrm>
        </p:spPr>
        <p:txBody>
          <a:bodyPr>
            <a:noAutofit/>
          </a:bodyPr>
          <a:lstStyle/>
          <a:p>
            <a:r>
              <a:rPr lang="en-US" sz="4000" b="1" dirty="0">
                <a:solidFill>
                  <a:schemeClr val="tx2">
                    <a:lumMod val="50000"/>
                  </a:schemeClr>
                </a:solidFill>
              </a:rPr>
              <a:t>DEVELOPMENT OF AUTOMATED MACHINE AND ELECTRO-MECHANICAL DEVICES FOR PRODUCTION OF INFECTION PREVENTION AND CONTROL (IPC) AND PERSONAL PROTECTIVE EQUIPMENT (PPE) FOR PUBLIC HEALTH AND ECONOMIC GROWTH IN NIGERIA</a:t>
            </a:r>
            <a:endParaRPr lang="en-US" sz="4000" b="1" dirty="0">
              <a:solidFill>
                <a:schemeClr val="tx2">
                  <a:lumMod val="50000"/>
                </a:schemeClr>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200295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a:xfrm>
            <a:off x="3882147" y="1301989"/>
            <a:ext cx="7315200" cy="5120640"/>
          </a:xfrm>
        </p:spPr>
        <p:txBody>
          <a:bodyPr anchor="ctr">
            <a:normAutofit/>
          </a:bodyPr>
          <a:lstStyle/>
          <a:p>
            <a:pPr algn="ctr"/>
            <a:r>
              <a:rPr lang="en-US" sz="3000" dirty="0">
                <a:solidFill>
                  <a:schemeClr val="tx2">
                    <a:lumMod val="50000"/>
                  </a:schemeClr>
                </a:solidFill>
              </a:rPr>
              <a:t>Rational use of personal protective equipment for </a:t>
            </a:r>
            <a:r>
              <a:rPr lang="en-US" sz="3000" dirty="0" smtClean="0">
                <a:solidFill>
                  <a:schemeClr val="tx2">
                    <a:lumMod val="50000"/>
                  </a:schemeClr>
                </a:solidFill>
              </a:rPr>
              <a:t>COVID-19</a:t>
            </a:r>
          </a:p>
          <a:p>
            <a:pPr algn="ctr"/>
            <a:r>
              <a:rPr lang="en-US" sz="3000" dirty="0">
                <a:solidFill>
                  <a:schemeClr val="tx2">
                    <a:lumMod val="50000"/>
                  </a:schemeClr>
                </a:solidFill>
              </a:rPr>
              <a:t>Deployment of IPC </a:t>
            </a:r>
            <a:r>
              <a:rPr lang="en-US" sz="3000" dirty="0" smtClean="0">
                <a:solidFill>
                  <a:schemeClr val="tx2">
                    <a:lumMod val="50000"/>
                  </a:schemeClr>
                </a:solidFill>
              </a:rPr>
              <a:t>specialists to support </a:t>
            </a:r>
            <a:r>
              <a:rPr lang="en-US" sz="3000" dirty="0">
                <a:solidFill>
                  <a:schemeClr val="tx2">
                    <a:lumMod val="50000"/>
                  </a:schemeClr>
                </a:solidFill>
              </a:rPr>
              <a:t>the COVID-19 response and to facilitate IPC </a:t>
            </a:r>
            <a:r>
              <a:rPr lang="en-US" sz="3000" dirty="0" smtClean="0">
                <a:solidFill>
                  <a:schemeClr val="tx2">
                    <a:lumMod val="50000"/>
                  </a:schemeClr>
                </a:solidFill>
              </a:rPr>
              <a:t>training</a:t>
            </a:r>
          </a:p>
          <a:p>
            <a:pPr algn="ctr"/>
            <a:r>
              <a:rPr lang="en-US" sz="3000" dirty="0">
                <a:solidFill>
                  <a:schemeClr val="tx2">
                    <a:lumMod val="50000"/>
                  </a:schemeClr>
                </a:solidFill>
              </a:rPr>
              <a:t>Development of Frequently Asked Questions (FAQ) in response to queries from the public and communities on blood safety, PPE for specimen collection, cleaning &amp; disinfection, self-isolation and self-monitoring. </a:t>
            </a:r>
            <a:endParaRPr lang="en-US" sz="3000" dirty="0" smtClean="0">
              <a:solidFill>
                <a:schemeClr val="tx2">
                  <a:lumMod val="50000"/>
                </a:schemeClr>
              </a:solidFill>
            </a:endParaRPr>
          </a:p>
          <a:p>
            <a:pPr algn="ctr"/>
            <a:endParaRPr lang="en-US" sz="3000" dirty="0">
              <a:solidFill>
                <a:schemeClr val="tx2">
                  <a:lumMod val="50000"/>
                </a:schemeClr>
              </a:solidFill>
            </a:endParaRPr>
          </a:p>
        </p:txBody>
      </p:sp>
    </p:spTree>
    <p:extLst>
      <p:ext uri="{BB962C8B-B14F-4D97-AF65-F5344CB8AC3E}">
        <p14:creationId xmlns:p14="http://schemas.microsoft.com/office/powerpoint/2010/main" val="176533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523082"/>
            <a:ext cx="2947482" cy="4601183"/>
          </a:xfrm>
        </p:spPr>
        <p:txBody>
          <a:bodyPr>
            <a:noAutofit/>
          </a:bodyPr>
          <a:lstStyle/>
          <a:p>
            <a:pPr marL="0" indent="0"/>
            <a:r>
              <a:rPr lang="en-US" sz="2700" dirty="0" smtClean="0">
                <a:solidFill>
                  <a:schemeClr val="tx1"/>
                </a:solidFill>
              </a:rPr>
              <a:t>The COVID-19 pandemic has hit the business world in an unprecedented scale and speed. It has caused the closures of business, the stoppage of factory outputs, and the disruption to global manufacturing industries and their supply networks.</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endParaRPr lang="en-US" sz="2700" dirty="0">
              <a:solidFill>
                <a:schemeClr val="tx1"/>
              </a:solidFill>
            </a:endParaRPr>
          </a:p>
        </p:txBody>
      </p:sp>
      <p:sp>
        <p:nvSpPr>
          <p:cNvPr id="3" name="Content Placeholder 2"/>
          <p:cNvSpPr>
            <a:spLocks noGrp="1"/>
          </p:cNvSpPr>
          <p:nvPr>
            <p:ph idx="1"/>
          </p:nvPr>
        </p:nvSpPr>
        <p:spPr>
          <a:xfrm>
            <a:off x="3869267" y="695459"/>
            <a:ext cx="7605809" cy="5428806"/>
          </a:xfrm>
        </p:spPr>
        <p:txBody>
          <a:bodyPr anchor="t">
            <a:normAutofit/>
          </a:bodyPr>
          <a:lstStyle/>
          <a:p>
            <a:pPr marL="0" indent="0" algn="ctr">
              <a:buNone/>
            </a:pPr>
            <a:r>
              <a:rPr lang="en-US" sz="2400" b="1" u="sng" dirty="0" smtClean="0"/>
              <a:t>STRATEGIES TO CURB THE SPREAD OF COVID-19</a:t>
            </a:r>
          </a:p>
          <a:p>
            <a:r>
              <a:rPr lang="en-US" sz="2400" dirty="0" smtClean="0"/>
              <a:t>Performing </a:t>
            </a:r>
            <a:r>
              <a:rPr lang="en-US" sz="2400" dirty="0"/>
              <a:t>hand hygiene frequently with an alcohol-based hand rub if your hands are not visibly dirty or with soap and water if hands are dirty</a:t>
            </a:r>
            <a:r>
              <a:rPr lang="en-US" sz="2400" dirty="0" smtClean="0"/>
              <a:t>;</a:t>
            </a:r>
          </a:p>
          <a:p>
            <a:r>
              <a:rPr lang="en-US" sz="2400" dirty="0" smtClean="0"/>
              <a:t> Avoiding </a:t>
            </a:r>
            <a:r>
              <a:rPr lang="en-US" sz="2400" dirty="0"/>
              <a:t>touching your eyes, nose and mouth</a:t>
            </a:r>
            <a:r>
              <a:rPr lang="en-US" sz="2400" dirty="0" smtClean="0"/>
              <a:t>;</a:t>
            </a:r>
          </a:p>
          <a:p>
            <a:r>
              <a:rPr lang="en-US" sz="2400" dirty="0" smtClean="0"/>
              <a:t> Practicing </a:t>
            </a:r>
            <a:r>
              <a:rPr lang="en-US" sz="2400" dirty="0"/>
              <a:t>respiratory hygiene by coughing or sneezing into a bent elbow or tissue and then immediately disposing of the tissue; </a:t>
            </a:r>
            <a:endParaRPr lang="en-US" sz="2400" dirty="0" smtClean="0"/>
          </a:p>
          <a:p>
            <a:r>
              <a:rPr lang="en-US" sz="2400" dirty="0"/>
              <a:t>W</a:t>
            </a:r>
            <a:r>
              <a:rPr lang="en-US" sz="2400" dirty="0" smtClean="0"/>
              <a:t>earing </a:t>
            </a:r>
            <a:r>
              <a:rPr lang="en-US" sz="2400" dirty="0"/>
              <a:t>a medical mask if you have respiratory symptoms and performing hand hygiene after disposing of the mask; </a:t>
            </a:r>
            <a:r>
              <a:rPr lang="en-US" sz="2400" dirty="0" smtClean="0"/>
              <a:t> </a:t>
            </a:r>
          </a:p>
          <a:p>
            <a:r>
              <a:rPr lang="en-US" sz="2400" dirty="0"/>
              <a:t>M</a:t>
            </a:r>
            <a:r>
              <a:rPr lang="en-US" sz="2400" dirty="0" smtClean="0"/>
              <a:t>aintaining </a:t>
            </a:r>
            <a:r>
              <a:rPr lang="en-US" sz="2400" dirty="0"/>
              <a:t>social distance (a minimum of 1 m) from individuals with respiratory </a:t>
            </a:r>
            <a:r>
              <a:rPr lang="en-US" sz="2400" dirty="0" smtClean="0"/>
              <a:t>symptoms.</a:t>
            </a:r>
            <a:endParaRPr lang="en-US" sz="2400" dirty="0">
              <a:solidFill>
                <a:schemeClr val="tx1"/>
              </a:solidFill>
            </a:endParaRPr>
          </a:p>
        </p:txBody>
      </p:sp>
    </p:spTree>
    <p:extLst>
      <p:ext uri="{BB962C8B-B14F-4D97-AF65-F5344CB8AC3E}">
        <p14:creationId xmlns:p14="http://schemas.microsoft.com/office/powerpoint/2010/main" val="4217880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164" y="2653672"/>
            <a:ext cx="7345367" cy="3613554"/>
          </a:xfrm>
        </p:spPr>
        <p:txBody>
          <a:bodyPr>
            <a:noAutofit/>
          </a:bodyPr>
          <a:lstStyle/>
          <a:p>
            <a:r>
              <a:rPr lang="en-US" sz="5000" b="1" dirty="0">
                <a:solidFill>
                  <a:schemeClr val="tx2">
                    <a:lumMod val="50000"/>
                  </a:schemeClr>
                </a:solidFill>
              </a:rPr>
              <a:t>DEVELOPMENT OF ENVIRONMENTAL HEALTH ENGINEERING FACILITIES, EQUIPMENT, SENSORS AND PUBLIC HEALTH SYSTEMS FOR TACKLING COVID-19 PANDEMIC</a:t>
            </a:r>
            <a:endParaRPr lang="en-US" sz="5000" dirty="0">
              <a:solidFill>
                <a:schemeClr val="tx2">
                  <a:lumMod val="50000"/>
                </a:schemeClr>
              </a:solidFill>
            </a:endParaRPr>
          </a:p>
        </p:txBody>
      </p:sp>
      <p:sp>
        <p:nvSpPr>
          <p:cNvPr id="3" name="Subtitle 2"/>
          <p:cNvSpPr>
            <a:spLocks noGrp="1"/>
          </p:cNvSpPr>
          <p:nvPr>
            <p:ph type="subTitle" idx="1"/>
          </p:nvPr>
        </p:nvSpPr>
        <p:spPr>
          <a:xfrm>
            <a:off x="9337182" y="888642"/>
            <a:ext cx="2854817" cy="4803820"/>
          </a:xfrm>
        </p:spPr>
        <p:txBody>
          <a:bodyPr anchor="ctr"/>
          <a:lstStyle/>
          <a:p>
            <a:pPr algn="r"/>
            <a:endParaRPr lang="en-US" dirty="0">
              <a:solidFill>
                <a:schemeClr val="tx2">
                  <a:lumMod val="50000"/>
                </a:schemeClr>
              </a:solidFill>
            </a:endParaRPr>
          </a:p>
        </p:txBody>
      </p:sp>
    </p:spTree>
    <p:extLst>
      <p:ext uri="{BB962C8B-B14F-4D97-AF65-F5344CB8AC3E}">
        <p14:creationId xmlns:p14="http://schemas.microsoft.com/office/powerpoint/2010/main" val="100492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Wingdings" panose="05000000000000000000" pitchFamily="2" charset="2"/>
              <a:buChar char="Ø"/>
            </a:pPr>
            <a:r>
              <a:rPr lang="en-US" dirty="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p:txBody>
          <a:bodyPr anchor="t">
            <a:normAutofit/>
          </a:bodyPr>
          <a:lstStyle/>
          <a:p>
            <a:r>
              <a:rPr lang="en-US" sz="2400" b="1" dirty="0" smtClean="0"/>
              <a:t>An online </a:t>
            </a:r>
            <a:r>
              <a:rPr lang="en-US" sz="2400" b="1" dirty="0"/>
              <a:t>COVID-19 Triage Tool, which allows users to self-asses their coronavirus risk </a:t>
            </a:r>
            <a:r>
              <a:rPr lang="en-US" sz="2400" b="1" dirty="0" smtClean="0"/>
              <a:t>category, has been designed by a company in Nigeria.</a:t>
            </a:r>
          </a:p>
          <a:p>
            <a:pPr marL="0" indent="0">
              <a:buNone/>
            </a:pPr>
            <a:endParaRPr lang="en-US" sz="2400" b="1" dirty="0" smtClean="0"/>
          </a:p>
          <a:p>
            <a:r>
              <a:rPr lang="en-US" sz="2400" b="1" dirty="0"/>
              <a:t>South Africa's government is using WhatsApp to run an interactive chat service about coronavirus</a:t>
            </a:r>
            <a:r>
              <a:rPr lang="en-US" sz="2400" b="1" dirty="0" smtClean="0"/>
              <a:t>.</a:t>
            </a:r>
          </a:p>
          <a:p>
            <a:endParaRPr lang="en-US" sz="2400" b="1" dirty="0"/>
          </a:p>
          <a:p>
            <a:r>
              <a:rPr lang="en-US" sz="2400" b="1" dirty="0"/>
              <a:t>China are using robots to disinfect hospitals and deliver medical supplies</a:t>
            </a:r>
            <a:r>
              <a:rPr lang="en-US" sz="2400" b="1" dirty="0" smtClean="0"/>
              <a:t>.</a:t>
            </a:r>
          </a:p>
          <a:p>
            <a:endParaRPr lang="en-US" sz="2400" b="1" dirty="0"/>
          </a:p>
          <a:p>
            <a:r>
              <a:rPr lang="en-US" sz="2400" b="1" dirty="0"/>
              <a:t>I</a:t>
            </a:r>
            <a:r>
              <a:rPr lang="en-US" sz="2400" b="1" dirty="0" smtClean="0"/>
              <a:t>n </a:t>
            </a:r>
            <a:r>
              <a:rPr lang="en-US" sz="2400" b="1" dirty="0"/>
              <a:t>South Korea, authorities are tracking potential carriers using cell phone satellite technology.</a:t>
            </a:r>
            <a:endParaRPr lang="en-US" sz="2400" b="1" dirty="0"/>
          </a:p>
        </p:txBody>
      </p:sp>
    </p:spTree>
    <p:extLst>
      <p:ext uri="{BB962C8B-B14F-4D97-AF65-F5344CB8AC3E}">
        <p14:creationId xmlns:p14="http://schemas.microsoft.com/office/powerpoint/2010/main" val="353076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223" y="2330046"/>
            <a:ext cx="7345367" cy="3613554"/>
          </a:xfrm>
        </p:spPr>
        <p:txBody>
          <a:bodyPr>
            <a:noAutofit/>
          </a:bodyPr>
          <a:lstStyle/>
          <a:p>
            <a:r>
              <a:rPr lang="en-US" sz="5000" dirty="0">
                <a:solidFill>
                  <a:schemeClr val="tx2">
                    <a:lumMod val="50000"/>
                  </a:schemeClr>
                </a:solidFill>
              </a:rPr>
              <a:t>ASSESSMENT OF OCCUPATIONAL HAZARDS AND DEVELOPMENT OF ENGINEERING EQUIPMENT TO SUPPORT HEALTH WORKERS AGAINST COVID-19</a:t>
            </a:r>
            <a:endParaRPr lang="en-US" sz="5000" dirty="0">
              <a:solidFill>
                <a:schemeClr val="tx2">
                  <a:lumMod val="50000"/>
                </a:schemeClr>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920230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a:solidFill>
                  <a:schemeClr val="tx2">
                    <a:lumMod val="50000"/>
                  </a:schemeClr>
                </a:solidFill>
              </a:rPr>
              <a:t> </a:t>
            </a:r>
          </a:p>
        </p:txBody>
      </p:sp>
      <p:sp>
        <p:nvSpPr>
          <p:cNvPr id="3" name="Content Placeholder 2"/>
          <p:cNvSpPr>
            <a:spLocks noGrp="1"/>
          </p:cNvSpPr>
          <p:nvPr>
            <p:ph idx="1"/>
          </p:nvPr>
        </p:nvSpPr>
        <p:spPr/>
        <p:txBody>
          <a:bodyPr anchor="t">
            <a:normAutofit fontScale="92500" lnSpcReduction="10000"/>
          </a:bodyPr>
          <a:lstStyle/>
          <a:p>
            <a:pPr marL="0" indent="0" algn="ctr">
              <a:buNone/>
            </a:pPr>
            <a:r>
              <a:rPr lang="en-US" b="1" u="sng" dirty="0"/>
              <a:t>For all workers, regardless of specific exposure risks, it is always a good practice to:</a:t>
            </a:r>
          </a:p>
          <a:p>
            <a:r>
              <a:rPr lang="en-US" dirty="0"/>
              <a:t>Frequently wash your hands with soap and water for at least 20 seconds. When soap and running water are unavailable, use an alcohol-based hand rub with at least 60% alcohol. Always wash hands that are visibly soiled.</a:t>
            </a:r>
          </a:p>
          <a:p>
            <a:r>
              <a:rPr lang="en-US" dirty="0"/>
              <a:t>Avoid touching your eyes, nose, or mouth with unwashed hands.</a:t>
            </a:r>
          </a:p>
          <a:p>
            <a:r>
              <a:rPr lang="en-US" dirty="0"/>
              <a:t>Avoid close contact with people who are sick</a:t>
            </a:r>
            <a:r>
              <a:rPr lang="en-US" dirty="0" smtClean="0"/>
              <a:t>.</a:t>
            </a:r>
          </a:p>
          <a:p>
            <a:endParaRPr lang="en-US" dirty="0" smtClean="0"/>
          </a:p>
          <a:p>
            <a:pPr marL="0" indent="0" algn="ctr">
              <a:buNone/>
            </a:pPr>
            <a:r>
              <a:rPr lang="en-US" b="1" u="sng" dirty="0">
                <a:solidFill>
                  <a:schemeClr val="tx2">
                    <a:lumMod val="50000"/>
                  </a:schemeClr>
                </a:solidFill>
              </a:rPr>
              <a:t>ENGINEERING EQUIPMENT </a:t>
            </a:r>
            <a:r>
              <a:rPr lang="en-US" b="1" u="sng" dirty="0" smtClean="0">
                <a:solidFill>
                  <a:schemeClr val="tx2">
                    <a:lumMod val="50000"/>
                  </a:schemeClr>
                </a:solidFill>
              </a:rPr>
              <a:t>DESIGNEDTO </a:t>
            </a:r>
            <a:r>
              <a:rPr lang="en-US" b="1" u="sng" dirty="0">
                <a:solidFill>
                  <a:schemeClr val="tx2">
                    <a:lumMod val="50000"/>
                  </a:schemeClr>
                </a:solidFill>
              </a:rPr>
              <a:t>SUPPORT HEALTH WORKERS</a:t>
            </a:r>
            <a:endParaRPr lang="en-US" b="1" u="sng" dirty="0" smtClean="0"/>
          </a:p>
          <a:p>
            <a:endParaRPr lang="en-US" dirty="0" smtClean="0"/>
          </a:p>
          <a:p>
            <a:pPr marL="0" indent="0" algn="ctr">
              <a:buNone/>
            </a:pPr>
            <a:r>
              <a:rPr lang="en-US" dirty="0"/>
              <a:t>General </a:t>
            </a:r>
            <a:r>
              <a:rPr lang="en-US" b="1" dirty="0"/>
              <a:t>Medical </a:t>
            </a:r>
            <a:r>
              <a:rPr lang="en-US" b="1" dirty="0" smtClean="0"/>
              <a:t>Equipment like;</a:t>
            </a:r>
            <a:endParaRPr lang="en-US" dirty="0"/>
          </a:p>
          <a:p>
            <a:r>
              <a:rPr lang="en-US" dirty="0"/>
              <a:t>You will need bandages, gloves, stethoscopes, blood pressure monitors, otoscopes, tongue depressants, antibacterial wipes, syringes, and </a:t>
            </a:r>
            <a:r>
              <a:rPr lang="en-US" dirty="0" smtClean="0"/>
              <a:t>ointments.</a:t>
            </a:r>
            <a:endParaRPr lang="en-US" dirty="0"/>
          </a:p>
          <a:p>
            <a:endParaRPr lang="en-US" dirty="0"/>
          </a:p>
        </p:txBody>
      </p:sp>
    </p:spTree>
    <p:extLst>
      <p:ext uri="{BB962C8B-B14F-4D97-AF65-F5344CB8AC3E}">
        <p14:creationId xmlns:p14="http://schemas.microsoft.com/office/powerpoint/2010/main" val="3086685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223" y="2330046"/>
            <a:ext cx="7345367" cy="3613554"/>
          </a:xfrm>
        </p:spPr>
        <p:txBody>
          <a:bodyPr>
            <a:noAutofit/>
          </a:bodyPr>
          <a:lstStyle/>
          <a:p>
            <a:r>
              <a:rPr lang="en-US" sz="5200" dirty="0" smtClean="0">
                <a:solidFill>
                  <a:schemeClr val="tx2">
                    <a:lumMod val="50000"/>
                  </a:schemeClr>
                </a:solidFill>
              </a:rPr>
              <a:t>DESIGN </a:t>
            </a:r>
            <a:r>
              <a:rPr lang="en-US" sz="5200" dirty="0">
                <a:solidFill>
                  <a:schemeClr val="tx2">
                    <a:lumMod val="50000"/>
                  </a:schemeClr>
                </a:solidFill>
              </a:rPr>
              <a:t>OF INNOVATIVE AND AUTOMATED RESPIRATORY BUILDINGS FOR PATIENTS AND HEALTH WORKERS AGAINST CORONAVIRUS DISEASE OUTBREAK</a:t>
            </a:r>
            <a:endParaRPr lang="en-US" sz="5200" dirty="0">
              <a:solidFill>
                <a:schemeClr val="tx2">
                  <a:lumMod val="50000"/>
                </a:schemeClr>
              </a:solidFill>
            </a:endParaRPr>
          </a:p>
        </p:txBody>
      </p:sp>
      <p:sp>
        <p:nvSpPr>
          <p:cNvPr id="3" name="Subtitle 2"/>
          <p:cNvSpPr>
            <a:spLocks noGrp="1"/>
          </p:cNvSpPr>
          <p:nvPr>
            <p:ph type="subTitle" idx="1"/>
          </p:nvPr>
        </p:nvSpPr>
        <p:spPr>
          <a:xfrm>
            <a:off x="765164" y="5943600"/>
            <a:ext cx="7315200" cy="914400"/>
          </a:xfrm>
        </p:spPr>
        <p:txBody>
          <a:bodyPr/>
          <a:lstStyle/>
          <a:p>
            <a:endParaRPr lang="en-US" dirty="0"/>
          </a:p>
        </p:txBody>
      </p:sp>
    </p:spTree>
    <p:extLst>
      <p:ext uri="{BB962C8B-B14F-4D97-AF65-F5344CB8AC3E}">
        <p14:creationId xmlns:p14="http://schemas.microsoft.com/office/powerpoint/2010/main" val="3595324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dirty="0" smtClean="0">
                <a:solidFill>
                  <a:schemeClr val="tx2">
                    <a:lumMod val="50000"/>
                  </a:schemeClr>
                </a:solidFill>
              </a:rPr>
              <a:t> </a:t>
            </a:r>
            <a:endParaRPr lang="en-US" dirty="0">
              <a:solidFill>
                <a:schemeClr val="tx2">
                  <a:lumMod val="50000"/>
                </a:schemeClr>
              </a:solidFill>
            </a:endParaRPr>
          </a:p>
        </p:txBody>
      </p:sp>
      <p:sp>
        <p:nvSpPr>
          <p:cNvPr id="3" name="Content Placeholder 2"/>
          <p:cNvSpPr>
            <a:spLocks noGrp="1"/>
          </p:cNvSpPr>
          <p:nvPr>
            <p:ph idx="1"/>
          </p:nvPr>
        </p:nvSpPr>
        <p:spPr>
          <a:xfrm>
            <a:off x="3830632" y="348952"/>
            <a:ext cx="7695960" cy="5794269"/>
          </a:xfrm>
        </p:spPr>
        <p:txBody>
          <a:bodyPr anchor="t">
            <a:normAutofit lnSpcReduction="10000"/>
          </a:bodyPr>
          <a:lstStyle/>
          <a:p>
            <a:pPr marL="0" indent="0" algn="ctr">
              <a:buNone/>
            </a:pPr>
            <a:r>
              <a:rPr lang="en-US" sz="3900" b="1" u="sng" dirty="0"/>
              <a:t>Protect your workforce:</a:t>
            </a:r>
          </a:p>
          <a:p>
            <a:r>
              <a:rPr lang="en-US" sz="2400" dirty="0"/>
              <a:t>Screen patients and visitors for symptoms of acute respiratory illness (e.g., fever, cough, difficulty breathing) before entering your healthcare facility</a:t>
            </a:r>
            <a:r>
              <a:rPr lang="en-US" sz="2400" dirty="0" smtClean="0"/>
              <a:t>.</a:t>
            </a:r>
          </a:p>
          <a:p>
            <a:r>
              <a:rPr lang="en-US" sz="2400" b="1" dirty="0">
                <a:solidFill>
                  <a:schemeClr val="tx2">
                    <a:lumMod val="50000"/>
                  </a:schemeClr>
                </a:solidFill>
              </a:rPr>
              <a:t>Ensure proper use of personal protection equipment (</a:t>
            </a:r>
            <a:r>
              <a:rPr lang="en-US" sz="2400" b="1" dirty="0" smtClean="0">
                <a:solidFill>
                  <a:schemeClr val="tx2">
                    <a:lumMod val="50000"/>
                  </a:schemeClr>
                </a:solidFill>
              </a:rPr>
              <a:t>PPE);</a:t>
            </a:r>
            <a:r>
              <a:rPr lang="en-US" sz="2400" b="1" dirty="0" smtClean="0"/>
              <a:t> </a:t>
            </a:r>
            <a:r>
              <a:rPr lang="en-US" sz="2400" dirty="0" smtClean="0">
                <a:solidFill>
                  <a:schemeClr val="tx2">
                    <a:lumMod val="50000"/>
                  </a:schemeClr>
                </a:solidFill>
              </a:rPr>
              <a:t>Healthcare </a:t>
            </a:r>
            <a:r>
              <a:rPr lang="en-US" sz="2400" dirty="0">
                <a:solidFill>
                  <a:schemeClr val="tx2">
                    <a:lumMod val="50000"/>
                  </a:schemeClr>
                </a:solidFill>
              </a:rPr>
              <a:t>personnel who come in close contact with confirmed or possible patients with COVID-19 should </a:t>
            </a:r>
            <a:r>
              <a:rPr lang="en-US" sz="2400" dirty="0" smtClean="0">
                <a:solidFill>
                  <a:schemeClr val="tx2">
                    <a:lumMod val="50000"/>
                  </a:schemeClr>
                </a:solidFill>
              </a:rPr>
              <a:t>wear</a:t>
            </a:r>
            <a:r>
              <a:rPr lang="en-US" sz="2400" dirty="0">
                <a:solidFill>
                  <a:schemeClr val="tx2">
                    <a:lumMod val="50000"/>
                  </a:schemeClr>
                </a:solidFill>
              </a:rPr>
              <a:t> the appropriate personal </a:t>
            </a:r>
            <a:r>
              <a:rPr lang="en-US" sz="2400" dirty="0" smtClean="0">
                <a:solidFill>
                  <a:schemeClr val="tx2">
                    <a:lumMod val="50000"/>
                  </a:schemeClr>
                </a:solidFill>
              </a:rPr>
              <a:t>protective equipment.</a:t>
            </a:r>
          </a:p>
          <a:p>
            <a:r>
              <a:rPr lang="en-US" sz="2400" b="1" dirty="0">
                <a:solidFill>
                  <a:schemeClr val="tx2">
                    <a:lumMod val="50000"/>
                  </a:schemeClr>
                </a:solidFill>
              </a:rPr>
              <a:t>Conduct an inventory of available </a:t>
            </a:r>
            <a:r>
              <a:rPr lang="en-US" sz="2400" b="1" dirty="0" smtClean="0">
                <a:solidFill>
                  <a:schemeClr val="tx2">
                    <a:lumMod val="50000"/>
                  </a:schemeClr>
                </a:solidFill>
              </a:rPr>
              <a:t>PPE;</a:t>
            </a:r>
            <a:r>
              <a:rPr lang="en-US" sz="2400" dirty="0"/>
              <a:t> </a:t>
            </a:r>
            <a:r>
              <a:rPr lang="en-US" sz="2400" dirty="0">
                <a:solidFill>
                  <a:schemeClr val="tx2">
                    <a:lumMod val="50000"/>
                  </a:schemeClr>
                </a:solidFill>
              </a:rPr>
              <a:t>Consider conducting an inventory of available PPE supplies</a:t>
            </a:r>
            <a:r>
              <a:rPr lang="en-US" sz="2400" dirty="0" smtClean="0"/>
              <a:t>.</a:t>
            </a:r>
          </a:p>
          <a:p>
            <a:r>
              <a:rPr lang="en-US" sz="2400" b="1" dirty="0">
                <a:solidFill>
                  <a:schemeClr val="tx2">
                    <a:lumMod val="50000"/>
                  </a:schemeClr>
                </a:solidFill>
              </a:rPr>
              <a:t>Encourage sick employees to stay </a:t>
            </a:r>
            <a:r>
              <a:rPr lang="en-US" sz="2400" b="1" dirty="0" smtClean="0">
                <a:solidFill>
                  <a:schemeClr val="tx2">
                    <a:lumMod val="50000"/>
                  </a:schemeClr>
                </a:solidFill>
              </a:rPr>
              <a:t>home;</a:t>
            </a:r>
            <a:r>
              <a:rPr lang="en-US" sz="2400" b="1" dirty="0">
                <a:solidFill>
                  <a:schemeClr val="tx2">
                    <a:lumMod val="50000"/>
                  </a:schemeClr>
                </a:solidFill>
              </a:rPr>
              <a:t> </a:t>
            </a:r>
            <a:r>
              <a:rPr lang="en-US" sz="2400" dirty="0">
                <a:solidFill>
                  <a:schemeClr val="tx2">
                    <a:lumMod val="50000"/>
                  </a:schemeClr>
                </a:solidFill>
              </a:rPr>
              <a:t>Personnel who develop respiratory symptoms (e.g., cough, shortness of breath) should be instructed not to report to work. Ensure that your sick leave policies are flexible and consistent with public health guidance and that employees are aware of these policies.</a:t>
            </a:r>
          </a:p>
          <a:p>
            <a:endParaRPr lang="en-US" dirty="0"/>
          </a:p>
        </p:txBody>
      </p:sp>
    </p:spTree>
    <p:extLst>
      <p:ext uri="{BB962C8B-B14F-4D97-AF65-F5344CB8AC3E}">
        <p14:creationId xmlns:p14="http://schemas.microsoft.com/office/powerpoint/2010/main" val="3680097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134</TotalTime>
  <Words>863</Words>
  <Application>Microsoft Office PowerPoint</Application>
  <PresentationFormat>Widescreen</PresentationFormat>
  <Paragraphs>86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Corbel</vt:lpstr>
      <vt:lpstr>Wingdings</vt:lpstr>
      <vt:lpstr>Wingdings 2</vt:lpstr>
      <vt:lpstr>Frame</vt:lpstr>
      <vt:lpstr>COVID-19 is a disease caused by a new strain of coronavirus. ‘CO’ stands for corona, ‘VI’ for virus, and ‘D’ for disease. Formerly, this disease was referred to as ‘2019 novel coronavirus’ or ‘2019-nCoV.’ The COVID-19 virus is a new virus linked to the same family of viruses as Severe Acute Respiratory Syndrome (SARS) and some types of common cold. </vt:lpstr>
      <vt:lpstr>ENGINEERING STRATEGIES FOR HANDLING COVID-19 FOR ENVIRONMENTAL HEALTH AND ECONOMIC SUSTAINABILITY</vt:lpstr>
      <vt:lpstr>The COVID-19 pandemic has hit the business world in an unprecedented scale and speed. It has caused the closures of business, the stoppage of factory outputs, and the disruption to global manufacturing industries and their supply networks.  </vt:lpstr>
      <vt:lpstr>DEVELOPMENT OF ENVIRONMENTAL HEALTH ENGINEERING FACILITIES, EQUIPMENT, SENSORS AND PUBLIC HEALTH SYSTEMS FOR TACKLING COVID-19 PANDEMIC</vt:lpstr>
      <vt:lpstr> </vt:lpstr>
      <vt:lpstr>ASSESSMENT OF OCCUPATIONAL HAZARDS AND DEVELOPMENT OF ENGINEERING EQUIPMENT TO SUPPORT HEALTH WORKERS AGAINST COVID-19</vt:lpstr>
      <vt:lpstr> </vt:lpstr>
      <vt:lpstr>DESIGN OF INNOVATIVE AND AUTOMATED RESPIRATORY BUILDINGS FOR PATIENTS AND HEALTH WORKERS AGAINST CORONAVIRUS DISEASE OUTBREAK</vt:lpstr>
      <vt:lpstr> </vt:lpstr>
      <vt:lpstr> </vt:lpstr>
      <vt:lpstr>ENGINEERING LAW AND MANAGERIAL ECONOMICS FOR INFRASTRUCTURAL DEVELOPMENT IN NIGERIA: CHALLENGES AND WAY FORWARD </vt:lpstr>
      <vt:lpstr> </vt:lpstr>
      <vt:lpstr> </vt:lpstr>
      <vt:lpstr>OPERATION, MAINTENANCE AND MANAGEMENT OF ENGINEERING EQUIPMENT FOR SUSTAINABLE DEVELOPMENT IN NIGERIA</vt:lpstr>
      <vt:lpstr> </vt:lpstr>
      <vt:lpstr>ENGINEERING LAW AND HAZARD ASSESSMENT OF HEALTH WORKERS FOR ENHANCED OCCUPATIONAL SAFETY IN NIGERIA</vt:lpstr>
      <vt:lpstr> </vt:lpstr>
      <vt:lpstr>CRITICAL ASSESSMENT OF LEGAL IMPLICATIONS AND ECONOMIC IMPACT OF LOCK DOWN OF ACTIVITIES IN NIGERIA</vt:lpstr>
      <vt:lpstr> </vt:lpstr>
      <vt:lpstr>DEVELOPMENT OF AUTOMATED MACHINE AND ELECTRO-MECHANICAL DEVICES FOR PRODUCTION OF INFECTION PREVENTION AND CONTROL (IPC) AND PERSONAL PROTECTIVE EQUIPMENT (PPE) FOR PUBLIC HEALTH AND ECONOMIC GROWTH IN NIGERIA</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Windows User</dc:creator>
  <cp:lastModifiedBy>Windows User</cp:lastModifiedBy>
  <cp:revision>10</cp:revision>
  <dcterms:created xsi:type="dcterms:W3CDTF">2020-03-23T00:12:31Z</dcterms:created>
  <dcterms:modified xsi:type="dcterms:W3CDTF">2020-03-23T02:26:36Z</dcterms:modified>
</cp:coreProperties>
</file>