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4" r:id="rId7"/>
    <p:sldId id="261" r:id="rId8"/>
    <p:sldId id="262" r:id="rId9"/>
    <p:sldId id="263" r:id="rId10"/>
    <p:sldId id="264" r:id="rId11"/>
    <p:sldId id="265" r:id="rId12"/>
    <p:sldId id="267" r:id="rId13"/>
    <p:sldId id="266" r:id="rId14"/>
    <p:sldId id="268" r:id="rId15"/>
    <p:sldId id="269" r:id="rId16"/>
    <p:sldId id="270" r:id="rId17"/>
    <p:sldId id="273" r:id="rId18"/>
    <p:sldId id="275"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55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0660A08-5668-4300-BB39-AC8E8CC15F3D}" type="datetimeFigureOut">
              <a:rPr lang="en-US" smtClean="0"/>
              <a:pPr/>
              <a:t>4/7/2020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12A3FFC-3666-423F-847E-CF74D9CEF67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60A08-5668-4300-BB39-AC8E8CC15F3D}"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A3FFC-3666-423F-847E-CF74D9CEF6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60A08-5668-4300-BB39-AC8E8CC15F3D}"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A3FFC-3666-423F-847E-CF74D9CEF6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60A08-5668-4300-BB39-AC8E8CC15F3D}"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A3FFC-3666-423F-847E-CF74D9CEF6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660A08-5668-4300-BB39-AC8E8CC15F3D}"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12A3FFC-3666-423F-847E-CF74D9CEF67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660A08-5668-4300-BB39-AC8E8CC15F3D}"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A3FFC-3666-423F-847E-CF74D9CEF6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660A08-5668-4300-BB39-AC8E8CC15F3D}"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2A3FFC-3666-423F-847E-CF74D9CEF6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660A08-5668-4300-BB39-AC8E8CC15F3D}"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2A3FFC-3666-423F-847E-CF74D9CEF6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60A08-5668-4300-BB39-AC8E8CC15F3D}"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2A3FFC-3666-423F-847E-CF74D9CEF6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660A08-5668-4300-BB39-AC8E8CC15F3D}"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A3FFC-3666-423F-847E-CF74D9CEF6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660A08-5668-4300-BB39-AC8E8CC15F3D}"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A3FFC-3666-423F-847E-CF74D9CEF6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0660A08-5668-4300-BB39-AC8E8CC15F3D}" type="datetimeFigureOut">
              <a:rPr lang="en-US" smtClean="0"/>
              <a:pPr/>
              <a:t>4/7/2020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12A3FFC-3666-423F-847E-CF74D9CEF67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n.wikipedia.org/wiki/File:Open_source_ventilator-OpenLung-01-design.pn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280d49a02e7f6759aed8c282810e1280"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Open_source" TargetMode="External"/><Relationship Id="rId7" Type="http://schemas.openxmlformats.org/officeDocument/2006/relationships/hyperlink" Target="https://en.wikipedia.org/wiki/Open-source_ventilator" TargetMode="External"/><Relationship Id="rId2" Type="http://schemas.openxmlformats.org/officeDocument/2006/relationships/hyperlink" Target="https://en.wikipedia.org/wiki/Ventilator" TargetMode="External"/><Relationship Id="rId1" Type="http://schemas.openxmlformats.org/officeDocument/2006/relationships/slideLayout" Target="../slideLayouts/slideLayout2.xml"/><Relationship Id="rId6" Type="http://schemas.openxmlformats.org/officeDocument/2006/relationships/hyperlink" Target="https://en.wikipedia.org/wiki/3D_printing" TargetMode="External"/><Relationship Id="rId5" Type="http://schemas.openxmlformats.org/officeDocument/2006/relationships/hyperlink" Target="https://en.wikipedia.org/wiki/Jury_rigging" TargetMode="External"/><Relationship Id="rId4" Type="http://schemas.openxmlformats.org/officeDocument/2006/relationships/hyperlink" Target="https://en.wikipedia.org/wiki/Reverse_enginee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8077200" cy="5821362"/>
          </a:xfrm>
        </p:spPr>
        <p:txBody>
          <a:bodyPr>
            <a:normAutofit/>
          </a:bodyPr>
          <a:lstStyle/>
          <a:p>
            <a:r>
              <a:rPr lang="en-US" dirty="0" smtClean="0"/>
              <a:t>Engineering strategies for handling covid-19 for environmental health and economic stability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p:cNvPr>
          <p:cNvPicPr/>
          <p:nvPr/>
        </p:nvPicPr>
        <p:blipFill>
          <a:blip r:embed="rId3">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0" y="0"/>
            <a:ext cx="9144000" cy="6858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_258"/>
          <p:cNvPicPr/>
          <p:nvPr/>
        </p:nvPicPr>
        <p:blipFill>
          <a:blip r:embed="rId2" r:link="rId3"/>
          <a:stretch>
            <a:fillRect/>
          </a:stretch>
        </p:blipFill>
        <p:spPr>
          <a:xfrm>
            <a:off x="0" y="0"/>
            <a:ext cx="9144000" cy="6858000"/>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-invasive ventilation uses face masks, nasal masks or mouthpieces </a:t>
            </a:r>
            <a:endParaRPr lang="en-US" dirty="0"/>
          </a:p>
        </p:txBody>
      </p:sp>
      <p:sp>
        <p:nvSpPr>
          <p:cNvPr id="4" name="Text Placeholder 3"/>
          <p:cNvSpPr>
            <a:spLocks noGrp="1"/>
          </p:cNvSpPr>
          <p:nvPr>
            <p:ph type="body" sz="half" idx="2"/>
          </p:nvPr>
        </p:nvSpPr>
        <p:spPr>
          <a:xfrm>
            <a:off x="1143000" y="1219200"/>
            <a:ext cx="7467600" cy="381000"/>
          </a:xfrm>
        </p:spPr>
        <p:txBody>
          <a:bodyPr/>
          <a:lstStyle/>
          <a:p>
            <a:r>
              <a:rPr lang="en-US" dirty="0" smtClean="0"/>
              <a:t>-invasive ventilation uses face masks, nasal masks or mouthpieces </a:t>
            </a:r>
            <a:endParaRPr lang="en-US" dirty="0"/>
          </a:p>
        </p:txBody>
      </p:sp>
      <p:pic>
        <p:nvPicPr>
          <p:cNvPr id="5" name="Picture Placeholder 4"/>
          <p:cNvPicPr>
            <a:picLocks noGrp="1"/>
          </p:cNvPicPr>
          <p:nvPr>
            <p:ph type="pic" idx="1"/>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l="11058" r="11058"/>
          <a:stretch>
            <a:fillRect/>
          </a:stretch>
        </p:blipFill>
        <p:spPr>
          <a:xfrm>
            <a:off x="685800" y="1831974"/>
            <a:ext cx="8458200" cy="502602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609600"/>
            <a:ext cx="8610600" cy="369332"/>
          </a:xfrm>
          <a:prstGeom prst="rect">
            <a:avLst/>
          </a:prstGeom>
          <a:noFill/>
        </p:spPr>
        <p:txBody>
          <a:bodyPr wrap="square" rtlCol="0">
            <a:spAutoFit/>
          </a:bodyPr>
          <a:lstStyle/>
          <a:p>
            <a:endParaRPr lang="en-US" dirty="0"/>
          </a:p>
        </p:txBody>
      </p:sp>
      <p:sp>
        <p:nvSpPr>
          <p:cNvPr id="7" name="Title 6"/>
          <p:cNvSpPr>
            <a:spLocks noGrp="1"/>
          </p:cNvSpPr>
          <p:nvPr>
            <p:ph type="title"/>
          </p:nvPr>
        </p:nvSpPr>
        <p:spPr/>
        <p:txBody>
          <a:bodyPr>
            <a:normAutofit fontScale="90000"/>
          </a:bodyPr>
          <a:lstStyle/>
          <a:p>
            <a:r>
              <a:rPr lang="en-US" dirty="0" smtClean="0"/>
              <a:t>Manufacturing of more open source ventilators </a:t>
            </a:r>
            <a:r>
              <a:rPr lang="en-US" dirty="0" err="1" smtClean="0"/>
              <a:t>contd</a:t>
            </a:r>
            <a:endParaRPr lang="en-US" dirty="0"/>
          </a:p>
        </p:txBody>
      </p:sp>
      <p:sp>
        <p:nvSpPr>
          <p:cNvPr id="8" name="Content Placeholder 7"/>
          <p:cNvSpPr>
            <a:spLocks noGrp="1"/>
          </p:cNvSpPr>
          <p:nvPr>
            <p:ph idx="1"/>
          </p:nvPr>
        </p:nvSpPr>
        <p:spPr/>
        <p:txBody>
          <a:bodyPr>
            <a:normAutofit fontScale="85000" lnSpcReduction="10000"/>
          </a:bodyPr>
          <a:lstStyle/>
          <a:p>
            <a:r>
              <a:rPr lang="en-US" dirty="0" smtClean="0"/>
              <a:t>One of the major strategies in battling this virus is the </a:t>
            </a:r>
            <a:r>
              <a:rPr lang="en-US" dirty="0" err="1" smtClean="0"/>
              <a:t>manufacturement</a:t>
            </a:r>
            <a:r>
              <a:rPr lang="en-US" dirty="0" smtClean="0"/>
              <a:t> of open source </a:t>
            </a:r>
            <a:r>
              <a:rPr lang="en-US" dirty="0" err="1" smtClean="0"/>
              <a:t>ventilatorsOne</a:t>
            </a:r>
            <a:r>
              <a:rPr lang="en-US" dirty="0" smtClean="0"/>
              <a:t> of the biggest challenges faced by health workers around the world amid the </a:t>
            </a:r>
            <a:r>
              <a:rPr lang="en-US" dirty="0" err="1" smtClean="0"/>
              <a:t>coronavirus</a:t>
            </a:r>
            <a:r>
              <a:rPr lang="en-US" dirty="0" smtClean="0"/>
              <a:t> pandemic is trying to save lives when the number of patients needing critical care overtakes the available medical infrastructure.</a:t>
            </a:r>
          </a:p>
          <a:p>
            <a:r>
              <a:rPr lang="en-US" dirty="0" smtClean="0"/>
              <a:t>Countries with a large number of cases are struggling to meet the demand for supplies and equipment needed to arm those on the front lines against COVID-19, the highly infectious respiratory disease caused by the </a:t>
            </a:r>
            <a:r>
              <a:rPr lang="en-US" dirty="0" err="1" smtClean="0"/>
              <a:t>virus.Ventilators</a:t>
            </a:r>
            <a:r>
              <a:rPr lang="en-US" dirty="0" smtClean="0"/>
              <a:t> - mechanical breathing devices - are crucial in the fight to save patients whose lungs are assailed by the virus.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 THE SPREAD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 numbers of patients skyrocketing, stopping the spread of Covid-19 is an immediate concern. Multiple readers urged engineering companies to design, develop and manufacture more diagnostic kits, as well as improving logistics to distribute them quicker. </a:t>
            </a:r>
          </a:p>
          <a:p>
            <a:r>
              <a:rPr lang="en-US" dirty="0" smtClean="0"/>
              <a:t>Following criticism of the government’s comparatively low level of testing, one member suggested engineers could install “intelligent body temperature detectors at schools, supermarkets, etc”.</a:t>
            </a:r>
          </a:p>
          <a:p>
            <a:r>
              <a:rPr lang="en-US" dirty="0" smtClean="0"/>
              <a:t>Other cutting-edge engineering could help lower infection rates. “Cleaning solutions and material development with inbuilt anti-bacterial properties being developed into our design solutions would be positive,” said Daniel Marsh.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dirty="0" smtClean="0"/>
              <a:t>INTRODUCTION OF THE USE OF ONLINE NARRATIVES TO CURB THE SPREAD OF COVID-19</a:t>
            </a:r>
            <a:br>
              <a:rPr lang="en-US" dirty="0" smtClean="0"/>
            </a:br>
            <a:endParaRPr lang="en-US" dirty="0"/>
          </a:p>
        </p:txBody>
      </p:sp>
      <p:sp>
        <p:nvSpPr>
          <p:cNvPr id="3" name="Content Placeholder 2"/>
          <p:cNvSpPr>
            <a:spLocks noGrp="1"/>
          </p:cNvSpPr>
          <p:nvPr>
            <p:ph idx="1"/>
          </p:nvPr>
        </p:nvSpPr>
        <p:spPr>
          <a:xfrm>
            <a:off x="152400" y="1828800"/>
            <a:ext cx="8534400" cy="5029200"/>
          </a:xfrm>
        </p:spPr>
        <p:txBody>
          <a:bodyPr/>
          <a:lstStyle/>
          <a:p>
            <a:r>
              <a:rPr lang="en-US" dirty="0" smtClean="0"/>
              <a:t>As the COVID-19 </a:t>
            </a:r>
            <a:r>
              <a:rPr lang="en-US" dirty="0" err="1" smtClean="0"/>
              <a:t>coronavirus</a:t>
            </a:r>
            <a:r>
              <a:rPr lang="en-US" dirty="0" smtClean="0"/>
              <a:t> continues to spread, schools around the globe are shifting to online learning in an effort to slow the spread of the </a:t>
            </a:r>
            <a:r>
              <a:rPr lang="en-US" dirty="0" err="1" smtClean="0"/>
              <a:t>disease.Members</a:t>
            </a:r>
            <a:r>
              <a:rPr lang="en-US" dirty="0" smtClean="0"/>
              <a:t> of ISTE’s professional learning networks have been hard at work identifying key practices for successful online learning. Here are some of the best ideas from educators from around the world, many of whom have already been teaching during </a:t>
            </a:r>
            <a:r>
              <a:rPr lang="en-US" dirty="0" err="1" smtClean="0"/>
              <a:t>coronavirus</a:t>
            </a:r>
            <a:r>
              <a:rPr lang="en-US" dirty="0" smtClean="0"/>
              <a:t> closures.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06362"/>
          </a:xfrm>
        </p:spPr>
        <p:txBody>
          <a:bodyPr>
            <a:normAutofit fontScale="90000"/>
          </a:bodyPr>
          <a:lstStyle/>
          <a:p>
            <a:endParaRPr lang="en-US" dirty="0"/>
          </a:p>
        </p:txBody>
      </p:sp>
      <p:sp>
        <p:nvSpPr>
          <p:cNvPr id="3" name="Content Placeholder 2"/>
          <p:cNvSpPr>
            <a:spLocks noGrp="1"/>
          </p:cNvSpPr>
          <p:nvPr>
            <p:ph idx="1"/>
          </p:nvPr>
        </p:nvSpPr>
        <p:spPr>
          <a:xfrm>
            <a:off x="152400" y="533400"/>
            <a:ext cx="8991600" cy="6172200"/>
          </a:xfrm>
        </p:spPr>
        <p:txBody>
          <a:bodyPr/>
          <a:lstStyle/>
          <a:p>
            <a:r>
              <a:rPr lang="en-US" dirty="0" smtClean="0"/>
              <a:t> Ensure digital equity. </a:t>
            </a:r>
          </a:p>
          <a:p>
            <a:r>
              <a:rPr lang="en-US" dirty="0" smtClean="0"/>
              <a:t>Prepare and practice </a:t>
            </a:r>
          </a:p>
          <a:p>
            <a:r>
              <a:rPr lang="en-US" dirty="0" smtClean="0"/>
              <a:t> Provide clear expectations to staff and parents.</a:t>
            </a:r>
          </a:p>
          <a:p>
            <a:r>
              <a:rPr lang="en-US" dirty="0" smtClean="0"/>
              <a:t> Take time to plan.</a:t>
            </a:r>
          </a:p>
          <a:p>
            <a:r>
              <a:rPr lang="en-US" dirty="0" smtClean="0"/>
              <a:t> Establish daily schedules. </a:t>
            </a:r>
          </a:p>
          <a:p>
            <a:r>
              <a:rPr lang="en-US" dirty="0" smtClean="0"/>
              <a:t>Provide robust learning.</a:t>
            </a:r>
          </a:p>
          <a:p>
            <a:r>
              <a:rPr lang="en-US" dirty="0" smtClean="0"/>
              <a:t>Design independent learning.</a:t>
            </a:r>
          </a:p>
          <a:p>
            <a:r>
              <a:rPr lang="en-US" dirty="0" smtClean="0"/>
              <a:t>Address the emotional toll.</a:t>
            </a:r>
          </a:p>
          <a:p>
            <a:r>
              <a:rPr lang="en-US" dirty="0" smtClean="0"/>
              <a:t>Choose the right tools and stick with them.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3D PRINTING</a:t>
            </a:r>
            <a:endParaRPr lang="en-US" dirty="0"/>
          </a:p>
        </p:txBody>
      </p:sp>
      <p:sp>
        <p:nvSpPr>
          <p:cNvPr id="3" name="Content Placeholder 2"/>
          <p:cNvSpPr>
            <a:spLocks noGrp="1"/>
          </p:cNvSpPr>
          <p:nvPr>
            <p:ph idx="1"/>
          </p:nvPr>
        </p:nvSpPr>
        <p:spPr/>
        <p:txBody>
          <a:bodyPr/>
          <a:lstStyle/>
          <a:p>
            <a:r>
              <a:rPr lang="en-US" dirty="0" smtClean="0"/>
              <a:t>Hospitals are scrambling to get ventilators, personal protective equipment, and other medical supplies. 3D printing can help this demand .</a:t>
            </a:r>
          </a:p>
          <a:p>
            <a:r>
              <a:rPr lang="en-US" dirty="0" smtClean="0"/>
              <a:t>In the short term face shields can be made then valves and swabs can be produced in the long term.</a:t>
            </a:r>
          </a:p>
          <a:p>
            <a:r>
              <a:rPr lang="en-US" dirty="0" smtClean="0"/>
              <a:t>   ventilators can also be produce to help assist the demand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Valves and masked made by 3D printing</a:t>
            </a:r>
            <a:endParaRPr lang="en-US" dirty="0"/>
          </a:p>
        </p:txBody>
      </p:sp>
      <p:pic>
        <p:nvPicPr>
          <p:cNvPr id="2053" name="Picture 5" descr="C:\Users\pc\Pictures\IMG_7951.JPG"/>
          <p:cNvPicPr>
            <a:picLocks noGrp="1" noChangeAspect="1" noChangeArrowheads="1"/>
          </p:cNvPicPr>
          <p:nvPr>
            <p:ph sz="half" idx="1"/>
          </p:nvPr>
        </p:nvPicPr>
        <p:blipFill>
          <a:blip r:embed="rId2"/>
          <a:srcRect/>
          <a:stretch>
            <a:fillRect/>
          </a:stretch>
        </p:blipFill>
        <p:spPr bwMode="auto">
          <a:xfrm>
            <a:off x="457200" y="1851626"/>
            <a:ext cx="4019550" cy="4320574"/>
          </a:xfrm>
          <a:prstGeom prst="rect">
            <a:avLst/>
          </a:prstGeom>
          <a:noFill/>
        </p:spPr>
      </p:pic>
      <p:pic>
        <p:nvPicPr>
          <p:cNvPr id="2054" name="Picture 6" descr="C:\Users\pc\Pictures\IMG_7952.JPG"/>
          <p:cNvPicPr>
            <a:picLocks noGrp="1" noChangeAspect="1" noChangeArrowheads="1"/>
          </p:cNvPicPr>
          <p:nvPr>
            <p:ph sz="half" idx="2"/>
          </p:nvPr>
        </p:nvPicPr>
        <p:blipFill>
          <a:blip r:embed="rId3"/>
          <a:srcRect/>
          <a:stretch>
            <a:fillRect/>
          </a:stretch>
        </p:blipFill>
        <p:spPr bwMode="auto">
          <a:xfrm>
            <a:off x="4794547" y="1905000"/>
            <a:ext cx="3663653" cy="43434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 future outbreaks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Engineers should carry out a full assessment of medical equipment that might be required in similar situations, said Rich Pearson, to ensure that designs can be open-sourced and shared with manufacturers when needed. </a:t>
            </a:r>
          </a:p>
          <a:p>
            <a:r>
              <a:rPr lang="en-US" dirty="0" smtClean="0"/>
              <a:t>Industry itself should have a frank appraisal of its international activity to help prevent a repeat of this pandemic, said Paul </a:t>
            </a:r>
            <a:r>
              <a:rPr lang="en-US" dirty="0" err="1" smtClean="0"/>
              <a:t>Thurgood</a:t>
            </a:r>
            <a:r>
              <a:rPr lang="en-US" dirty="0" smtClean="0"/>
              <a:t>. Companies and employees might need to act differently in future. </a:t>
            </a:r>
          </a:p>
          <a:p>
            <a:r>
              <a:rPr lang="en-US" dirty="0" smtClean="0"/>
              <a:t>“Hopefully this will be a wake-up call in many ways. This is an aggressive virus, but it could be that in future another one will show itself much more slowly, infecting many more people and with much more serious effects. Many of us engage far too much in international travel, with little regard for global warming. The virus is here in the UK solely because of this travel.”</a:t>
            </a:r>
          </a:p>
          <a:p>
            <a:r>
              <a:rPr lang="en-US" dirty="0" smtClean="0"/>
              <a:t> </a:t>
            </a:r>
          </a:p>
          <a:p>
            <a:r>
              <a:rPr lang="en-US" dirty="0" smtClean="0"/>
              <a:t>The RT-PCR technique helps identify </a:t>
            </a:r>
            <a:r>
              <a:rPr lang="en-US" dirty="0" err="1" smtClean="0"/>
              <a:t>coronavirus</a:t>
            </a:r>
            <a:r>
              <a:rPr lang="en-US" dirty="0" smtClean="0"/>
              <a:t> infection accurately and within hours in both human and animal hosts. Using ionizing radiation, it identifies gene-expression during DNA repair and cell-cycle checkpoints like cell death (apoptosis). These data points tell scientists a lot about exposure and viral paths of transmission through populations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Presentation by: </a:t>
            </a:r>
            <a:r>
              <a:rPr lang="en-US" dirty="0" err="1" smtClean="0"/>
              <a:t>obot</a:t>
            </a:r>
            <a:r>
              <a:rPr lang="en-US" dirty="0" smtClean="0"/>
              <a:t> </a:t>
            </a:r>
            <a:r>
              <a:rPr lang="en-US" dirty="0" err="1" smtClean="0"/>
              <a:t>mkpouto</a:t>
            </a:r>
            <a:r>
              <a:rPr lang="en-US" dirty="0" smtClean="0"/>
              <a:t> </a:t>
            </a:r>
            <a:r>
              <a:rPr lang="en-US" dirty="0" err="1" smtClean="0"/>
              <a:t>obot</a:t>
            </a:r>
            <a:r>
              <a:rPr lang="en-US" dirty="0" smtClean="0"/>
              <a:t> </a:t>
            </a:r>
            <a:endParaRPr lang="en-US" dirty="0"/>
          </a:p>
        </p:txBody>
      </p:sp>
      <p:sp>
        <p:nvSpPr>
          <p:cNvPr id="4" name="Subtitle 3"/>
          <p:cNvSpPr>
            <a:spLocks noGrp="1"/>
          </p:cNvSpPr>
          <p:nvPr>
            <p:ph type="subTitle" idx="1"/>
          </p:nvPr>
        </p:nvSpPr>
        <p:spPr/>
        <p:txBody>
          <a:bodyPr/>
          <a:lstStyle/>
          <a:p>
            <a:r>
              <a:rPr lang="en-US" dirty="0" smtClean="0"/>
              <a:t>MATRIC NO: 17/eng04/046</a:t>
            </a:r>
          </a:p>
          <a:p>
            <a:r>
              <a:rPr lang="en-US" dirty="0" smtClean="0"/>
              <a:t>Electrical/electronics engineering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conclusion in relation to the </a:t>
            </a:r>
            <a:r>
              <a:rPr lang="en-US" dirty="0" err="1" smtClean="0"/>
              <a:t>covid</a:t>
            </a:r>
            <a:r>
              <a:rPr lang="en-US" dirty="0" smtClean="0"/>
              <a:t> 19 pandemic, engineering could play a vital role in saving as much lives as possible. with  more ventilators and  masks being needed and have to be mass produced day by day, the engineering sector needs to work round the clock to provide the necessary  numbers to make up for the current shortage. Also there reports of people using 3d printing technology to mass produce valve for ventilators, but manufacturing companies heavily warn against it for economical reasons. The is a possibility for 3d printing to be of major use here.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what is covid-19</a:t>
            </a:r>
            <a:endParaRPr lang="en-US" dirty="0"/>
          </a:p>
        </p:txBody>
      </p:sp>
      <p:pic>
        <p:nvPicPr>
          <p:cNvPr id="6" name="Content Placeholder 5" descr="IMG_7719.PNG"/>
          <p:cNvPicPr>
            <a:picLocks noGrp="1" noChangeAspect="1"/>
          </p:cNvPicPr>
          <p:nvPr>
            <p:ph idx="1"/>
          </p:nvPr>
        </p:nvPicPr>
        <p:blipFill>
          <a:blip r:embed="rId2"/>
          <a:stretch>
            <a:fillRect/>
          </a:stretch>
        </p:blipFill>
        <p:spPr>
          <a:xfrm>
            <a:off x="228600" y="1295400"/>
            <a:ext cx="8610599" cy="535591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u="sng" dirty="0" smtClean="0"/>
              <a:t>What Is </a:t>
            </a:r>
            <a:r>
              <a:rPr lang="en-US" u="sng" dirty="0" err="1" smtClean="0"/>
              <a:t>Coronavirus</a:t>
            </a:r>
            <a:r>
              <a:rPr lang="en-US" u="sng" dirty="0" smtClean="0"/>
              <a:t>?</a:t>
            </a:r>
            <a:r>
              <a:rPr lang="en-US" dirty="0" smtClean="0"/>
              <a:t/>
            </a:r>
            <a:br>
              <a:rPr lang="en-US" dirty="0" smtClean="0"/>
            </a:br>
            <a:endParaRPr lang="en-US" dirty="0"/>
          </a:p>
        </p:txBody>
      </p:sp>
      <p:sp>
        <p:nvSpPr>
          <p:cNvPr id="9" name="Content Placeholder 8"/>
          <p:cNvSpPr>
            <a:spLocks noGrp="1"/>
          </p:cNvSpPr>
          <p:nvPr>
            <p:ph idx="1"/>
          </p:nvPr>
        </p:nvSpPr>
        <p:spPr/>
        <p:txBody>
          <a:bodyPr>
            <a:normAutofit lnSpcReduction="10000"/>
          </a:bodyPr>
          <a:lstStyle/>
          <a:p>
            <a:r>
              <a:rPr lang="en-US" dirty="0" smtClean="0"/>
              <a:t>A corona virus is a kind of common virus that causes an infection in your nose, sinuses, or upper throat. They’re called </a:t>
            </a:r>
            <a:r>
              <a:rPr lang="en-US" dirty="0" err="1" smtClean="0"/>
              <a:t>coronaviruses</a:t>
            </a:r>
            <a:r>
              <a:rPr lang="en-US" dirty="0" smtClean="0"/>
              <a:t> because under a microscope, they look like a crown. Most corona viruses aren't dangerous. But in early 2020, after a December 2019 outbreak in China, the World Health Organization identified a new type of </a:t>
            </a:r>
            <a:r>
              <a:rPr lang="en-US" dirty="0" err="1" smtClean="0"/>
              <a:t>coronavirus</a:t>
            </a:r>
            <a:r>
              <a:rPr lang="en-US" dirty="0" smtClean="0"/>
              <a:t>. Officials named this new virus severe acute respiratory syndrome </a:t>
            </a:r>
            <a:r>
              <a:rPr lang="en-US" dirty="0" err="1" smtClean="0"/>
              <a:t>coronavirus</a:t>
            </a:r>
            <a:r>
              <a:rPr lang="en-US" dirty="0" smtClean="0"/>
              <a:t> 2 (SARS-CoV-2). This is the virus that causes COVID-19.</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Corona virus </a:t>
            </a:r>
            <a:r>
              <a:rPr lang="en-US" dirty="0" err="1" smtClean="0"/>
              <a:t>contd</a:t>
            </a:r>
            <a:endParaRPr lang="en-US" dirty="0"/>
          </a:p>
        </p:txBody>
      </p:sp>
      <p:sp>
        <p:nvSpPr>
          <p:cNvPr id="6" name="Content Placeholder 5"/>
          <p:cNvSpPr>
            <a:spLocks noGrp="1"/>
          </p:cNvSpPr>
          <p:nvPr>
            <p:ph idx="1"/>
          </p:nvPr>
        </p:nvSpPr>
        <p:spPr/>
        <p:txBody>
          <a:bodyPr>
            <a:normAutofit fontScale="62500" lnSpcReduction="20000"/>
          </a:bodyPr>
          <a:lstStyle/>
          <a:p>
            <a:r>
              <a:rPr lang="en-US" dirty="0" smtClean="0"/>
              <a:t> </a:t>
            </a:r>
            <a:r>
              <a:rPr lang="en-US" u="sng" dirty="0" smtClean="0"/>
              <a:t>SYMPTOMS OF COVID-19</a:t>
            </a:r>
            <a:endParaRPr lang="en-US" dirty="0" smtClean="0"/>
          </a:p>
          <a:p>
            <a:r>
              <a:rPr lang="en-US" dirty="0" smtClean="0"/>
              <a:t> </a:t>
            </a:r>
          </a:p>
          <a:p>
            <a:pPr lvl="0"/>
            <a:r>
              <a:rPr lang="en-US" dirty="0" smtClean="0"/>
              <a:t>Trouble breathing</a:t>
            </a:r>
          </a:p>
          <a:p>
            <a:pPr lvl="0"/>
            <a:r>
              <a:rPr lang="en-US" dirty="0" smtClean="0"/>
              <a:t>Persistent pain or pressure in the chest</a:t>
            </a:r>
          </a:p>
          <a:p>
            <a:pPr lvl="0"/>
            <a:r>
              <a:rPr lang="en-US" dirty="0" smtClean="0"/>
              <a:t>New confusion or inability to arouse</a:t>
            </a:r>
          </a:p>
          <a:p>
            <a:pPr lvl="0"/>
            <a:r>
              <a:rPr lang="en-US" dirty="0" smtClean="0"/>
              <a:t>Bluish lips or face</a:t>
            </a:r>
          </a:p>
          <a:p>
            <a:r>
              <a:rPr lang="en-US" dirty="0" smtClean="0"/>
              <a:t> </a:t>
            </a:r>
          </a:p>
          <a:p>
            <a:r>
              <a:rPr lang="en-US" dirty="0" smtClean="0"/>
              <a:t> </a:t>
            </a:r>
          </a:p>
          <a:p>
            <a:r>
              <a:rPr lang="en-US" dirty="0" smtClean="0"/>
              <a:t>                                                  </a:t>
            </a:r>
            <a:r>
              <a:rPr lang="en-US" u="sng" dirty="0" smtClean="0"/>
              <a:t>PREVENTIVE MEASURES</a:t>
            </a:r>
            <a:endParaRPr lang="en-US" dirty="0" smtClean="0"/>
          </a:p>
          <a:p>
            <a:pPr lvl="0"/>
            <a:r>
              <a:rPr lang="en-US" dirty="0" smtClean="0"/>
              <a:t>Wash your hands frequently with soap or any other alcohol-based hand sanitizer.</a:t>
            </a:r>
          </a:p>
          <a:p>
            <a:pPr lvl="0"/>
            <a:r>
              <a:rPr lang="en-US" dirty="0" smtClean="0"/>
              <a:t>When sneezing or coughing, cover your nose and mouth with tissues; dispose of the tissues immediately after use.</a:t>
            </a:r>
          </a:p>
          <a:p>
            <a:pPr lvl="0"/>
            <a:r>
              <a:rPr lang="en-US" dirty="0" smtClean="0"/>
              <a:t>Don’t come into close contact with an infected individual, anybody suffering from fever or exhibiting the typical symptoms.</a:t>
            </a:r>
          </a:p>
          <a:p>
            <a:r>
              <a:rPr lang="en-US" dirty="0" smtClean="0"/>
              <a:t>Cook your foods thoroughly, particularly meat and eggs, before consuming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pic>
        <p:nvPicPr>
          <p:cNvPr id="1026" name="Picture 2" descr="C:\Users\pc\Pictures\IMG_7722.PNG"/>
          <p:cNvPicPr>
            <a:picLocks noChangeAspect="1" noChangeArrowheads="1"/>
          </p:cNvPicPr>
          <p:nvPr/>
        </p:nvPicPr>
        <p:blipFill>
          <a:blip r:embed="rId3"/>
          <a:srcRect/>
          <a:stretch>
            <a:fillRect/>
          </a:stretch>
        </p:blipFill>
        <p:spPr bwMode="auto">
          <a:xfrm>
            <a:off x="-138847" y="0"/>
            <a:ext cx="9282848" cy="68580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382000" cy="6354762"/>
          </a:xfrm>
        </p:spPr>
        <p:txBody>
          <a:bodyPr>
            <a:normAutofit/>
          </a:bodyPr>
          <a:lstStyle/>
          <a:p>
            <a:r>
              <a:rPr lang="en-US" u="sng" dirty="0" smtClean="0"/>
              <a:t>Engineering strategies for handling covid-19 for environmental health and economic stability:</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OUTLINE</a:t>
            </a:r>
            <a:endParaRPr lang="en-US" dirty="0"/>
          </a:p>
        </p:txBody>
      </p:sp>
      <p:sp>
        <p:nvSpPr>
          <p:cNvPr id="9" name="Content Placeholder 8"/>
          <p:cNvSpPr>
            <a:spLocks noGrp="1"/>
          </p:cNvSpPr>
          <p:nvPr>
            <p:ph idx="1"/>
          </p:nvPr>
        </p:nvSpPr>
        <p:spPr/>
        <p:txBody>
          <a:bodyPr/>
          <a:lstStyle/>
          <a:p>
            <a:r>
              <a:rPr lang="en-US" dirty="0" smtClean="0"/>
              <a:t>MANUFACTURING MORE OPEN SOURCE VENTILATORS.</a:t>
            </a:r>
          </a:p>
          <a:p>
            <a:r>
              <a:rPr lang="en-US" dirty="0" smtClean="0"/>
              <a:t>PREVENT THE SPEAD</a:t>
            </a:r>
          </a:p>
          <a:p>
            <a:r>
              <a:rPr lang="en-US" dirty="0" smtClean="0"/>
              <a:t>INTRODUCTION OF THE USE OF ONLINE NARRATIVES TO CURB THE SPREAD OF COVID-19</a:t>
            </a:r>
          </a:p>
          <a:p>
            <a:r>
              <a:rPr lang="en-US" dirty="0" smtClean="0"/>
              <a:t>3D PRINTING</a:t>
            </a:r>
          </a:p>
          <a:p>
            <a:r>
              <a:rPr lang="en-US" dirty="0" smtClean="0"/>
              <a:t>Prevent future outbreaks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MANUFACTURING MORE OPEN SOURCE VENTILATORS</a:t>
            </a:r>
            <a:endParaRPr lang="en-US" dirty="0"/>
          </a:p>
        </p:txBody>
      </p:sp>
      <p:sp>
        <p:nvSpPr>
          <p:cNvPr id="3" name="Content Placeholder 2"/>
          <p:cNvSpPr>
            <a:spLocks noGrp="1"/>
          </p:cNvSpPr>
          <p:nvPr>
            <p:ph idx="1"/>
          </p:nvPr>
        </p:nvSpPr>
        <p:spPr/>
        <p:txBody>
          <a:bodyPr>
            <a:normAutofit lnSpcReduction="10000"/>
          </a:bodyPr>
          <a:lstStyle/>
          <a:p>
            <a:r>
              <a:rPr lang="en-US" dirty="0" smtClean="0"/>
              <a:t>An </a:t>
            </a:r>
            <a:r>
              <a:rPr lang="en-US" b="1" dirty="0" smtClean="0"/>
              <a:t>open-source ventilator</a:t>
            </a:r>
            <a:r>
              <a:rPr lang="en-US" dirty="0" smtClean="0"/>
              <a:t> is a disaster-situation </a:t>
            </a:r>
            <a:r>
              <a:rPr lang="en-US" u="sng" dirty="0" smtClean="0">
                <a:hlinkClick r:id="rId2" tooltip="Ventilator"/>
              </a:rPr>
              <a:t>ventilator</a:t>
            </a:r>
            <a:r>
              <a:rPr lang="en-US" dirty="0" smtClean="0"/>
              <a:t> made using a freely-licensed (</a:t>
            </a:r>
            <a:r>
              <a:rPr lang="en-US" u="sng" dirty="0" smtClean="0">
                <a:hlinkClick r:id="rId3" tooltip="Open source"/>
              </a:rPr>
              <a:t>open source</a:t>
            </a:r>
            <a:r>
              <a:rPr lang="en-US" dirty="0" smtClean="0"/>
              <a:t>) design, and ideally, freely-available components and parts. Designs, components, and parts may be anywhere from completely </a:t>
            </a:r>
            <a:r>
              <a:rPr lang="en-US" u="sng" dirty="0" smtClean="0">
                <a:hlinkClick r:id="rId4" tooltip="Reverse engineering"/>
              </a:rPr>
              <a:t>reverse engineered</a:t>
            </a:r>
            <a:r>
              <a:rPr lang="en-US" dirty="0" smtClean="0"/>
              <a:t> or completely new creations, components may be </a:t>
            </a:r>
            <a:r>
              <a:rPr lang="en-US" u="sng" dirty="0" smtClean="0">
                <a:hlinkClick r:id="rId5" tooltip="Jury rigging"/>
              </a:rPr>
              <a:t>adaptations</a:t>
            </a:r>
            <a:r>
              <a:rPr lang="en-US" dirty="0" smtClean="0"/>
              <a:t> of various inexpensive existing products, and special hard-to-find and/or expensive parts may be </a:t>
            </a:r>
            <a:r>
              <a:rPr lang="en-US" u="sng" dirty="0" smtClean="0">
                <a:hlinkClick r:id="rId6" tooltip="3D printing"/>
              </a:rPr>
              <a:t>3D printed</a:t>
            </a:r>
            <a:r>
              <a:rPr lang="en-US" dirty="0" smtClean="0"/>
              <a:t> instead of purchased.</a:t>
            </a:r>
            <a:r>
              <a:rPr lang="en-US" u="sng" baseline="30000" dirty="0" smtClean="0">
                <a:hlinkClick r:id="rId7"/>
              </a:rPr>
              <a:t>[2][3]</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395</TotalTime>
  <Words>767</Words>
  <Application>Microsoft Office PowerPoint</Application>
  <PresentationFormat>On-screen Show (4:3)</PresentationFormat>
  <Paragraphs>63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Engineering strategies for handling covid-19 for environmental health and economic stability</vt:lpstr>
      <vt:lpstr>Presentation by: obot mkpouto obot </vt:lpstr>
      <vt:lpstr>Introduction: what is covid-19</vt:lpstr>
      <vt:lpstr>What Is Coronavirus? </vt:lpstr>
      <vt:lpstr>Corona virus contd</vt:lpstr>
      <vt:lpstr>Slide 6</vt:lpstr>
      <vt:lpstr>Engineering strategies for handling covid-19 for environmental health and economic stability: </vt:lpstr>
      <vt:lpstr>OUTLINE</vt:lpstr>
      <vt:lpstr>MANUFACTURING MORE OPEN SOURCE VENTILATORS</vt:lpstr>
      <vt:lpstr>Slide 10</vt:lpstr>
      <vt:lpstr>Slide 11</vt:lpstr>
      <vt:lpstr>-invasive ventilation uses face masks, nasal masks or mouthpieces </vt:lpstr>
      <vt:lpstr>Manufacturing of more open source ventilators contd</vt:lpstr>
      <vt:lpstr>PREVENT THE SPREAD</vt:lpstr>
      <vt:lpstr>INTRODUCTION OF THE USE OF ONLINE NARRATIVES TO CURB THE SPREAD OF COVID-19 </vt:lpstr>
      <vt:lpstr>Slide 16</vt:lpstr>
      <vt:lpstr>3D PRINTING</vt:lpstr>
      <vt:lpstr>Valves and masked made by 3D printing</vt:lpstr>
      <vt:lpstr>Prevent future outbreaks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stability</dc:title>
  <dc:creator>pc</dc:creator>
  <cp:lastModifiedBy>pc</cp:lastModifiedBy>
  <cp:revision>26</cp:revision>
  <dcterms:created xsi:type="dcterms:W3CDTF">2020-04-04T20:43:38Z</dcterms:created>
  <dcterms:modified xsi:type="dcterms:W3CDTF">2020-04-07T20:25:13Z</dcterms:modified>
</cp:coreProperties>
</file>