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53" autoAdjust="0"/>
    <p:restoredTop sz="94662" autoAdjust="0"/>
  </p:normalViewPr>
  <p:slideViewPr>
    <p:cSldViewPr>
      <p:cViewPr varScale="1">
        <p:scale>
          <a:sx n="44" d="100"/>
          <a:sy n="44" d="100"/>
        </p:scale>
        <p:origin x="-169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DD804F5-37AE-4517-A99E-D941888F7B32}" type="datetimeFigureOut">
              <a:rPr lang="en-US" smtClean="0"/>
              <a:t>27-Mar-20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8DD42FFD-D824-4F2E-9FCE-E1683ABD7C89}"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D804F5-37AE-4517-A99E-D941888F7B32}" type="datetimeFigureOut">
              <a:rPr lang="en-US" smtClean="0"/>
              <a:t>27-Mar-20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D42FFD-D824-4F2E-9FCE-E1683ABD7C8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D804F5-37AE-4517-A99E-D941888F7B32}" type="datetimeFigureOut">
              <a:rPr lang="en-US" smtClean="0"/>
              <a:t>27-Mar-20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D42FFD-D824-4F2E-9FCE-E1683ABD7C8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D804F5-37AE-4517-A99E-D941888F7B32}" type="datetimeFigureOut">
              <a:rPr lang="en-US" smtClean="0"/>
              <a:t>27-Mar-20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D42FFD-D824-4F2E-9FCE-E1683ABD7C8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DD804F5-37AE-4517-A99E-D941888F7B32}" type="datetimeFigureOut">
              <a:rPr lang="en-US" smtClean="0"/>
              <a:t>27-Mar-20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D42FFD-D824-4F2E-9FCE-E1683ABD7C89}"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DD804F5-37AE-4517-A99E-D941888F7B32}" type="datetimeFigureOut">
              <a:rPr lang="en-US" smtClean="0"/>
              <a:t>27-Mar-20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D42FFD-D824-4F2E-9FCE-E1683ABD7C89}"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DD804F5-37AE-4517-A99E-D941888F7B32}" type="datetimeFigureOut">
              <a:rPr lang="en-US" smtClean="0"/>
              <a:t>27-Mar-20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DD42FFD-D824-4F2E-9FCE-E1683ABD7C8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DD804F5-37AE-4517-A99E-D941888F7B32}" type="datetimeFigureOut">
              <a:rPr lang="en-US" smtClean="0"/>
              <a:t>27-Mar-20</a:t>
            </a:fld>
            <a:endParaRPr lang="en-US" dirty="0"/>
          </a:p>
        </p:txBody>
      </p:sp>
      <p:sp>
        <p:nvSpPr>
          <p:cNvPr id="8" name="Slide Number Placeholder 7"/>
          <p:cNvSpPr>
            <a:spLocks noGrp="1"/>
          </p:cNvSpPr>
          <p:nvPr>
            <p:ph type="sldNum" sz="quarter" idx="11"/>
          </p:nvPr>
        </p:nvSpPr>
        <p:spPr/>
        <p:txBody>
          <a:bodyPr/>
          <a:lstStyle/>
          <a:p>
            <a:fld id="{8DD42FFD-D824-4F2E-9FCE-E1683ABD7C89}"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D804F5-37AE-4517-A99E-D941888F7B32}" type="datetimeFigureOut">
              <a:rPr lang="en-US" smtClean="0"/>
              <a:t>27-Mar-20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DD42FFD-D824-4F2E-9FCE-E1683ABD7C8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DD804F5-37AE-4517-A99E-D941888F7B32}" type="datetimeFigureOut">
              <a:rPr lang="en-US" smtClean="0"/>
              <a:t>27-Mar-20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8DD42FFD-D824-4F2E-9FCE-E1683ABD7C89}"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BDD804F5-37AE-4517-A99E-D941888F7B32}" type="datetimeFigureOut">
              <a:rPr lang="en-US" smtClean="0"/>
              <a:t>27-Mar-20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D42FFD-D824-4F2E-9FCE-E1683ABD7C89}"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DD804F5-37AE-4517-A99E-D941888F7B32}" type="datetimeFigureOut">
              <a:rPr lang="en-US" smtClean="0"/>
              <a:t>27-Mar-20</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DD42FFD-D824-4F2E-9FCE-E1683ABD7C89}"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352800"/>
            <a:ext cx="6480048" cy="2301240"/>
          </a:xfrm>
        </p:spPr>
        <p:txBody>
          <a:bodyPr>
            <a:noAutofit/>
          </a:bodyPr>
          <a:lstStyle/>
          <a:p>
            <a:r>
              <a:rPr lang="en-US" sz="3000" dirty="0" smtClean="0">
                <a:solidFill>
                  <a:schemeClr val="bg1"/>
                </a:solidFill>
                <a:latin typeface="Times New Roman" pitchFamily="18" charset="0"/>
                <a:cs typeface="Times New Roman" pitchFamily="18" charset="0"/>
              </a:rPr>
              <a:t>OPERATION, MAINTENANCE AND MANAGEMENT OF ENGINEERING EQUIPMENT FOR SUSTAINABLE DEVELOPMENT IN NIGERIA</a:t>
            </a:r>
            <a:endParaRPr lang="en-US" sz="3000" dirty="0">
              <a:solidFill>
                <a:schemeClr val="bg1"/>
              </a:solidFill>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fontScale="32500" lnSpcReduction="20000"/>
          </a:bodyPr>
          <a:lstStyle/>
          <a:p>
            <a:r>
              <a:rPr lang="en-GB" sz="7700" b="1" dirty="0">
                <a:solidFill>
                  <a:schemeClr val="tx1"/>
                </a:solidFill>
                <a:latin typeface="Times New Roman" pitchFamily="18" charset="0"/>
                <a:cs typeface="Times New Roman" pitchFamily="18" charset="0"/>
              </a:rPr>
              <a:t>MACHINERY AND EQUIPMENT MAINTENANCE CULTURES IN NIGERIAN PUBLIC AND PRIVATE ECONOMY SECTORS:</a:t>
            </a:r>
            <a:endParaRPr lang="en-US" sz="7700" dirty="0">
              <a:solidFill>
                <a:schemeClr val="tx1"/>
              </a:solidFill>
              <a:latin typeface="Times New Roman" pitchFamily="18" charset="0"/>
              <a:cs typeface="Times New Roman" pitchFamily="18" charset="0"/>
            </a:endParaRPr>
          </a:p>
          <a:p>
            <a:r>
              <a:rPr lang="en-GB" sz="7700" b="1" dirty="0" smtClean="0">
                <a:solidFill>
                  <a:schemeClr val="tx1"/>
                </a:solidFill>
                <a:latin typeface="Times New Roman" pitchFamily="18" charset="0"/>
                <a:cs typeface="Times New Roman" pitchFamily="18" charset="0"/>
              </a:rPr>
              <a:t>LAGOS TOWNSHIP </a:t>
            </a:r>
            <a:r>
              <a:rPr lang="en-GB" sz="7700" b="1" dirty="0">
                <a:solidFill>
                  <a:schemeClr val="tx1"/>
                </a:solidFill>
                <a:latin typeface="Times New Roman" pitchFamily="18" charset="0"/>
                <a:cs typeface="Times New Roman" pitchFamily="18" charset="0"/>
              </a:rPr>
              <a:t>AS A CASE STUDY.</a:t>
            </a:r>
            <a:endParaRPr lang="en-US" sz="7700" dirty="0">
              <a:solidFill>
                <a:schemeClr val="tx1"/>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5916917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latin typeface="Times New Roman" pitchFamily="18" charset="0"/>
                <a:cs typeface="Times New Roman" pitchFamily="18" charset="0"/>
              </a:rPr>
              <a:t>RECOMMENDATIONS</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7467600" cy="5334000"/>
          </a:xfrm>
        </p:spPr>
        <p:txBody>
          <a:bodyPr>
            <a:normAutofit fontScale="25000" lnSpcReduction="20000"/>
          </a:bodyPr>
          <a:lstStyle/>
          <a:p>
            <a:pPr marL="36576" indent="0">
              <a:buNone/>
            </a:pPr>
            <a:r>
              <a:rPr lang="en-GB" sz="5600" dirty="0">
                <a:latin typeface="Times New Roman" pitchFamily="18" charset="0"/>
                <a:cs typeface="Times New Roman" pitchFamily="18" charset="0"/>
              </a:rPr>
              <a:t>To proffer solution to the maintenance problems revealed by this paper, the following recommendations are made:</a:t>
            </a:r>
            <a:endParaRPr lang="en-US" sz="5600" dirty="0">
              <a:latin typeface="Times New Roman" pitchFamily="18" charset="0"/>
              <a:cs typeface="Times New Roman" pitchFamily="18" charset="0"/>
            </a:endParaRPr>
          </a:p>
          <a:p>
            <a:pPr lvl="0"/>
            <a:r>
              <a:rPr lang="en-GB" sz="5600" dirty="0">
                <a:latin typeface="Times New Roman" pitchFamily="18" charset="0"/>
                <a:cs typeface="Times New Roman" pitchFamily="18" charset="0"/>
              </a:rPr>
              <a:t>The Nigerian public and private sectors need to encourage the skilled professionals by provision of better working conditions, enhanced staff welfare, </a:t>
            </a:r>
            <a:r>
              <a:rPr lang="en-GB" sz="5600" dirty="0" smtClean="0">
                <a:latin typeface="Times New Roman" pitchFamily="18" charset="0"/>
                <a:cs typeface="Times New Roman" pitchFamily="18" charset="0"/>
              </a:rPr>
              <a:t>etc., </a:t>
            </a:r>
            <a:r>
              <a:rPr lang="en-GB" sz="5600" dirty="0">
                <a:latin typeface="Times New Roman" pitchFamily="18" charset="0"/>
                <a:cs typeface="Times New Roman" pitchFamily="18" charset="0"/>
              </a:rPr>
              <a:t>as their services are significant to achieve better plants maintenance.</a:t>
            </a:r>
            <a:endParaRPr lang="en-US" sz="5600" dirty="0">
              <a:latin typeface="Times New Roman" pitchFamily="18" charset="0"/>
              <a:cs typeface="Times New Roman" pitchFamily="18" charset="0"/>
            </a:endParaRPr>
          </a:p>
          <a:p>
            <a:pPr lvl="0"/>
            <a:r>
              <a:rPr lang="en-GB" sz="5600" dirty="0">
                <a:latin typeface="Times New Roman" pitchFamily="18" charset="0"/>
                <a:cs typeface="Times New Roman" pitchFamily="18" charset="0"/>
              </a:rPr>
              <a:t>Governments and different organizations need to encourage people towards good maintenance culture at all level.</a:t>
            </a:r>
            <a:endParaRPr lang="en-US" sz="5600" dirty="0">
              <a:latin typeface="Times New Roman" pitchFamily="18" charset="0"/>
              <a:cs typeface="Times New Roman" pitchFamily="18" charset="0"/>
            </a:endParaRPr>
          </a:p>
          <a:p>
            <a:pPr lvl="0"/>
            <a:r>
              <a:rPr lang="en-GB" sz="5600" dirty="0">
                <a:latin typeface="Times New Roman" pitchFamily="18" charset="0"/>
                <a:cs typeface="Times New Roman" pitchFamily="18" charset="0"/>
              </a:rPr>
              <a:t>Nigerians are to be orientated on importance of good maintenance culture to the society</a:t>
            </a:r>
            <a:endParaRPr lang="en-US" sz="5600" dirty="0">
              <a:latin typeface="Times New Roman" pitchFamily="18" charset="0"/>
              <a:cs typeface="Times New Roman" pitchFamily="18" charset="0"/>
            </a:endParaRPr>
          </a:p>
          <a:p>
            <a:pPr lvl="0"/>
            <a:r>
              <a:rPr lang="en-GB" sz="5600" dirty="0">
                <a:latin typeface="Times New Roman" pitchFamily="18" charset="0"/>
                <a:cs typeface="Times New Roman" pitchFamily="18" charset="0"/>
              </a:rPr>
              <a:t>The public sectors need to be privatised. The privatization has to be since one.</a:t>
            </a:r>
            <a:endParaRPr lang="en-US" sz="5600" dirty="0">
              <a:latin typeface="Times New Roman" pitchFamily="18" charset="0"/>
              <a:cs typeface="Times New Roman" pitchFamily="18" charset="0"/>
            </a:endParaRPr>
          </a:p>
          <a:p>
            <a:pPr lvl="0"/>
            <a:r>
              <a:rPr lang="en-GB" sz="5600" dirty="0">
                <a:latin typeface="Times New Roman" pitchFamily="18" charset="0"/>
                <a:cs typeface="Times New Roman" pitchFamily="18" charset="0"/>
              </a:rPr>
              <a:t>Adequate funding of the public sector is required to cater for their maintenance problem   </a:t>
            </a:r>
            <a:endParaRPr lang="en-US" sz="5600" dirty="0">
              <a:latin typeface="Times New Roman" pitchFamily="18" charset="0"/>
              <a:cs typeface="Times New Roman" pitchFamily="18" charset="0"/>
            </a:endParaRPr>
          </a:p>
          <a:p>
            <a:pPr lvl="0"/>
            <a:r>
              <a:rPr lang="en-GB" sz="5600" dirty="0">
                <a:latin typeface="Times New Roman" pitchFamily="18" charset="0"/>
                <a:cs typeface="Times New Roman" pitchFamily="18" charset="0"/>
              </a:rPr>
              <a:t>There is need for development of good maintenance policies. This policies include </a:t>
            </a:r>
            <a:r>
              <a:rPr lang="en-GB" sz="5600" dirty="0" smtClean="0">
                <a:latin typeface="Times New Roman" pitchFamily="18" charset="0"/>
                <a:cs typeface="Times New Roman" pitchFamily="18" charset="0"/>
              </a:rPr>
              <a:t>:</a:t>
            </a:r>
            <a:endParaRPr lang="en-US" sz="5600" dirty="0">
              <a:latin typeface="Times New Roman" pitchFamily="18" charset="0"/>
              <a:cs typeface="Times New Roman" pitchFamily="18" charset="0"/>
            </a:endParaRPr>
          </a:p>
          <a:p>
            <a:pPr marL="338328" lvl="1" indent="0">
              <a:buNone/>
            </a:pPr>
            <a:r>
              <a:rPr lang="en-GB" sz="5600" dirty="0">
                <a:latin typeface="Times New Roman" pitchFamily="18" charset="0"/>
                <a:cs typeface="Times New Roman" pitchFamily="18" charset="0"/>
              </a:rPr>
              <a:t>*How often the </a:t>
            </a:r>
            <a:r>
              <a:rPr lang="en-GB" sz="5600" dirty="0" smtClean="0">
                <a:latin typeface="Times New Roman" pitchFamily="18" charset="0"/>
                <a:cs typeface="Times New Roman" pitchFamily="18" charset="0"/>
              </a:rPr>
              <a:t>equipment's </a:t>
            </a:r>
            <a:r>
              <a:rPr lang="en-GB" sz="5600" dirty="0">
                <a:latin typeface="Times New Roman" pitchFamily="18" charset="0"/>
                <a:cs typeface="Times New Roman" pitchFamily="18" charset="0"/>
              </a:rPr>
              <a:t>and tools are maintained</a:t>
            </a:r>
            <a:endParaRPr lang="en-US" sz="5600" dirty="0">
              <a:latin typeface="Times New Roman" pitchFamily="18" charset="0"/>
              <a:cs typeface="Times New Roman" pitchFamily="18" charset="0"/>
            </a:endParaRPr>
          </a:p>
          <a:p>
            <a:pPr marL="338328" lvl="1" indent="0">
              <a:buNone/>
            </a:pPr>
            <a:r>
              <a:rPr lang="en-GB" sz="5600" dirty="0">
                <a:latin typeface="Times New Roman" pitchFamily="18" charset="0"/>
                <a:cs typeface="Times New Roman" pitchFamily="18" charset="0"/>
              </a:rPr>
              <a:t>*What to be done to damaged tools and maintained </a:t>
            </a:r>
            <a:endParaRPr lang="en-US" sz="5600" dirty="0">
              <a:latin typeface="Times New Roman" pitchFamily="18" charset="0"/>
              <a:cs typeface="Times New Roman" pitchFamily="18" charset="0"/>
            </a:endParaRPr>
          </a:p>
          <a:p>
            <a:pPr marL="338328" lvl="1" indent="0">
              <a:buNone/>
            </a:pPr>
            <a:r>
              <a:rPr lang="en-GB" sz="5600" dirty="0">
                <a:latin typeface="Times New Roman" pitchFamily="18" charset="0"/>
                <a:cs typeface="Times New Roman" pitchFamily="18" charset="0"/>
              </a:rPr>
              <a:t>*Measures to be taken to prevent further damages to the tools and equipment</a:t>
            </a:r>
            <a:endParaRPr lang="en-US" sz="5600" dirty="0">
              <a:latin typeface="Times New Roman" pitchFamily="18" charset="0"/>
              <a:cs typeface="Times New Roman" pitchFamily="18" charset="0"/>
            </a:endParaRPr>
          </a:p>
          <a:p>
            <a:pPr lvl="0"/>
            <a:r>
              <a:rPr lang="en-GB" sz="5600" dirty="0">
                <a:latin typeface="Times New Roman" pitchFamily="18" charset="0"/>
                <a:cs typeface="Times New Roman" pitchFamily="18" charset="0"/>
              </a:rPr>
              <a:t>Maintaining proper record about the tools and equipment</a:t>
            </a:r>
            <a:endParaRPr lang="en-US" sz="5600" dirty="0">
              <a:latin typeface="Times New Roman" pitchFamily="18" charset="0"/>
              <a:cs typeface="Times New Roman" pitchFamily="18" charset="0"/>
            </a:endParaRPr>
          </a:p>
          <a:p>
            <a:pPr lvl="0"/>
            <a:r>
              <a:rPr lang="en-GB" sz="5600" dirty="0">
                <a:latin typeface="Times New Roman" pitchFamily="18" charset="0"/>
                <a:cs typeface="Times New Roman" pitchFamily="18" charset="0"/>
              </a:rPr>
              <a:t>Need for effective anti-corruption crusades at all levels</a:t>
            </a:r>
            <a:endParaRPr lang="en-US" sz="5600" dirty="0">
              <a:latin typeface="Times New Roman" pitchFamily="18" charset="0"/>
              <a:cs typeface="Times New Roman" pitchFamily="18" charset="0"/>
            </a:endParaRPr>
          </a:p>
          <a:p>
            <a:pPr lvl="0"/>
            <a:r>
              <a:rPr lang="en-GB" sz="5600" dirty="0">
                <a:latin typeface="Times New Roman" pitchFamily="18" charset="0"/>
                <a:cs typeface="Times New Roman" pitchFamily="18" charset="0"/>
              </a:rPr>
              <a:t>Sincere Re branding of Nigeria</a:t>
            </a:r>
            <a:endParaRPr lang="en-US" sz="5600" dirty="0">
              <a:latin typeface="Times New Roman" pitchFamily="18" charset="0"/>
              <a:cs typeface="Times New Roman" pitchFamily="18" charset="0"/>
            </a:endParaRPr>
          </a:p>
          <a:p>
            <a:pPr lvl="0"/>
            <a:r>
              <a:rPr lang="en-GB" sz="5600" dirty="0">
                <a:latin typeface="Times New Roman" pitchFamily="18" charset="0"/>
                <a:cs typeface="Times New Roman" pitchFamily="18" charset="0"/>
              </a:rPr>
              <a:t>Motivation towards enhanced local technological development for provision of good spare parts, </a:t>
            </a:r>
            <a:r>
              <a:rPr lang="en-GB" sz="5600" dirty="0" smtClean="0">
                <a:latin typeface="Times New Roman" pitchFamily="18" charset="0"/>
                <a:cs typeface="Times New Roman" pitchFamily="18" charset="0"/>
              </a:rPr>
              <a:t>etc.</a:t>
            </a:r>
            <a:endParaRPr lang="en-US" sz="5600" dirty="0">
              <a:latin typeface="Times New Roman" pitchFamily="18" charset="0"/>
              <a:cs typeface="Times New Roman" pitchFamily="18" charset="0"/>
            </a:endParaRPr>
          </a:p>
          <a:p>
            <a:pPr lvl="0"/>
            <a:r>
              <a:rPr lang="en-GB" sz="5600" dirty="0">
                <a:latin typeface="Times New Roman" pitchFamily="18" charset="0"/>
                <a:cs typeface="Times New Roman" pitchFamily="18" charset="0"/>
              </a:rPr>
              <a:t>Improvement on Nigeria political and cultural values.</a:t>
            </a:r>
            <a:endParaRPr lang="en-US" sz="5600" dirty="0">
              <a:latin typeface="Times New Roman" pitchFamily="18" charset="0"/>
              <a:cs typeface="Times New Roman" pitchFamily="18" charset="0"/>
            </a:endParaRPr>
          </a:p>
          <a:p>
            <a:pPr lvl="0"/>
            <a:r>
              <a:rPr lang="en-GB" sz="5600" dirty="0">
                <a:latin typeface="Times New Roman" pitchFamily="18" charset="0"/>
                <a:cs typeface="Times New Roman" pitchFamily="18" charset="0"/>
              </a:rPr>
              <a:t>Public sectors need comprehensive reforms to adopt systematic scheduling and maintenance works.</a:t>
            </a:r>
            <a:endParaRPr lang="en-US" sz="5600" dirty="0">
              <a:latin typeface="Times New Roman" pitchFamily="18" charset="0"/>
              <a:cs typeface="Times New Roman" pitchFamily="18" charset="0"/>
            </a:endParaRPr>
          </a:p>
          <a:p>
            <a:pPr lvl="0"/>
            <a:r>
              <a:rPr lang="en-GB" sz="5600" dirty="0">
                <a:latin typeface="Times New Roman" pitchFamily="18" charset="0"/>
                <a:cs typeface="Times New Roman" pitchFamily="18" charset="0"/>
              </a:rPr>
              <a:t>Need for adequate on job training programs on maintenance know-how for technical staff to enhance their technological knowledge. Okoye (2003) suggested appropriate and adequate job training on maintenance know-how for Nigerian technical staff in both private and public sectors. </a:t>
            </a:r>
            <a:endParaRPr lang="en-US" sz="56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129116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latin typeface="Times New Roman" pitchFamily="18" charset="0"/>
                <a:cs typeface="Times New Roman" pitchFamily="18" charset="0"/>
              </a:rPr>
              <a:t>REFERENCES</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7467600" cy="5105400"/>
          </a:xfrm>
        </p:spPr>
        <p:txBody>
          <a:bodyPr>
            <a:noAutofit/>
          </a:bodyPr>
          <a:lstStyle/>
          <a:p>
            <a:pPr marL="0" marR="0">
              <a:spcBef>
                <a:spcPts val="0"/>
              </a:spcBef>
              <a:spcAft>
                <a:spcPts val="0"/>
              </a:spcAft>
            </a:pPr>
            <a:r>
              <a:rPr lang="en-GB" sz="1400" dirty="0">
                <a:latin typeface="Times New Roman"/>
                <a:ea typeface="SimSun"/>
              </a:rPr>
              <a:t>Ademulegun, F. (2007), “Engineering Maintenance”, Fradem educational Publishers, Ado-Ekiti.</a:t>
            </a:r>
            <a:endParaRPr lang="en-US" sz="1400" dirty="0">
              <a:latin typeface="Times New Roman"/>
              <a:ea typeface="SimSun"/>
            </a:endParaRPr>
          </a:p>
          <a:p>
            <a:pPr marL="0" marR="0">
              <a:spcBef>
                <a:spcPts val="0"/>
              </a:spcBef>
              <a:spcAft>
                <a:spcPts val="0"/>
              </a:spcAft>
            </a:pPr>
            <a:r>
              <a:rPr lang="en-GB" sz="1400" dirty="0">
                <a:latin typeface="Times New Roman"/>
                <a:ea typeface="SimSun"/>
              </a:rPr>
              <a:t> </a:t>
            </a:r>
            <a:endParaRPr lang="en-US" sz="1400" dirty="0">
              <a:latin typeface="Times New Roman"/>
              <a:ea typeface="SimSun"/>
            </a:endParaRPr>
          </a:p>
          <a:p>
            <a:pPr marL="0" marR="0">
              <a:spcBef>
                <a:spcPts val="0"/>
              </a:spcBef>
              <a:spcAft>
                <a:spcPts val="0"/>
              </a:spcAft>
            </a:pPr>
            <a:r>
              <a:rPr lang="en-GB" sz="1400" dirty="0">
                <a:latin typeface="Times New Roman"/>
                <a:ea typeface="SimSun"/>
              </a:rPr>
              <a:t>Abduulkareem, O.A. and Yusuf, L.A. (2005), Assessing the Present State of Machinery and </a:t>
            </a:r>
            <a:endParaRPr lang="en-US" sz="1400" dirty="0">
              <a:latin typeface="Times New Roman"/>
              <a:ea typeface="SimSun"/>
            </a:endParaRPr>
          </a:p>
          <a:p>
            <a:pPr marL="457200" marR="0">
              <a:spcBef>
                <a:spcPts val="0"/>
              </a:spcBef>
              <a:spcAft>
                <a:spcPts val="0"/>
              </a:spcAft>
            </a:pPr>
            <a:r>
              <a:rPr lang="en-GB" sz="1400" dirty="0">
                <a:latin typeface="Times New Roman"/>
                <a:ea typeface="SimSun"/>
              </a:rPr>
              <a:t>Equipment Maintenance both in Public and Private sectors in Ilorin Metropolis, HND Project Report, Dept. of Mechanical Engineering, Kwara State Polytechnic, Ilorin, Nigeria (Unpublished).  </a:t>
            </a:r>
            <a:endParaRPr lang="en-US" sz="1400" dirty="0">
              <a:latin typeface="Times New Roman"/>
              <a:ea typeface="SimSun"/>
            </a:endParaRPr>
          </a:p>
          <a:p>
            <a:pPr marL="0" marR="0">
              <a:spcBef>
                <a:spcPts val="0"/>
              </a:spcBef>
              <a:spcAft>
                <a:spcPts val="0"/>
              </a:spcAft>
            </a:pPr>
            <a:r>
              <a:rPr lang="en-GB" sz="1400" dirty="0">
                <a:latin typeface="Times New Roman"/>
                <a:ea typeface="SimSun"/>
              </a:rPr>
              <a:t>Gordion, B.C., Harold, A.B. and Hewitt, H.Y. (1972), “Production Handbook”, The Ronald Press </a:t>
            </a:r>
            <a:endParaRPr lang="en-US" sz="1400" dirty="0">
              <a:latin typeface="Times New Roman"/>
              <a:ea typeface="SimSun"/>
            </a:endParaRPr>
          </a:p>
          <a:p>
            <a:pPr marL="0" marR="0" indent="457200">
              <a:spcBef>
                <a:spcPts val="0"/>
              </a:spcBef>
              <a:spcAft>
                <a:spcPts val="0"/>
              </a:spcAft>
            </a:pPr>
            <a:r>
              <a:rPr lang="en-GB" sz="1400" dirty="0">
                <a:latin typeface="Times New Roman"/>
                <a:ea typeface="SimSun"/>
              </a:rPr>
              <a:t>Company, U.S.A.</a:t>
            </a:r>
            <a:endParaRPr lang="en-US" sz="1400" dirty="0">
              <a:latin typeface="Times New Roman"/>
              <a:ea typeface="SimSun"/>
            </a:endParaRPr>
          </a:p>
          <a:p>
            <a:pPr marL="0" marR="0">
              <a:spcBef>
                <a:spcPts val="0"/>
              </a:spcBef>
              <a:spcAft>
                <a:spcPts val="0"/>
              </a:spcAft>
            </a:pPr>
            <a:r>
              <a:rPr lang="en-GB" sz="1400" dirty="0">
                <a:latin typeface="Times New Roman"/>
                <a:ea typeface="SimSun"/>
              </a:rPr>
              <a:t>Lawal, K.O. (2003), “Towards Effective Utilization of Mechanical Plant &amp; Equipment in Nigeria”, </a:t>
            </a:r>
            <a:endParaRPr lang="en-US" sz="1400" dirty="0">
              <a:latin typeface="Times New Roman"/>
              <a:ea typeface="SimSun"/>
            </a:endParaRPr>
          </a:p>
          <a:p>
            <a:pPr marL="457200" marR="0">
              <a:spcBef>
                <a:spcPts val="0"/>
              </a:spcBef>
              <a:spcAft>
                <a:spcPts val="0"/>
              </a:spcAft>
            </a:pPr>
            <a:r>
              <a:rPr lang="en-GB" sz="1400" dirty="0">
                <a:latin typeface="Times New Roman"/>
                <a:ea typeface="SimSun"/>
              </a:rPr>
              <a:t>The Proceedings of the National Engineering Conference, Lagelu 2003, Nigerian Society of Engineers (NSE), Lagos. pp. 93-104.</a:t>
            </a:r>
            <a:endParaRPr lang="en-US" sz="1400" dirty="0">
              <a:latin typeface="Times New Roman"/>
              <a:ea typeface="SimSun"/>
            </a:endParaRPr>
          </a:p>
          <a:p>
            <a:pPr marL="0" marR="0">
              <a:spcBef>
                <a:spcPts val="0"/>
              </a:spcBef>
              <a:spcAft>
                <a:spcPts val="0"/>
              </a:spcAft>
            </a:pPr>
            <a:r>
              <a:rPr lang="en-GB" sz="1400" dirty="0">
                <a:latin typeface="Times New Roman"/>
                <a:ea typeface="SimSun"/>
              </a:rPr>
              <a:t>Lindey, R.H., dale, P.B. and Mobley, R.K. (1995), “Maintenance Engineering Handbook”, </a:t>
            </a:r>
            <a:endParaRPr lang="en-US" sz="1400" dirty="0">
              <a:latin typeface="Times New Roman"/>
              <a:ea typeface="SimSun"/>
            </a:endParaRPr>
          </a:p>
          <a:p>
            <a:pPr marL="0" marR="0" indent="457200">
              <a:spcBef>
                <a:spcPts val="0"/>
              </a:spcBef>
              <a:spcAft>
                <a:spcPts val="0"/>
              </a:spcAft>
            </a:pPr>
            <a:r>
              <a:rPr lang="en-GB" sz="1400" dirty="0">
                <a:latin typeface="Times New Roman"/>
                <a:ea typeface="SimSun"/>
              </a:rPr>
              <a:t>McGraw-Hill, New York, pp.2-30.</a:t>
            </a:r>
            <a:endParaRPr lang="en-US" sz="1400" dirty="0">
              <a:latin typeface="Times New Roman"/>
              <a:ea typeface="SimSun"/>
            </a:endParaRPr>
          </a:p>
          <a:p>
            <a:pPr marL="0" marR="0">
              <a:spcBef>
                <a:spcPts val="0"/>
              </a:spcBef>
              <a:spcAft>
                <a:spcPts val="0"/>
              </a:spcAft>
            </a:pPr>
            <a:r>
              <a:rPr lang="en-GB" sz="1400" dirty="0">
                <a:latin typeface="Times New Roman"/>
                <a:ea typeface="SimSun"/>
              </a:rPr>
              <a:t>NSE (2003), “ New-Bussa Engineer”, vol.1, No.1 (Oct. – Dec), Nigeria Society of Engineers </a:t>
            </a:r>
            <a:endParaRPr lang="en-US" sz="1400" dirty="0">
              <a:latin typeface="Times New Roman"/>
              <a:ea typeface="SimSun"/>
            </a:endParaRPr>
          </a:p>
          <a:p>
            <a:pPr marL="0" marR="0" indent="457200">
              <a:spcBef>
                <a:spcPts val="0"/>
              </a:spcBef>
              <a:spcAft>
                <a:spcPts val="0"/>
              </a:spcAft>
            </a:pPr>
            <a:r>
              <a:rPr lang="en-GB" sz="1400" dirty="0">
                <a:latin typeface="Times New Roman"/>
                <a:ea typeface="SimSun"/>
              </a:rPr>
              <a:t>(NSE), New-Bussa, pp.9 </a:t>
            </a:r>
            <a:endParaRPr lang="en-US" sz="1400" dirty="0">
              <a:latin typeface="Times New Roman"/>
              <a:ea typeface="SimSun"/>
            </a:endParaRPr>
          </a:p>
          <a:p>
            <a:pPr marL="0" marR="0">
              <a:spcBef>
                <a:spcPts val="0"/>
              </a:spcBef>
              <a:spcAft>
                <a:spcPts val="0"/>
              </a:spcAft>
            </a:pPr>
            <a:r>
              <a:rPr lang="en-GB" sz="1400" dirty="0">
                <a:latin typeface="Times New Roman"/>
                <a:ea typeface="SimSun"/>
              </a:rPr>
              <a:t>Okoye, C</a:t>
            </a:r>
            <a:r>
              <a:rPr lang="en-GB" sz="1400" i="1" dirty="0">
                <a:latin typeface="Times New Roman"/>
                <a:ea typeface="SimSun"/>
              </a:rPr>
              <a:t>.</a:t>
            </a:r>
            <a:r>
              <a:rPr lang="en-GB" sz="1400" dirty="0">
                <a:latin typeface="Times New Roman"/>
                <a:ea typeface="SimSun"/>
              </a:rPr>
              <a:t>I</a:t>
            </a:r>
            <a:r>
              <a:rPr lang="en-GB" sz="1400" i="1" dirty="0">
                <a:latin typeface="Times New Roman"/>
                <a:ea typeface="SimSun"/>
              </a:rPr>
              <a:t> </a:t>
            </a:r>
            <a:r>
              <a:rPr lang="en-GB" sz="1400" dirty="0">
                <a:latin typeface="Times New Roman"/>
                <a:ea typeface="SimSun"/>
              </a:rPr>
              <a:t>(2003), “Strategies for Effective Maintenance Culture for Sustanable Infrastructural </a:t>
            </a:r>
            <a:endParaRPr lang="en-US" sz="1400" dirty="0">
              <a:latin typeface="Times New Roman"/>
              <a:ea typeface="SimSun"/>
            </a:endParaRPr>
          </a:p>
          <a:p>
            <a:pPr marL="457200" marR="0">
              <a:spcBef>
                <a:spcPts val="0"/>
              </a:spcBef>
              <a:spcAft>
                <a:spcPts val="0"/>
              </a:spcAft>
            </a:pPr>
            <a:r>
              <a:rPr lang="en-GB" sz="1400" dirty="0">
                <a:latin typeface="Times New Roman"/>
                <a:ea typeface="SimSun"/>
              </a:rPr>
              <a:t>Development in Nigeria”, The Proceedings of the National Engineering Conference, Lagelu 2003, Nigerian Society of Engineers (NSE), Lagos. pp. 132-138.</a:t>
            </a:r>
            <a:endParaRPr lang="en-US" sz="1400" dirty="0">
              <a:latin typeface="Times New Roman"/>
              <a:ea typeface="SimSun"/>
            </a:endParaRPr>
          </a:p>
          <a:p>
            <a:pPr marL="0" marR="0">
              <a:spcBef>
                <a:spcPts val="0"/>
              </a:spcBef>
              <a:spcAft>
                <a:spcPts val="0"/>
              </a:spcAft>
            </a:pPr>
            <a:r>
              <a:rPr lang="en-GB" sz="1400" dirty="0">
                <a:latin typeface="Times New Roman"/>
                <a:ea typeface="SimSun"/>
              </a:rPr>
              <a:t>Priel, V.Z. (1974), “Systematic Maintenance Organization”, Maldonald and Evans Ltd., London, </a:t>
            </a:r>
            <a:endParaRPr lang="en-US" sz="1400" dirty="0">
              <a:latin typeface="Times New Roman"/>
              <a:ea typeface="SimSun"/>
            </a:endParaRPr>
          </a:p>
          <a:p>
            <a:pPr marL="0" marR="0" indent="0">
              <a:spcBef>
                <a:spcPts val="0"/>
              </a:spcBef>
              <a:spcAft>
                <a:spcPts val="0"/>
              </a:spcAft>
              <a:buNone/>
            </a:pPr>
            <a:endParaRPr lang="en-US" sz="1400" dirty="0">
              <a:latin typeface="Times New Roman"/>
              <a:ea typeface="SimSun"/>
            </a:endParaRPr>
          </a:p>
        </p:txBody>
      </p:sp>
    </p:spTree>
    <p:extLst>
      <p:ext uri="{BB962C8B-B14F-4D97-AF65-F5344CB8AC3E}">
        <p14:creationId xmlns:p14="http://schemas.microsoft.com/office/powerpoint/2010/main" val="3263488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ABSTRACT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25000" lnSpcReduction="20000"/>
          </a:bodyPr>
          <a:lstStyle/>
          <a:p>
            <a:r>
              <a:rPr lang="en-GB" sz="7200" dirty="0">
                <a:latin typeface="Times New Roman" pitchFamily="18" charset="0"/>
                <a:cs typeface="Times New Roman" pitchFamily="18" charset="0"/>
              </a:rPr>
              <a:t>Poor maintenance is known to be a significant factor militating against the achievements of enhanced productivity and full utilization of industrial facilities in developing countries like Nigerian (Sodiki, 2000).The ability of equipment, machineries or plants accurately and reliably to produce desired output could only be achieved through proper maintenance culture, which is significant to any nation’s economical development. This paper appraises the status of plant maintenance culture in Nigerian public and private sectors, to provide adequate information that will be of help towards achieving effective operations through an enhanced total capacity utilization of equipment, tools, machineries or plants, a tool for better economic development. Different public and private sectors were randomly selected within </a:t>
            </a:r>
            <a:r>
              <a:rPr lang="en-GB" sz="7200" dirty="0" smtClean="0">
                <a:latin typeface="Times New Roman" pitchFamily="18" charset="0"/>
                <a:cs typeface="Times New Roman" pitchFamily="18" charset="0"/>
              </a:rPr>
              <a:t>Lagos </a:t>
            </a:r>
            <a:r>
              <a:rPr lang="en-GB" sz="7200" dirty="0">
                <a:latin typeface="Times New Roman" pitchFamily="18" charset="0"/>
                <a:cs typeface="Times New Roman" pitchFamily="18" charset="0"/>
              </a:rPr>
              <a:t>metropolis</a:t>
            </a:r>
            <a:r>
              <a:rPr lang="en-GB" sz="7200" dirty="0" smtClean="0">
                <a:latin typeface="Times New Roman" pitchFamily="18" charset="0"/>
                <a:cs typeface="Times New Roman" pitchFamily="18" charset="0"/>
              </a:rPr>
              <a:t>. The </a:t>
            </a:r>
            <a:r>
              <a:rPr lang="en-GB" sz="7200" dirty="0">
                <a:latin typeface="Times New Roman" pitchFamily="18" charset="0"/>
                <a:cs typeface="Times New Roman" pitchFamily="18" charset="0"/>
              </a:rPr>
              <a:t>result shows a significant difference in the level of plants maintenance in the selected public and private sectors, in favour of private sectors. The research also revealed a general average machinery and equipment maintenance culture in Nigeria, which need to be improved on, to attain better and optimum plants operating condition required to satisfy expected needs of the nation at the minimum costs. This study recommended better working conditions for the skilled professionals; effective anti-corruption crusades at all levels; motivation towards enhanced local technological development for provision of good spare parts; comprehensive reforms to adopt systematic scheduling and standard maintenance policies in Nigeria, among others. </a:t>
            </a:r>
            <a:endParaRPr lang="en-US" sz="72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9407778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33600"/>
            <a:ext cx="6934200" cy="3962400"/>
          </a:xfrm>
        </p:spPr>
        <p:txBody>
          <a:bodyPr>
            <a:normAutofit fontScale="90000"/>
          </a:bodyPr>
          <a:lstStyle/>
          <a:p>
            <a:r>
              <a:rPr lang="en-GB" sz="1800" dirty="0">
                <a:solidFill>
                  <a:schemeClr val="tx1"/>
                </a:solidFill>
                <a:effectLst/>
              </a:rPr>
              <a:t>It is the desire of every human being to live or use any structure such as building, tool, equipment or machine comfortably without fears of its failure or uncertainty about its reliability. The engineering structures are built to achieve economy and structural stability (Schid, 1981). Failure of such structures is generally associated with either improper design or poor maintenance. Continuous use of structures (materials) over time leads to gradual deterioration and damage of such structures, such as general surface wears, cracks, loss of skid resistance, rots, ultimate failure, etc. Hence, newly constructed devices, tools or plant machineries will definitely require continued maintenance over short time period and complete rehabilitation in long term.  Practically, all components of an operation system are subject to deterioration (degradation) and occasional failure in performing their assigned tasks. The rate at which the deterioration occurs and how frequently breakdown forces render the equipment or machineries and its users idle and perhaps the entire production depend on the design of the process and operation condition.</a:t>
            </a:r>
            <a:r>
              <a:rPr lang="en-US" dirty="0">
                <a:effectLst/>
              </a:rPr>
              <a:t/>
            </a:r>
            <a:br>
              <a:rPr lang="en-US" dirty="0">
                <a:effectLst/>
              </a:rPr>
            </a:br>
            <a:r>
              <a:rPr lang="en-GB" dirty="0">
                <a:effectLst/>
              </a:rPr>
              <a:t> </a:t>
            </a:r>
            <a:r>
              <a:rPr lang="en-US" dirty="0">
                <a:effectLst/>
              </a:rPr>
              <a:t/>
            </a:r>
            <a:br>
              <a:rPr lang="en-US" dirty="0">
                <a:effectLst/>
              </a:rPr>
            </a:br>
            <a:endParaRPr lang="en-US" dirty="0"/>
          </a:p>
        </p:txBody>
      </p:sp>
      <p:sp>
        <p:nvSpPr>
          <p:cNvPr id="3" name="Text Placeholder 2"/>
          <p:cNvSpPr>
            <a:spLocks noGrp="1"/>
          </p:cNvSpPr>
          <p:nvPr>
            <p:ph type="body" idx="1"/>
          </p:nvPr>
        </p:nvSpPr>
        <p:spPr>
          <a:xfrm>
            <a:off x="381000" y="685800"/>
            <a:ext cx="6629400" cy="1066688"/>
          </a:xfrm>
        </p:spPr>
        <p:txBody>
          <a:bodyPr>
            <a:normAutofit/>
          </a:bodyPr>
          <a:lstStyle/>
          <a:p>
            <a:pPr algn="ctr"/>
            <a:r>
              <a:rPr lang="en-US" sz="3000" dirty="0" smtClean="0">
                <a:latin typeface="Times New Roman" pitchFamily="18" charset="0"/>
                <a:cs typeface="Times New Roman" pitchFamily="18" charset="0"/>
              </a:rPr>
              <a:t>INTRODUCTION</a:t>
            </a:r>
            <a:endParaRPr lang="en-US" sz="3000" dirty="0">
              <a:latin typeface="Times New Roman" pitchFamily="18" charset="0"/>
              <a:cs typeface="Times New Roman" pitchFamily="18" charset="0"/>
            </a:endParaRPr>
          </a:p>
        </p:txBody>
      </p:sp>
    </p:spTree>
    <p:extLst>
      <p:ext uri="{BB962C8B-B14F-4D97-AF65-F5344CB8AC3E}">
        <p14:creationId xmlns:p14="http://schemas.microsoft.com/office/powerpoint/2010/main" val="640340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5943600" y="152400"/>
            <a:ext cx="2316481" cy="1295400"/>
          </a:xfrm>
        </p:spPr>
        <p:txBody>
          <a:bodyPr>
            <a:normAutofit/>
          </a:bodyPr>
          <a:lstStyle/>
          <a:p>
            <a:r>
              <a:rPr lang="en-US" sz="2000" dirty="0" smtClean="0">
                <a:latin typeface="Times New Roman" pitchFamily="18" charset="0"/>
                <a:cs typeface="Times New Roman" pitchFamily="18" charset="0"/>
              </a:rPr>
              <a:t>LITERATURE REVIEW</a:t>
            </a:r>
            <a:endParaRPr lang="en-US" sz="2000" dirty="0">
              <a:latin typeface="Times New Roman" pitchFamily="18" charset="0"/>
              <a:cs typeface="Times New Roman" pitchFamily="18" charset="0"/>
            </a:endParaRPr>
          </a:p>
        </p:txBody>
      </p:sp>
      <p:sp>
        <p:nvSpPr>
          <p:cNvPr id="3" name="Content Placeholder 2"/>
          <p:cNvSpPr>
            <a:spLocks noGrp="1"/>
          </p:cNvSpPr>
          <p:nvPr>
            <p:ph sz="half" idx="1"/>
          </p:nvPr>
        </p:nvSpPr>
        <p:spPr>
          <a:xfrm>
            <a:off x="152400" y="0"/>
            <a:ext cx="4038600" cy="6934200"/>
          </a:xfrm>
        </p:spPr>
        <p:txBody>
          <a:bodyPr>
            <a:noAutofit/>
          </a:bodyPr>
          <a:lstStyle/>
          <a:p>
            <a:r>
              <a:rPr lang="en-GB" sz="1200" dirty="0">
                <a:latin typeface="Times New Roman" pitchFamily="18" charset="0"/>
                <a:cs typeface="Times New Roman" pitchFamily="18" charset="0"/>
              </a:rPr>
              <a:t>Maintenance is the plant (including machine tools) improvement programmes designed to prevent or correct all deviations from optimum operating condition (i.e. efficiency), production capacity and product quality (economy) during their expected useful life, without, in any way, affecting the safety and well being of those employed (Sharma, 2006). The ability of equipment, </a:t>
            </a:r>
            <a:r>
              <a:rPr lang="en-GB" sz="1100" dirty="0">
                <a:latin typeface="Times New Roman" pitchFamily="18" charset="0"/>
                <a:cs typeface="Times New Roman" pitchFamily="18" charset="0"/>
              </a:rPr>
              <a:t>tools</a:t>
            </a:r>
            <a:r>
              <a:rPr lang="en-GB" sz="1200" dirty="0">
                <a:latin typeface="Times New Roman" pitchFamily="18" charset="0"/>
                <a:cs typeface="Times New Roman" pitchFamily="18" charset="0"/>
              </a:rPr>
              <a:t> and machinery accurately and reliably to produce desired outputs has an importance especially in manufacturing industries (Lawal, 2003). If proper machinery and equipment maintenance is put in place, the plant including buildings, grounds, equipment, and production machinery in the as-built condition is nearly possible (Gordion et al, 1972). This will lead to guaranteed optimum operation condition that satisfies the expected demand at minimum cost. Priel (1974), Lindey et al (1995) and Uhiara (2002) realised from their findings that the main importance derivable from equipment and machineries maintenance include optimum performance, minimum possibility of failure, achievements of planned life span of machine, minimum operational cost by preventing major repair works from arising, reduction in the chance of scrap production, improvement in the morale of the machine operator, and qualities of the products are improved with proper maintenance. Information necessary for design improvements of those items whose inherent reliability proves in adequate are also obtained from adequate maintenance. Proper maintenance requires adequate maintenance management by maintaining the production system at the reasonable level and still maximizing profit, and minimizing cost using the two (2) types of policies i.e. reducing the frequency of failure and / or reducing the severity or seriousness of failure. Engineering valuation and facilities maintenance management are said to be key functions of an engineer (Somolu, 2003).</a:t>
            </a:r>
            <a:endParaRPr lang="en-US" sz="1200" dirty="0">
              <a:latin typeface="Times New Roman" pitchFamily="18" charset="0"/>
              <a:cs typeface="Times New Roman" pitchFamily="18" charset="0"/>
            </a:endParaRPr>
          </a:p>
        </p:txBody>
      </p:sp>
      <p:sp>
        <p:nvSpPr>
          <p:cNvPr id="4" name="Content Placeholder 3"/>
          <p:cNvSpPr>
            <a:spLocks noGrp="1"/>
          </p:cNvSpPr>
          <p:nvPr>
            <p:ph sz="half" idx="2"/>
          </p:nvPr>
        </p:nvSpPr>
        <p:spPr>
          <a:xfrm>
            <a:off x="4343400" y="1600200"/>
            <a:ext cx="3657600" cy="4525963"/>
          </a:xfrm>
        </p:spPr>
        <p:txBody>
          <a:bodyPr>
            <a:normAutofit fontScale="55000" lnSpcReduction="20000"/>
          </a:bodyPr>
          <a:lstStyle/>
          <a:p>
            <a:r>
              <a:rPr lang="en-GB" sz="2700" dirty="0">
                <a:latin typeface="Times New Roman" pitchFamily="18" charset="0"/>
                <a:cs typeface="Times New Roman" pitchFamily="18" charset="0"/>
              </a:rPr>
              <a:t>Several factors are known to have contributed to the failures of engineering machineries and equipment, which can occur singly or in combination. The factors include poor design, poor workmanship or inaccuracy during construction, poor material selection, poor construction materials, unforeseen circumstances and poor maintenance culture. Sodiki (2000) indicated poor maintenance as one of the factors militating against the achievement of enhanced productivity and full utilization of industrial facilities in developing countries like Nigeria. With good maintenance culture, the plant failure from other factors could be easily detected and addressed appropriately to avoid loss of live, waste of money, inefficiency or poor reliability, unsafely operations or its other consequences.</a:t>
            </a:r>
            <a:endParaRPr lang="en-US" sz="27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894402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3505200" cy="1143000"/>
          </a:xfrm>
        </p:spPr>
        <p:txBody>
          <a:bodyPr>
            <a:normAutofit fontScale="90000"/>
          </a:bodyPr>
          <a:lstStyle/>
          <a:p>
            <a:r>
              <a:rPr lang="en-US" dirty="0" smtClean="0">
                <a:latin typeface="Times New Roman" pitchFamily="18" charset="0"/>
                <a:cs typeface="Times New Roman" pitchFamily="18" charset="0"/>
              </a:rPr>
              <a:t>LITERATURE REVIEW</a:t>
            </a:r>
            <a:endParaRPr lang="en-US" dirty="0">
              <a:latin typeface="Times New Roman" pitchFamily="18" charset="0"/>
              <a:cs typeface="Times New Roman" pitchFamily="18" charset="0"/>
            </a:endParaRPr>
          </a:p>
        </p:txBody>
      </p:sp>
      <p:sp>
        <p:nvSpPr>
          <p:cNvPr id="3" name="Text Placeholder 2"/>
          <p:cNvSpPr>
            <a:spLocks noGrp="1"/>
          </p:cNvSpPr>
          <p:nvPr>
            <p:ph type="body" idx="1"/>
          </p:nvPr>
        </p:nvSpPr>
        <p:spPr>
          <a:xfrm>
            <a:off x="381000" y="5410200"/>
            <a:ext cx="4040188" cy="1447800"/>
          </a:xfrm>
        </p:spPr>
        <p:txBody>
          <a:bodyPr>
            <a:noAutofit/>
          </a:bodyPr>
          <a:lstStyle/>
          <a:p>
            <a:r>
              <a:rPr lang="en-GB" sz="1200" dirty="0">
                <a:latin typeface="Times New Roman" pitchFamily="18" charset="0"/>
                <a:cs typeface="Times New Roman" pitchFamily="18" charset="0"/>
              </a:rPr>
              <a:t>Private sector is an organisation of a nation’s economy, which consists of those entities which are not controlled by the state, such as private firms and companies, corporations, private banks and non-governmental organizations (wordeg.com, 2004), which is set up for making profit</a:t>
            </a:r>
            <a:r>
              <a:rPr lang="en-GB" sz="1200" dirty="0" smtClean="0">
                <a:latin typeface="Times New Roman" pitchFamily="18" charset="0"/>
                <a:cs typeface="Times New Roman" pitchFamily="18" charset="0"/>
              </a:rPr>
              <a:t>. </a:t>
            </a:r>
            <a:r>
              <a:rPr lang="en-GB" sz="1200" dirty="0">
                <a:latin typeface="Times New Roman"/>
                <a:ea typeface="SimSun"/>
              </a:rPr>
              <a:t>It is owned and controlled by individuals or group of people.</a:t>
            </a:r>
            <a:endParaRPr lang="en-US" sz="1200" dirty="0">
              <a:latin typeface="Times New Roman" pitchFamily="18" charset="0"/>
              <a:cs typeface="Times New Roman" pitchFamily="18" charset="0"/>
            </a:endParaRPr>
          </a:p>
        </p:txBody>
      </p:sp>
      <p:sp>
        <p:nvSpPr>
          <p:cNvPr id="4" name="Text Placeholder 3"/>
          <p:cNvSpPr>
            <a:spLocks noGrp="1"/>
          </p:cNvSpPr>
          <p:nvPr>
            <p:ph type="body" sz="half" idx="3"/>
          </p:nvPr>
        </p:nvSpPr>
        <p:spPr>
          <a:xfrm>
            <a:off x="4645025" y="5486400"/>
            <a:ext cx="4041775" cy="1371600"/>
          </a:xfrm>
        </p:spPr>
        <p:txBody>
          <a:bodyPr>
            <a:normAutofit/>
          </a:bodyPr>
          <a:lstStyle/>
          <a:p>
            <a:r>
              <a:rPr lang="en-GB" sz="1200" dirty="0">
                <a:latin typeface="Times New Roman" pitchFamily="18" charset="0"/>
                <a:cs typeface="Times New Roman" pitchFamily="18" charset="0"/>
              </a:rPr>
              <a:t>The public sector in its own case is set up by governments at different levels (i.e. local, state or federal) mainly for the comfort and better welfarism of the members of the society in particular and the society at large. It is non-profit in nature. The public sector is controlled or operated by the government or its agent.</a:t>
            </a:r>
            <a:endParaRPr lang="en-US" sz="1200" dirty="0">
              <a:latin typeface="Times New Roman" pitchFamily="18" charset="0"/>
              <a:cs typeface="Times New Roman" pitchFamily="18" charset="0"/>
            </a:endParaRPr>
          </a:p>
        </p:txBody>
      </p:sp>
      <p:sp>
        <p:nvSpPr>
          <p:cNvPr id="5" name="Content Placeholder 4"/>
          <p:cNvSpPr>
            <a:spLocks noGrp="1"/>
          </p:cNvSpPr>
          <p:nvPr>
            <p:ph sz="quarter" idx="2"/>
          </p:nvPr>
        </p:nvSpPr>
        <p:spPr/>
        <p:txBody>
          <a:bodyPr>
            <a:normAutofit fontScale="47500" lnSpcReduction="20000"/>
          </a:bodyPr>
          <a:lstStyle/>
          <a:p>
            <a:r>
              <a:rPr lang="en-GB" sz="2700" dirty="0"/>
              <a:t>T</a:t>
            </a:r>
            <a:r>
              <a:rPr lang="en-GB" sz="2700" dirty="0">
                <a:latin typeface="Times New Roman" pitchFamily="18" charset="0"/>
                <a:cs typeface="Times New Roman" pitchFamily="18" charset="0"/>
              </a:rPr>
              <a:t>he failure of critical components/plants or equipment such as pumps, valves, digesters, washer, </a:t>
            </a:r>
            <a:r>
              <a:rPr lang="en-GB" sz="2700" dirty="0" smtClean="0">
                <a:latin typeface="Times New Roman" pitchFamily="18" charset="0"/>
                <a:cs typeface="Times New Roman" pitchFamily="18" charset="0"/>
              </a:rPr>
              <a:t>etc. </a:t>
            </a:r>
            <a:r>
              <a:rPr lang="en-GB" sz="2700" dirty="0">
                <a:latin typeface="Times New Roman" pitchFamily="18" charset="0"/>
                <a:cs typeface="Times New Roman" pitchFamily="18" charset="0"/>
              </a:rPr>
              <a:t>in an operation system brings the entire production system to a standstill and result in high cost. It requires high control and intensive maintenance. The major components/plants or equipment (such as stock chests (washed and refined), Decker, secondary screen and secondary cleaners, </a:t>
            </a:r>
            <a:r>
              <a:rPr lang="en-GB" sz="2700" dirty="0" smtClean="0">
                <a:latin typeface="Times New Roman" pitchFamily="18" charset="0"/>
                <a:cs typeface="Times New Roman" pitchFamily="18" charset="0"/>
              </a:rPr>
              <a:t>etc.) </a:t>
            </a:r>
            <a:r>
              <a:rPr lang="en-GB" sz="2700" dirty="0">
                <a:latin typeface="Times New Roman" pitchFamily="18" charset="0"/>
                <a:cs typeface="Times New Roman" pitchFamily="18" charset="0"/>
              </a:rPr>
              <a:t>in their own case contribute mainly to the smooth performance of an operation system, but their failure does not disturb operations seriously or force production to a halt. They consequently require moderate control and moderate maintenance effort. Minor components/plants or equipment are supportive elements whose failure may contribute to sub-optional performance of an operation, but do not disturb operation in any obvious way. Hence, limited control and no formal maintenance effort may be required. Examples of components in this category are foam breakers, washer scrappers, etc.       </a:t>
            </a:r>
            <a:endParaRPr lang="en-US" sz="2700" dirty="0">
              <a:latin typeface="Times New Roman" pitchFamily="18" charset="0"/>
              <a:cs typeface="Times New Roman" pitchFamily="18" charset="0"/>
            </a:endParaRPr>
          </a:p>
          <a:p>
            <a:endParaRPr lang="en-US" dirty="0"/>
          </a:p>
        </p:txBody>
      </p:sp>
      <p:sp>
        <p:nvSpPr>
          <p:cNvPr id="6" name="Content Placeholder 5"/>
          <p:cNvSpPr>
            <a:spLocks noGrp="1"/>
          </p:cNvSpPr>
          <p:nvPr>
            <p:ph sz="quarter" idx="4"/>
          </p:nvPr>
        </p:nvSpPr>
        <p:spPr/>
        <p:txBody>
          <a:bodyPr>
            <a:normAutofit fontScale="70000" lnSpcReduction="20000"/>
          </a:bodyPr>
          <a:lstStyle/>
          <a:p>
            <a:r>
              <a:rPr lang="en-GB" dirty="0">
                <a:latin typeface="Times New Roman" pitchFamily="18" charset="0"/>
                <a:cs typeface="Times New Roman" pitchFamily="18" charset="0"/>
              </a:rPr>
              <a:t>The major maintenance usually carried out on machinery and equipment in Nigerian public and private sectors include preventive, corrective, routine, breakdown and overhaul maintenance. These maintenance types are carried out singly or in combination mainly towards effective utilization of mechanical plant and equipment. The equipment, plants or their components are categorized in order of their importance in the industries or public sectors as critical, major or minor components/plants or equipment. This categorization is the first step in maintenance processes </a:t>
            </a:r>
            <a:r>
              <a:rPr lang="en-GB" dirty="0" smtClean="0">
                <a:latin typeface="Times New Roman" pitchFamily="18" charset="0"/>
                <a:cs typeface="Times New Roman" pitchFamily="18" charset="0"/>
              </a:rPr>
              <a:t>(Lindsey, </a:t>
            </a:r>
            <a:r>
              <a:rPr lang="en-GB" dirty="0">
                <a:latin typeface="Times New Roman" pitchFamily="18" charset="0"/>
                <a:cs typeface="Times New Roman" pitchFamily="18" charset="0"/>
              </a:rPr>
              <a:t>et al, 1995). </a:t>
            </a:r>
            <a:endParaRPr lang="en-US" dirty="0">
              <a:latin typeface="Times New Roman" pitchFamily="18" charset="0"/>
              <a:cs typeface="Times New Roman" pitchFamily="18" charset="0"/>
            </a:endParaRPr>
          </a:p>
          <a:p>
            <a:pPr marL="36576" indent="0">
              <a:buNone/>
            </a:pP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821889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Times New Roman" pitchFamily="18" charset="0"/>
                <a:cs typeface="Times New Roman" pitchFamily="18" charset="0"/>
              </a:rPr>
              <a:t>METHODOLOGY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marL="0" algn="just">
              <a:spcBef>
                <a:spcPts val="0"/>
              </a:spcBef>
            </a:pPr>
            <a:r>
              <a:rPr lang="en-GB" sz="2000" dirty="0">
                <a:latin typeface="Times New Roman" pitchFamily="18" charset="0"/>
                <a:cs typeface="Times New Roman" pitchFamily="18" charset="0"/>
              </a:rPr>
              <a:t>The objectives of the two sectors could only be achieved through the use of various tools, machineries, </a:t>
            </a:r>
            <a:r>
              <a:rPr lang="en-GB" sz="2000" dirty="0" smtClean="0">
                <a:latin typeface="Times New Roman" pitchFamily="18" charset="0"/>
                <a:cs typeface="Times New Roman" pitchFamily="18" charset="0"/>
              </a:rPr>
              <a:t>equipment's </a:t>
            </a:r>
            <a:r>
              <a:rPr lang="en-GB" sz="2000" dirty="0">
                <a:latin typeface="Times New Roman" pitchFamily="18" charset="0"/>
                <a:cs typeface="Times New Roman" pitchFamily="18" charset="0"/>
              </a:rPr>
              <a:t>or plants. Presently, the two sectors are not adequately serving the Nigerian populace as expected. The turnout from the sectors does not satisfy the need of the people technologically and economically. This problem is attributed to ineffective and low total capacity of the equipment, tools, machineries or plants used, among others, as result of poor maintenance culture </a:t>
            </a:r>
            <a:r>
              <a:rPr lang="en-GB" sz="2000" dirty="0" smtClean="0">
                <a:latin typeface="Times New Roman" pitchFamily="18" charset="0"/>
                <a:cs typeface="Times New Roman" pitchFamily="18" charset="0"/>
              </a:rPr>
              <a:t>According to Dolapo (</a:t>
            </a:r>
            <a:r>
              <a:rPr lang="en-GB" sz="2000" dirty="0">
                <a:latin typeface="Times New Roman" pitchFamily="18" charset="0"/>
                <a:cs typeface="Times New Roman" pitchFamily="18" charset="0"/>
              </a:rPr>
              <a:t>2003), the ability of equipment, tools, machineries or plants accurately and reliably to produce desired outputs has an importance, especially in manufacturing industries</a:t>
            </a:r>
            <a:r>
              <a:rPr lang="en-GB" sz="2000" dirty="0" smtClean="0">
                <a:latin typeface="Times New Roman" pitchFamily="18" charset="0"/>
                <a:cs typeface="Times New Roman" pitchFamily="18" charset="0"/>
              </a:rPr>
              <a:t>.</a:t>
            </a:r>
            <a:r>
              <a:rPr lang="en-GB" sz="2000" dirty="0">
                <a:latin typeface="Times New Roman" pitchFamily="18" charset="0"/>
                <a:cs typeface="Times New Roman" pitchFamily="18" charset="0"/>
              </a:rPr>
              <a:t> Equipment, tools, machineries or plant acquisition in industries or public sectors is less significant to their maintenance, due to its vital importance in economic and historical developments, considering technical depreciation of plants, benefits as results of replacement, etc. Hence, it is so important to always appraise the maintenance culture in every economic sectors of a nation for effective operations through an enhanced total capacity utilization of equipment, tools, machineries or plants, a tool for better economic development.</a:t>
            </a:r>
            <a:endParaRPr lang="en-US" sz="2000" dirty="0">
              <a:latin typeface="Times New Roman" pitchFamily="18" charset="0"/>
              <a:cs typeface="Times New Roman" pitchFamily="18" charset="0"/>
            </a:endParaRPr>
          </a:p>
          <a:p>
            <a:pPr marL="0" marR="0" algn="just">
              <a:spcBef>
                <a:spcPts val="0"/>
              </a:spcBef>
              <a:spcAft>
                <a:spcPts val="0"/>
              </a:spcAft>
            </a:pP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39084844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95400"/>
            <a:ext cx="8077200" cy="5334000"/>
          </a:xfrm>
        </p:spPr>
        <p:txBody>
          <a:bodyPr>
            <a:normAutofit fontScale="90000"/>
          </a:bodyPr>
          <a:lstStyle/>
          <a:p>
            <a:r>
              <a:rPr lang="en-GB" dirty="0">
                <a:effectLst/>
              </a:rPr>
              <a:t> </a:t>
            </a:r>
            <a:r>
              <a:rPr lang="en-US" dirty="0">
                <a:effectLst/>
              </a:rPr>
              <a:t/>
            </a:r>
            <a:br>
              <a:rPr lang="en-US" dirty="0">
                <a:effectLst/>
              </a:rPr>
            </a:br>
            <a:r>
              <a:rPr lang="en-GB" sz="1600" dirty="0">
                <a:solidFill>
                  <a:schemeClr val="tx1"/>
                </a:solidFill>
                <a:effectLst/>
                <a:latin typeface="Times New Roman" pitchFamily="18" charset="0"/>
                <a:cs typeface="Times New Roman" pitchFamily="18" charset="0"/>
              </a:rPr>
              <a:t>The result </a:t>
            </a:r>
            <a:r>
              <a:rPr lang="en-GB" sz="1600" dirty="0" smtClean="0">
                <a:solidFill>
                  <a:schemeClr val="tx1"/>
                </a:solidFill>
                <a:effectLst/>
                <a:latin typeface="Times New Roman" pitchFamily="18" charset="0"/>
                <a:cs typeface="Times New Roman" pitchFamily="18" charset="0"/>
              </a:rPr>
              <a:t> revealed </a:t>
            </a:r>
            <a:r>
              <a:rPr lang="en-GB" sz="1600" dirty="0">
                <a:solidFill>
                  <a:schemeClr val="tx1"/>
                </a:solidFill>
                <a:effectLst/>
                <a:latin typeface="Times New Roman" pitchFamily="18" charset="0"/>
                <a:cs typeface="Times New Roman" pitchFamily="18" charset="0"/>
              </a:rPr>
              <a:t>that better maintenance activities take place in Nigerian private sectors than their public counterparts. The poor maintenance culture in public sector is attributed to  very hard process in securing approval for procurements of spare parts,  the poor attitude of workers in Nigeria towards the use and maintaining the public (government) properties, corruption, poor maintenance record keeping, and poor systematic scheduling of maintenance works, improper maintenance supervision, poor funding and poor maintenance management (Ademulegun, 2007). Poor attitude towards maintenance of government projects is a major problem of sustenance of such properties in Nigeria (NSE, 2003). Size, level of maintenance experts, adequate in-house maintenance specialists, adequate funding and proper supervision of works done by the outside specialists (contractors) are factors for better performance in private sectors. </a:t>
            </a:r>
            <a:r>
              <a:rPr lang="en-GB" sz="1600" dirty="0" smtClean="0">
                <a:solidFill>
                  <a:schemeClr val="tx1"/>
                </a:solidFill>
                <a:effectLst/>
                <a:latin typeface="Times New Roman" pitchFamily="18" charset="0"/>
                <a:cs typeface="Times New Roman" pitchFamily="18" charset="0"/>
              </a:rPr>
              <a:t>It also reveals </a:t>
            </a:r>
            <a:r>
              <a:rPr lang="en-GB" sz="1600" dirty="0">
                <a:solidFill>
                  <a:schemeClr val="tx1"/>
                </a:solidFill>
                <a:effectLst/>
                <a:latin typeface="Times New Roman" pitchFamily="18" charset="0"/>
                <a:cs typeface="Times New Roman" pitchFamily="18" charset="0"/>
              </a:rPr>
              <a:t>proper maintenance supervision, adequate use of standard planned and preventive maintenance programmes in </a:t>
            </a:r>
            <a:r>
              <a:rPr lang="en-GB" sz="1600" dirty="0" smtClean="0">
                <a:solidFill>
                  <a:schemeClr val="tx1"/>
                </a:solidFill>
                <a:effectLst/>
                <a:latin typeface="Times New Roman" pitchFamily="18" charset="0"/>
                <a:cs typeface="Times New Roman" pitchFamily="18" charset="0"/>
              </a:rPr>
              <a:t>private sectors.  The </a:t>
            </a:r>
            <a:r>
              <a:rPr lang="en-GB" sz="1600" dirty="0">
                <a:solidFill>
                  <a:schemeClr val="tx1"/>
                </a:solidFill>
                <a:effectLst/>
                <a:latin typeface="Times New Roman"/>
                <a:ea typeface="SimSun"/>
              </a:rPr>
              <a:t>type of maintenance mostly practiced in Nigerian public sectors is breakdown maintenance. That is, they do not embark on maintenance until when the plant is failed or totally shutdown</a:t>
            </a:r>
            <a:r>
              <a:rPr lang="en-GB" sz="1600" dirty="0" smtClean="0">
                <a:solidFill>
                  <a:schemeClr val="tx1"/>
                </a:solidFill>
                <a:effectLst/>
                <a:latin typeface="Times New Roman"/>
                <a:ea typeface="SimSun"/>
              </a:rPr>
              <a:t>.</a:t>
            </a:r>
            <a:r>
              <a:rPr lang="en-GB" sz="1600" dirty="0">
                <a:effectLst/>
                <a:latin typeface="Times New Roman"/>
                <a:ea typeface="SimSun"/>
              </a:rPr>
              <a:t> </a:t>
            </a:r>
            <a:r>
              <a:rPr lang="en-GB" sz="1600" dirty="0" smtClean="0">
                <a:solidFill>
                  <a:schemeClr val="tx1"/>
                </a:solidFill>
                <a:effectLst/>
                <a:latin typeface="Times New Roman"/>
                <a:ea typeface="SimSun"/>
              </a:rPr>
              <a:t>Meanwhile, it was further revealed that the public sectors</a:t>
            </a:r>
            <a:r>
              <a:rPr lang="en-GB" sz="1600" dirty="0">
                <a:solidFill>
                  <a:schemeClr val="tx1"/>
                </a:solidFill>
                <a:effectLst/>
                <a:latin typeface="Times New Roman"/>
                <a:ea typeface="SimSun"/>
              </a:rPr>
              <a:t> </a:t>
            </a:r>
            <a:r>
              <a:rPr lang="en-GB" sz="1600" dirty="0" smtClean="0">
                <a:solidFill>
                  <a:schemeClr val="tx1"/>
                </a:solidFill>
                <a:effectLst/>
                <a:latin typeface="Times New Roman"/>
                <a:ea typeface="SimSun"/>
              </a:rPr>
              <a:t>shows </a:t>
            </a:r>
            <a:r>
              <a:rPr lang="en-GB" sz="1600" dirty="0">
                <a:solidFill>
                  <a:schemeClr val="tx1"/>
                </a:solidFill>
                <a:effectLst/>
                <a:latin typeface="Times New Roman"/>
                <a:ea typeface="SimSun"/>
              </a:rPr>
              <a:t>their uncared attitude to plant maintenance before failure, because of the belief that “no one works for government with stress”.  This attitude was confirmed with their utterances that “</a:t>
            </a:r>
            <a:r>
              <a:rPr lang="en-GB" sz="1600" i="1" dirty="0">
                <a:solidFill>
                  <a:schemeClr val="tx1"/>
                </a:solidFill>
                <a:effectLst/>
                <a:latin typeface="Times New Roman"/>
                <a:ea typeface="SimSun"/>
              </a:rPr>
              <a:t>the workers or the establishment losses nothing at the end of the idle period</a:t>
            </a:r>
            <a:r>
              <a:rPr lang="en-GB" sz="1600" dirty="0">
                <a:solidFill>
                  <a:schemeClr val="tx1"/>
                </a:solidFill>
                <a:effectLst/>
                <a:latin typeface="Times New Roman"/>
                <a:ea typeface="SimSun"/>
              </a:rPr>
              <a:t>”, since the public sectors are usually funded by the government, without given a profit target</a:t>
            </a:r>
            <a:r>
              <a:rPr lang="en-GB" sz="1600" dirty="0">
                <a:effectLst/>
                <a:latin typeface="Times New Roman"/>
                <a:ea typeface="SimSun"/>
              </a:rPr>
              <a:t>. </a:t>
            </a:r>
            <a:r>
              <a:rPr lang="en-GB" sz="1600" dirty="0" smtClean="0">
                <a:effectLst/>
                <a:latin typeface="Times New Roman" pitchFamily="18" charset="0"/>
                <a:cs typeface="Times New Roman" pitchFamily="18" charset="0"/>
              </a:rPr>
              <a:t/>
            </a:r>
            <a:br>
              <a:rPr lang="en-GB" sz="1600" dirty="0" smtClean="0">
                <a:effectLst/>
                <a:latin typeface="Times New Roman" pitchFamily="18" charset="0"/>
                <a:cs typeface="Times New Roman" pitchFamily="18" charset="0"/>
              </a:rPr>
            </a:br>
            <a:r>
              <a:rPr lang="en-US" dirty="0">
                <a:effectLst/>
              </a:rPr>
              <a:t/>
            </a:r>
            <a:br>
              <a:rPr lang="en-US" dirty="0">
                <a:effectLst/>
              </a:rPr>
            </a:br>
            <a:r>
              <a:rPr lang="en-GB" dirty="0">
                <a:effectLst/>
              </a:rPr>
              <a:t> </a:t>
            </a:r>
            <a:r>
              <a:rPr lang="en-US" dirty="0">
                <a:effectLst/>
              </a:rPr>
              <a:t/>
            </a:r>
            <a:br>
              <a:rPr lang="en-US" dirty="0">
                <a:effectLst/>
              </a:rPr>
            </a:br>
            <a:endParaRPr lang="en-US" dirty="0"/>
          </a:p>
        </p:txBody>
      </p:sp>
      <p:sp>
        <p:nvSpPr>
          <p:cNvPr id="3" name="Text Placeholder 2"/>
          <p:cNvSpPr>
            <a:spLocks noGrp="1"/>
          </p:cNvSpPr>
          <p:nvPr>
            <p:ph type="body" idx="1"/>
          </p:nvPr>
        </p:nvSpPr>
        <p:spPr>
          <a:xfrm>
            <a:off x="914400" y="152400"/>
            <a:ext cx="6629400" cy="1066688"/>
          </a:xfrm>
        </p:spPr>
        <p:txBody>
          <a:bodyPr>
            <a:normAutofit/>
          </a:bodyPr>
          <a:lstStyle/>
          <a:p>
            <a:pPr algn="ctr"/>
            <a:r>
              <a:rPr lang="en-US" sz="6000" dirty="0" smtClean="0">
                <a:latin typeface="Times New Roman" pitchFamily="18" charset="0"/>
                <a:cs typeface="Times New Roman" pitchFamily="18" charset="0"/>
              </a:rPr>
              <a:t>RESULT </a:t>
            </a:r>
            <a:endParaRPr lang="en-US" sz="6000" dirty="0">
              <a:latin typeface="Times New Roman" pitchFamily="18" charset="0"/>
              <a:cs typeface="Times New Roman" pitchFamily="18" charset="0"/>
            </a:endParaRPr>
          </a:p>
        </p:txBody>
      </p:sp>
    </p:spTree>
    <p:extLst>
      <p:ext uri="{BB962C8B-B14F-4D97-AF65-F5344CB8AC3E}">
        <p14:creationId xmlns:p14="http://schemas.microsoft.com/office/powerpoint/2010/main" val="1387321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latin typeface="Times New Roman" pitchFamily="18" charset="0"/>
                <a:cs typeface="Times New Roman" pitchFamily="18" charset="0"/>
              </a:rPr>
              <a:t>ANALYSIS OF RESULT</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marR="0" algn="just">
              <a:spcBef>
                <a:spcPts val="0"/>
              </a:spcBef>
              <a:spcAft>
                <a:spcPts val="0"/>
              </a:spcAft>
            </a:pPr>
            <a:r>
              <a:rPr lang="en-GB" sz="1400" dirty="0" smtClean="0">
                <a:latin typeface="Times New Roman" pitchFamily="18" charset="0"/>
                <a:cs typeface="Times New Roman" pitchFamily="18" charset="0"/>
              </a:rPr>
              <a:t>This finding is also in line with the view of Nigeria Society Engineers, NSE (2003) that maintenance is an issue so frequently over looked in Nigeria. Sodiki (2000) also revealed that the problem of poor maintenance in Nigeria arises partly from political and cultural values, and as a result of low level of awareness and technicality regarding maintenance matters. Political and cultural values have been hindering ease procurements of spare parts needed for adequate plant maintenance in Nigeria. The problem of low maintenance performance in Nigeria public and private sectors could also be attributed to low level of awareness regarding maintenance matters, unavailability of genuine parts, and low level of technical (maintenance) experts, poor record keeping, poor technical scheduling programme, and unstable economic status, among others. Uhiars (2002) realised through his research findings that adequate trained manpower, spare parts and other maintenance materials are in short supply in Nigeria. This seriously hinders good and effective maintenance culture. </a:t>
            </a:r>
            <a:r>
              <a:rPr lang="en-GB" sz="1400" dirty="0">
                <a:latin typeface="Times New Roman"/>
                <a:ea typeface="SimSun"/>
              </a:rPr>
              <a:t>In Nigeria, the orientation of the private sectors executive towards profit making, through more production of goods and reduction in cost is another factor hindering good maintenance culture in their establishments. It is believed that maintenance do reduce their profits and consequently affect their achievements adversely. There is need to accept the maintenance function, as the aims of the organization may not initially conform to the main aim and objectives of production. At the long run, proper maintenance culture will enhance the productivity and full capacity utilization of industrial facilities. Priel (1974) identified sharp contrast between the ways in which work is done towards the goals of production and means through which objectives of maintenance is achieved.    </a:t>
            </a:r>
            <a:endParaRPr lang="en-US" sz="1400" dirty="0">
              <a:latin typeface="Times New Roman"/>
              <a:ea typeface="SimSun"/>
            </a:endParaRPr>
          </a:p>
          <a:p>
            <a:pPr marL="36576" indent="0">
              <a:buNone/>
            </a:pP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16556934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latin typeface="Times New Roman" pitchFamily="18" charset="0"/>
                <a:cs typeface="Times New Roman" pitchFamily="18" charset="0"/>
              </a:rPr>
              <a:t>CONCLUSIONS</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GB" sz="2400" dirty="0">
                <a:latin typeface="Times New Roman" pitchFamily="18" charset="0"/>
                <a:cs typeface="Times New Roman" pitchFamily="18" charset="0"/>
              </a:rPr>
              <a:t>In conclusion, this study revealed that there is significant difference in the machinery and equipment maintenance cultures in Nigerian public and private economy sectors. The public sectors perform better in plants maintenance than the public sectors. The Nigerian cultures/attitudes towards machinery and equipment maintenance need to be improved, for better and optimum plants operating condition, such as efficiency, production capacity and product quality, to satisfy expected Nigerian needs at minimum costs.</a:t>
            </a:r>
            <a:endParaRPr lang="en-US" sz="2400" dirty="0">
              <a:latin typeface="Times New Roman" pitchFamily="18" charset="0"/>
              <a:cs typeface="Times New Roman" pitchFamily="18" charset="0"/>
            </a:endParaRPr>
          </a:p>
          <a:p>
            <a:pPr marL="36576" indent="0">
              <a:buNone/>
            </a:pPr>
            <a:r>
              <a:rPr lang="en-GB" i="1" dirty="0" smtClean="0"/>
              <a:t> </a:t>
            </a:r>
            <a:endParaRPr lang="en-US" i="1" dirty="0"/>
          </a:p>
          <a:p>
            <a:endParaRPr lang="en-US" dirty="0"/>
          </a:p>
        </p:txBody>
      </p:sp>
    </p:spTree>
    <p:extLst>
      <p:ext uri="{BB962C8B-B14F-4D97-AF65-F5344CB8AC3E}">
        <p14:creationId xmlns:p14="http://schemas.microsoft.com/office/powerpoint/2010/main" val="135243361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167</TotalTime>
  <Words>2184</Words>
  <Application>Microsoft Office PowerPoint</Application>
  <PresentationFormat>On-screen Show (4:3)</PresentationFormat>
  <Paragraphs>58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Technic</vt:lpstr>
      <vt:lpstr>OPERATION, MAINTENANCE AND MANAGEMENT OF ENGINEERING EQUIPMENT FOR SUSTAINABLE DEVELOPMENT IN NIGERIA</vt:lpstr>
      <vt:lpstr>ABSTRACT</vt:lpstr>
      <vt:lpstr>It is the desire of every human being to live or use any structure such as building, tool, equipment or machine comfortably without fears of its failure or uncertainty about its reliability. The engineering structures are built to achieve economy and structural stability (Schid, 1981). Failure of such structures is generally associated with either improper design or poor maintenance. Continuous use of structures (materials) over time leads to gradual deterioration and damage of such structures, such as general surface wears, cracks, loss of skid resistance, rots, ultimate failure, etc. Hence, newly constructed devices, tools or plant machineries will definitely require continued maintenance over short time period and complete rehabilitation in long term.  Practically, all components of an operation system are subject to deterioration (degradation) and occasional failure in performing their assigned tasks. The rate at which the deterioration occurs and how frequently breakdown forces render the equipment or machineries and its users idle and perhaps the entire production depend on the design of the process and operation condition.   </vt:lpstr>
      <vt:lpstr>LITERATURE REVIEW</vt:lpstr>
      <vt:lpstr>LITERATURE REVIEW</vt:lpstr>
      <vt:lpstr>METHODOLOGY</vt:lpstr>
      <vt:lpstr>  The result  revealed that better maintenance activities take place in Nigerian private sectors than their public counterparts. The poor maintenance culture in public sector is attributed to  very hard process in securing approval for procurements of spare parts,  the poor attitude of workers in Nigeria towards the use and maintaining the public (government) properties, corruption, poor maintenance record keeping, and poor systematic scheduling of maintenance works, improper maintenance supervision, poor funding and poor maintenance management (Ademulegun, 2007). Poor attitude towards maintenance of government projects is a major problem of sustenance of such properties in Nigeria (NSE, 2003). Size, level of maintenance experts, adequate in-house maintenance specialists, adequate funding and proper supervision of works done by the outside specialists (contractors) are factors for better performance in private sectors. It also reveals proper maintenance supervision, adequate use of standard planned and preventive maintenance programmes in private sectors.  The type of maintenance mostly practiced in Nigerian public sectors is breakdown maintenance. That is, they do not embark on maintenance until when the plant is failed or totally shutdown. Meanwhile, it was further revealed that the public sectors shows their uncared attitude to plant maintenance before failure, because of the belief that “no one works for government with stress”.  This attitude was confirmed with their utterances that “the workers or the establishment losses nothing at the end of the idle period”, since the public sectors are usually funded by the government, without given a profit target.     </vt:lpstr>
      <vt:lpstr>ANALYSIS OF RESULT</vt:lpstr>
      <vt:lpstr>CONCLUSIONS</vt:lpstr>
      <vt:lpstr>RECOMMENDATIONS</vt:lpstr>
      <vt:lpstr>REFERENCES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 MAINTENANCE AND MANAGEMENT OF ENGINEERING EQUIPMENT FOR SUSTAINABLE DEVELOPMENT IN NIGERIA</dc:title>
  <dc:creator>DADA TITILOLAMI</dc:creator>
  <cp:lastModifiedBy>DADA TITILOLAMI</cp:lastModifiedBy>
  <cp:revision>29</cp:revision>
  <dcterms:created xsi:type="dcterms:W3CDTF">2020-03-24T03:46:00Z</dcterms:created>
  <dcterms:modified xsi:type="dcterms:W3CDTF">2020-03-27T02:40:39Z</dcterms:modified>
</cp:coreProperties>
</file>