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60" r:id="rId4"/>
    <p:sldId id="276" r:id="rId5"/>
    <p:sldId id="277" r:id="rId6"/>
    <p:sldId id="259" r:id="rId7"/>
    <p:sldId id="278" r:id="rId8"/>
    <p:sldId id="281" r:id="rId9"/>
    <p:sldId id="275" r:id="rId10"/>
    <p:sldId id="282" r:id="rId11"/>
    <p:sldId id="283" r:id="rId12"/>
    <p:sldId id="270" r:id="rId13"/>
    <p:sldId id="284" r:id="rId14"/>
    <p:sldId id="285"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BCF20D-C21E-4589-80FC-78FA0F000EAE}" type="datetimeFigureOut">
              <a:rPr lang="en-US" smtClean="0"/>
              <a:t>4/8/2020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448D92-00A5-48A6-B914-30B3D8F3E493}" type="slidenum">
              <a:rPr lang="en-US" smtClean="0"/>
              <a:t>‹#›</a:t>
            </a:fld>
            <a:endParaRPr lang="en-US"/>
          </a:p>
        </p:txBody>
      </p:sp>
    </p:spTree>
    <p:extLst>
      <p:ext uri="{BB962C8B-B14F-4D97-AF65-F5344CB8AC3E}">
        <p14:creationId xmlns:p14="http://schemas.microsoft.com/office/powerpoint/2010/main" val="2638932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448D92-00A5-48A6-B914-30B3D8F3E493}" type="slidenum">
              <a:rPr lang="en-US" smtClean="0"/>
              <a:t>1</a:t>
            </a:fld>
            <a:endParaRPr lang="en-US"/>
          </a:p>
        </p:txBody>
      </p:sp>
    </p:spTree>
    <p:extLst>
      <p:ext uri="{BB962C8B-B14F-4D97-AF65-F5344CB8AC3E}">
        <p14:creationId xmlns:p14="http://schemas.microsoft.com/office/powerpoint/2010/main" val="3543257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6A00998-221D-46D5-B5BE-E45BD0AAB707}" type="datetimeFigureOut">
              <a:rPr lang="en-US" smtClean="0"/>
              <a:t>4/8/2020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98E8454-9C47-4283-881E-86ABD2A330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A00998-221D-46D5-B5BE-E45BD0AAB707}"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A00998-221D-46D5-B5BE-E45BD0AAB707}"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6A00998-221D-46D5-B5BE-E45BD0AAB707}" type="datetimeFigureOut">
              <a:rPr lang="en-US" smtClean="0"/>
              <a:t>4/8/2020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98E8454-9C47-4283-881E-86ABD2A330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6A00998-221D-46D5-B5BE-E45BD0AAB707}" type="datetimeFigureOut">
              <a:rPr lang="en-US" smtClean="0"/>
              <a:t>4/8/2020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98E8454-9C47-4283-881E-86ABD2A330D8}"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6A00998-221D-46D5-B5BE-E45BD0AAB707}" type="datetimeFigureOut">
              <a:rPr lang="en-US" smtClean="0"/>
              <a:t>4/8/2020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98E8454-9C47-4283-881E-86ABD2A330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6A00998-221D-46D5-B5BE-E45BD0AAB707}" type="datetimeFigureOut">
              <a:rPr lang="en-US" smtClean="0"/>
              <a:t>4/8/2020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98E8454-9C47-4283-881E-86ABD2A330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F6A00998-221D-46D5-B5BE-E45BD0AAB707}"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E8454-9C47-4283-881E-86ABD2A330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6A00998-221D-46D5-B5BE-E45BD0AAB707}" type="datetimeFigureOut">
              <a:rPr lang="en-US" smtClean="0"/>
              <a:t>4/8/2020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98E8454-9C47-4283-881E-86ABD2A330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6A00998-221D-46D5-B5BE-E45BD0AAB707}" type="datetimeFigureOut">
              <a:rPr lang="en-US" smtClean="0"/>
              <a:t>4/8/2020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98E8454-9C47-4283-881E-86ABD2A330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6A00998-221D-46D5-B5BE-E45BD0AAB707}" type="datetimeFigureOut">
              <a:rPr lang="en-US" smtClean="0"/>
              <a:t>4/8/2020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98E8454-9C47-4283-881E-86ABD2A330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6A00998-221D-46D5-B5BE-E45BD0AAB707}" type="datetimeFigureOut">
              <a:rPr lang="en-US" smtClean="0"/>
              <a:t>4/8/2020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98E8454-9C47-4283-881E-86ABD2A330D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who.int/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luedot.globa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838200"/>
            <a:ext cx="7772400" cy="2990850"/>
          </a:xfrm>
        </p:spPr>
        <p:txBody>
          <a:bodyPr>
            <a:normAutofit fontScale="90000"/>
          </a:bodyPr>
          <a:lstStyle/>
          <a:p>
            <a:pPr marL="6350" indent="-6350" algn="ctr">
              <a:lnSpc>
                <a:spcPct val="115000"/>
              </a:lnSpc>
              <a:spcBef>
                <a:spcPts val="0"/>
              </a:spcBef>
              <a:spcAft>
                <a:spcPts val="3000"/>
              </a:spcAft>
            </a:pPr>
            <a:r>
              <a:rPr lang="en-GB" sz="3600" b="1" dirty="0" smtClean="0">
                <a:effectLst/>
              </a:rPr>
              <a:t> </a:t>
            </a:r>
            <a:r>
              <a:rPr lang="en-US" sz="3600" dirty="0" smtClean="0">
                <a:effectLst/>
              </a:rPr>
              <a:t/>
            </a:r>
            <a:br>
              <a:rPr lang="en-US" sz="3600" dirty="0" smtClean="0">
                <a:effectLst/>
              </a:rPr>
            </a:br>
            <a:r>
              <a:rPr lang="en-US" sz="3600" b="1" u="sng" dirty="0" smtClean="0">
                <a:solidFill>
                  <a:srgbClr val="FF0000"/>
                </a:solidFill>
              </a:rPr>
              <a:t> </a:t>
            </a:r>
            <a:r>
              <a:rPr lang="en-US" sz="3600" dirty="0">
                <a:solidFill>
                  <a:srgbClr val="FF0000"/>
                </a:solidFill>
                <a:effectLst/>
              </a:rPr>
              <a:t>ENGINEERING STRATEGIES FOR HANDLING COVID-19 FOR ENVIRONMENTAL HEALTH AND ECONOMIC STABILITY</a:t>
            </a:r>
            <a:br>
              <a:rPr lang="en-US" sz="3600" dirty="0">
                <a:solidFill>
                  <a:srgbClr val="FF0000"/>
                </a:solidFill>
                <a:effectLst/>
              </a:rPr>
            </a:br>
            <a:endParaRPr lang="en-US" sz="3600" dirty="0">
              <a:solidFill>
                <a:srgbClr val="FF0000"/>
              </a:solidFill>
            </a:endParaRPr>
          </a:p>
        </p:txBody>
      </p:sp>
      <p:sp>
        <p:nvSpPr>
          <p:cNvPr id="3" name="Subtitle 2"/>
          <p:cNvSpPr>
            <a:spLocks noGrp="1"/>
          </p:cNvSpPr>
          <p:nvPr>
            <p:ph type="subTitle" idx="4294967295"/>
          </p:nvPr>
        </p:nvSpPr>
        <p:spPr>
          <a:xfrm>
            <a:off x="0" y="3733800"/>
            <a:ext cx="6400800" cy="1350963"/>
          </a:xfrm>
        </p:spPr>
        <p:txBody>
          <a:bodyPr>
            <a:noAutofit/>
          </a:bodyPr>
          <a:lstStyle/>
          <a:p>
            <a:r>
              <a:rPr lang="en-US" sz="2400" b="1" dirty="0">
                <a:solidFill>
                  <a:schemeClr val="bg1"/>
                </a:solidFill>
              </a:rPr>
              <a:t>By </a:t>
            </a:r>
          </a:p>
          <a:p>
            <a:r>
              <a:rPr lang="en-US" sz="2400" b="1" dirty="0" smtClean="0">
                <a:solidFill>
                  <a:schemeClr val="bg1"/>
                </a:solidFill>
              </a:rPr>
              <a:t>OJEME SELBY UDUEHI  </a:t>
            </a:r>
            <a:endParaRPr lang="en-US" sz="2400" b="1" dirty="0">
              <a:solidFill>
                <a:schemeClr val="bg1"/>
              </a:solidFill>
            </a:endParaRPr>
          </a:p>
          <a:p>
            <a:r>
              <a:rPr lang="en-US" sz="2400" b="1" dirty="0" smtClean="0">
                <a:solidFill>
                  <a:schemeClr val="bg1"/>
                </a:solidFill>
              </a:rPr>
              <a:t>17/ENG04/052</a:t>
            </a:r>
            <a:endParaRPr lang="en-US" sz="2400" b="1" dirty="0">
              <a:solidFill>
                <a:schemeClr val="bg1"/>
              </a:solidFill>
            </a:endParaRPr>
          </a:p>
          <a:p>
            <a:r>
              <a:rPr lang="en-US" sz="2400" b="1" smtClean="0">
                <a:solidFill>
                  <a:schemeClr val="bg1"/>
                </a:solidFill>
              </a:rPr>
              <a:t>ELECTRICAL/ELECTRONICS</a:t>
            </a:r>
            <a:endParaRPr lang="en-US" sz="2400" b="1" dirty="0">
              <a:solidFill>
                <a:schemeClr val="bg1"/>
              </a:solidFill>
            </a:endParaRPr>
          </a:p>
        </p:txBody>
      </p:sp>
    </p:spTree>
    <p:extLst>
      <p:ext uri="{BB962C8B-B14F-4D97-AF65-F5344CB8AC3E}">
        <p14:creationId xmlns:p14="http://schemas.microsoft.com/office/powerpoint/2010/main" val="890016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 TECHNOLOGICAL MEASURES</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a:t>
            </a:r>
            <a:r>
              <a:rPr lang="en-US" u="sng" dirty="0">
                <a:hlinkClick r:id="rId2"/>
              </a:rPr>
              <a:t>World Health Organization</a:t>
            </a:r>
            <a:r>
              <a:rPr lang="en-US" dirty="0"/>
              <a:t> </a:t>
            </a:r>
            <a:r>
              <a:rPr lang="en-US" dirty="0" smtClean="0"/>
              <a:t>has </a:t>
            </a:r>
            <a:r>
              <a:rPr lang="en-US" dirty="0"/>
              <a:t>declared the coronavirus a global health emergency in recognition that the disease risk no longer is confined to China.</a:t>
            </a:r>
          </a:p>
          <a:p>
            <a:r>
              <a:rPr lang="en-US" dirty="0"/>
              <a:t>United Nations member countries may decide to close their borders, cancel flights, implement special screenings at airports, or take other steps in response to the notice.</a:t>
            </a:r>
          </a:p>
          <a:p>
            <a:r>
              <a:rPr lang="en-US" dirty="0"/>
              <a:t>U.S. health </a:t>
            </a:r>
            <a:r>
              <a:rPr lang="en-US" dirty="0" smtClean="0"/>
              <a:t>officials announced </a:t>
            </a:r>
            <a:r>
              <a:rPr lang="en-US" dirty="0"/>
              <a:t>they would fast-track work on a coronavirus vaccine, with the goal to have an early-stage trial within three months. That timeline is considered optimistic, and even if the work proceeds apace, a phase 1 trial is still a long way from a vaccine ready for mass deployment, the National Institute of Allergy and Infectious Diseases, an agency within the Department of Health and Human Services, has emphasized.</a:t>
            </a:r>
          </a:p>
          <a:p>
            <a:r>
              <a:rPr lang="en-US" dirty="0"/>
              <a:t>It could take a year or even longer before any vaccine is released for widespread use.</a:t>
            </a:r>
          </a:p>
          <a:p>
            <a:r>
              <a:rPr lang="en-US" dirty="0"/>
              <a:t>That is likely of little comfort to those in the Chinese city of Wuhan, which is ground zero for the coronavirus outbreak and essentially has been quarantined. As of this week, the virus has killed 106 people in mainland China, and it has infected nearly 4,700 people worldwide, including in the United States.</a:t>
            </a:r>
          </a:p>
          <a:p>
            <a:pPr marL="64008" indent="0">
              <a:buNone/>
            </a:pPr>
            <a:endParaRPr lang="en-US" dirty="0"/>
          </a:p>
        </p:txBody>
      </p:sp>
    </p:spTree>
    <p:extLst>
      <p:ext uri="{BB962C8B-B14F-4D97-AF65-F5344CB8AC3E}">
        <p14:creationId xmlns:p14="http://schemas.microsoft.com/office/powerpoint/2010/main" val="44507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92EB82-D6A5-4C09-9B97-0430815EAE3A}"/>
              </a:ext>
            </a:extLst>
          </p:cNvPr>
          <p:cNvSpPr>
            <a:spLocks noGrp="1"/>
          </p:cNvSpPr>
          <p:nvPr>
            <p:ph type="title"/>
          </p:nvPr>
        </p:nvSpPr>
        <p:spPr/>
        <p:txBody>
          <a:bodyPr/>
          <a:lstStyle/>
          <a:p>
            <a:r>
              <a:rPr lang="en-GB" dirty="0" smtClean="0"/>
              <a:t>METHODS OF CURBING IT</a:t>
            </a:r>
            <a:endParaRPr lang="en-GB" dirty="0"/>
          </a:p>
        </p:txBody>
      </p:sp>
      <p:sp>
        <p:nvSpPr>
          <p:cNvPr id="3" name="Content Placeholder 2">
            <a:extLst>
              <a:ext uri="{FF2B5EF4-FFF2-40B4-BE49-F238E27FC236}">
                <a16:creationId xmlns:a16="http://schemas.microsoft.com/office/drawing/2014/main" xmlns="" id="{BA69AED2-4839-4C37-A97E-29AA386CD061}"/>
              </a:ext>
            </a:extLst>
          </p:cNvPr>
          <p:cNvSpPr>
            <a:spLocks noGrp="1"/>
          </p:cNvSpPr>
          <p:nvPr>
            <p:ph idx="1"/>
          </p:nvPr>
        </p:nvSpPr>
        <p:spPr/>
        <p:txBody>
          <a:bodyPr>
            <a:normAutofit fontScale="70000" lnSpcReduction="20000"/>
          </a:bodyPr>
          <a:lstStyle/>
          <a:p>
            <a:r>
              <a:rPr lang="en-US" b="1" dirty="0"/>
              <a:t>Detection Technology </a:t>
            </a:r>
            <a:endParaRPr lang="en-US" dirty="0"/>
          </a:p>
          <a:p>
            <a:r>
              <a:rPr lang="en-US" dirty="0"/>
              <a:t>Aside from quarantines, efforts to halt the spread of disease include screenings. It has gotten far easier to determine if someone is contagious and carrying an illness through various methods of detection, which can be as simple as taking temperatures and observing individuals for </a:t>
            </a:r>
            <a:r>
              <a:rPr lang="en-US" dirty="0" err="1"/>
              <a:t>symptoms</a:t>
            </a:r>
            <a:r>
              <a:rPr lang="en-US" dirty="0" err="1" smtClean="0"/>
              <a:t>."</a:t>
            </a:r>
            <a:r>
              <a:rPr lang="en-US" dirty="0" err="1"/>
              <a:t>A</a:t>
            </a:r>
            <a:r>
              <a:rPr lang="en-US" dirty="0"/>
              <a:t> helpful way that technology can and is being used to stop the spread of illness is the use of public health surveillance data," noted Snell.</a:t>
            </a:r>
          </a:p>
          <a:p>
            <a:r>
              <a:rPr lang="en-US" dirty="0"/>
              <a:t>The effectiveness can be hit or miss, however, largely depending on the virus.</a:t>
            </a:r>
          </a:p>
          <a:p>
            <a:r>
              <a:rPr lang="en-US" dirty="0"/>
              <a:t>"In the case of the coronavirus, scientists say that the viral shedding period -- period when you are contagious -- can occur up to a week before you start to show symptoms," Snell explained.</a:t>
            </a:r>
          </a:p>
          <a:p>
            <a:endParaRPr lang="en-GB" dirty="0"/>
          </a:p>
        </p:txBody>
      </p:sp>
    </p:spTree>
    <p:extLst>
      <p:ext uri="{BB962C8B-B14F-4D97-AF65-F5344CB8AC3E}">
        <p14:creationId xmlns:p14="http://schemas.microsoft.com/office/powerpoint/2010/main" val="4195473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rPr>
              <a:t> </a:t>
            </a:r>
            <a:r>
              <a:rPr lang="en-US" dirty="0">
                <a:effectLst/>
              </a:rPr>
              <a:t/>
            </a:r>
            <a:br>
              <a:rPr lang="en-US" dirty="0">
                <a:effectLst/>
              </a:rPr>
            </a:br>
            <a:endParaRPr lang="en-US" dirty="0"/>
          </a:p>
        </p:txBody>
      </p:sp>
      <p:sp>
        <p:nvSpPr>
          <p:cNvPr id="4" name="Content Placeholder 3"/>
          <p:cNvSpPr>
            <a:spLocks noGrp="1"/>
          </p:cNvSpPr>
          <p:nvPr>
            <p:ph idx="1"/>
          </p:nvPr>
        </p:nvSpPr>
        <p:spPr>
          <a:xfrm>
            <a:off x="457200" y="685800"/>
            <a:ext cx="8229600" cy="5769008"/>
          </a:xfrm>
        </p:spPr>
        <p:txBody>
          <a:bodyPr>
            <a:normAutofit fontScale="77500" lnSpcReduction="20000"/>
          </a:bodyPr>
          <a:lstStyle/>
          <a:p>
            <a:pPr marL="64008" indent="0">
              <a:buNone/>
            </a:pPr>
            <a:endParaRPr lang="en-US" dirty="0"/>
          </a:p>
          <a:p>
            <a:r>
              <a:rPr lang="en-US" b="1" dirty="0"/>
              <a:t>Predictive Technology </a:t>
            </a:r>
            <a:endParaRPr lang="en-US" dirty="0"/>
          </a:p>
          <a:p>
            <a:r>
              <a:rPr lang="en-US" dirty="0"/>
              <a:t>Technology isn't just used just to determine if someone is ill, however. Advances in artificial intelligence and machine learning now are being used to predict where an outbreak might occur -- or even more importantly, where it might spread.</a:t>
            </a:r>
          </a:p>
          <a:p>
            <a:r>
              <a:rPr lang="en-US" dirty="0"/>
              <a:t>One such effort is an early-warning system that utilizes artificial intelligence and machine learning, as well as natural language processing, to track more than 100 infectious diseases, developed by the Canadian firm </a:t>
            </a:r>
            <a:r>
              <a:rPr lang="en-US" u="sng" dirty="0" err="1">
                <a:hlinkClick r:id="rId2"/>
              </a:rPr>
              <a:t>BlueDot</a:t>
            </a:r>
            <a:r>
              <a:rPr lang="en-US" dirty="0"/>
              <a:t>.</a:t>
            </a:r>
          </a:p>
          <a:p>
            <a:r>
              <a:rPr lang="en-US" dirty="0"/>
              <a:t>The program is designed to read from more than 100,000 articles in 65 languages, and the data then is compiled to determine the potential for the spreading of diseases. It was used earlier this month to track the coronavirus and then predict where it might spread.</a:t>
            </a:r>
          </a:p>
          <a:p>
            <a:endParaRPr lang="en-US" dirty="0"/>
          </a:p>
        </p:txBody>
      </p:sp>
    </p:spTree>
    <p:extLst>
      <p:ext uri="{BB962C8B-B14F-4D97-AF65-F5344CB8AC3E}">
        <p14:creationId xmlns:p14="http://schemas.microsoft.com/office/powerpoint/2010/main" val="301354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fontScale="85000" lnSpcReduction="20000"/>
          </a:bodyPr>
          <a:lstStyle/>
          <a:p>
            <a:r>
              <a:rPr lang="en-US" b="1" dirty="0"/>
              <a:t>Crowdsourcing Disease Tracking </a:t>
            </a:r>
            <a:endParaRPr lang="en-US" dirty="0"/>
          </a:p>
          <a:p>
            <a:r>
              <a:rPr lang="en-US" dirty="0"/>
              <a:t>A number of crowdsourcing methods could be effective in tracking the spread of disease.</a:t>
            </a:r>
          </a:p>
          <a:p>
            <a:r>
              <a:rPr lang="en-US" dirty="0"/>
              <a:t>"People are also using cellphone data to track population movement and how they interact," noted Snell.</a:t>
            </a:r>
          </a:p>
          <a:p>
            <a:r>
              <a:rPr lang="en-US" dirty="0"/>
              <a:t>"This helps understand or predict where disease may spread so that scientists and healthcare providers can take a proactive approach," she added.</a:t>
            </a:r>
          </a:p>
          <a:p>
            <a:r>
              <a:rPr lang="en-US" dirty="0"/>
              <a:t>Social media is another promising avenue.</a:t>
            </a:r>
          </a:p>
          <a:p>
            <a:r>
              <a:rPr lang="en-US" dirty="0"/>
              <a:t>"Algorithms have been set up to detect certain buzzwords like 'flu' or 'food poisoning' to detect and track possible large-scale outbreaks," noted Snell. </a:t>
            </a:r>
          </a:p>
          <a:p>
            <a:endParaRPr lang="en-US" dirty="0"/>
          </a:p>
        </p:txBody>
      </p:sp>
    </p:spTree>
    <p:extLst>
      <p:ext uri="{BB962C8B-B14F-4D97-AF65-F5344CB8AC3E}">
        <p14:creationId xmlns:p14="http://schemas.microsoft.com/office/powerpoint/2010/main" val="2567053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92808"/>
          </a:xfrm>
        </p:spPr>
        <p:txBody>
          <a:bodyPr>
            <a:normAutofit fontScale="92500" lnSpcReduction="10000"/>
          </a:bodyPr>
          <a:lstStyle/>
          <a:p>
            <a:r>
              <a:rPr lang="en-US" b="1" dirty="0"/>
              <a:t>Connected World </a:t>
            </a:r>
            <a:endParaRPr lang="en-US" dirty="0"/>
          </a:p>
          <a:p>
            <a:r>
              <a:rPr lang="en-US" dirty="0"/>
              <a:t>The ease with which so many people can jet set around the world for business meetings, conferences, trade shows, vacation and other occasions also has contributed to the spread of contagious diseases.</a:t>
            </a:r>
          </a:p>
          <a:p>
            <a:r>
              <a:rPr lang="en-US" dirty="0"/>
              <a:t>Perhaps some of those occasions for travel eventually could transition to virtual reality or augmented reality experiences -- both to save money for the participants, and to keep big gatherings -- such as the annual CES or the Davos political gathering -- from becoming ground zero for a pandemic.</a:t>
            </a:r>
          </a:p>
          <a:p>
            <a:endParaRPr lang="en-US" dirty="0"/>
          </a:p>
        </p:txBody>
      </p:sp>
    </p:spTree>
    <p:extLst>
      <p:ext uri="{BB962C8B-B14F-4D97-AF65-F5344CB8AC3E}">
        <p14:creationId xmlns:p14="http://schemas.microsoft.com/office/powerpoint/2010/main" val="178626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IN </a:t>
            </a:r>
            <a:r>
              <a:rPr lang="en-US" dirty="0" err="1" smtClean="0"/>
              <a:t>CONCLUSION,These</a:t>
            </a:r>
            <a:r>
              <a:rPr lang="en-US" dirty="0" smtClean="0"/>
              <a:t> are the various engineering strategies/methods that can be used in curbing the spread of covid-19 while still ensuring economic growth and stability</a:t>
            </a:r>
            <a:endParaRPr lang="en-US" dirty="0"/>
          </a:p>
        </p:txBody>
      </p:sp>
    </p:spTree>
    <p:extLst>
      <p:ext uri="{BB962C8B-B14F-4D97-AF65-F5344CB8AC3E}">
        <p14:creationId xmlns:p14="http://schemas.microsoft.com/office/powerpoint/2010/main" val="3058886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pPr marL="137160" indent="0">
              <a:buNone/>
            </a:pPr>
            <a:r>
              <a:rPr lang="en-US" dirty="0"/>
              <a:t>The presentation aims to explain </a:t>
            </a:r>
            <a:r>
              <a:rPr lang="en-US" dirty="0" smtClean="0"/>
              <a:t>the engineering strategies used in curbing the spread of COVID-19</a:t>
            </a:r>
            <a:endParaRPr lang="en-US" dirty="0"/>
          </a:p>
          <a:p>
            <a:pPr marL="137160" indent="0">
              <a:buNone/>
            </a:pPr>
            <a:endParaRPr lang="en-US" dirty="0"/>
          </a:p>
          <a:p>
            <a:endParaRPr lang="en-US" dirty="0"/>
          </a:p>
          <a:p>
            <a:endParaRPr lang="en-US" dirty="0"/>
          </a:p>
        </p:txBody>
      </p:sp>
    </p:spTree>
    <p:extLst>
      <p:ext uri="{BB962C8B-B14F-4D97-AF65-F5344CB8AC3E}">
        <p14:creationId xmlns:p14="http://schemas.microsoft.com/office/powerpoint/2010/main" val="367882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4900" b="1" dirty="0" smtClean="0"/>
              <a:t>OPEN SOURCE VENTILATORS </a:t>
            </a:r>
            <a:r>
              <a:rPr lang="en-US" sz="4900" b="1" dirty="0" smtClean="0"/>
              <a:t>: </a:t>
            </a:r>
            <a:r>
              <a:rPr lang="en-US" sz="4900" b="1" dirty="0"/>
              <a:t>DEFINITION </a:t>
            </a:r>
            <a:br>
              <a:rPr lang="en-US" sz="4900" b="1" dirty="0"/>
            </a:br>
            <a:endParaRPr lang="en-US" sz="4900" b="1" dirty="0"/>
          </a:p>
        </p:txBody>
      </p:sp>
      <p:sp>
        <p:nvSpPr>
          <p:cNvPr id="3" name="Content Placeholder 2"/>
          <p:cNvSpPr>
            <a:spLocks noGrp="1"/>
          </p:cNvSpPr>
          <p:nvPr>
            <p:ph idx="1"/>
          </p:nvPr>
        </p:nvSpPr>
        <p:spPr/>
        <p:txBody>
          <a:bodyPr>
            <a:normAutofit fontScale="92500" lnSpcReduction="20000"/>
          </a:bodyPr>
          <a:lstStyle/>
          <a:p>
            <a:pPr marL="64008" indent="0">
              <a:buNone/>
            </a:pPr>
            <a:endParaRPr lang="en-US" dirty="0"/>
          </a:p>
          <a:p>
            <a:r>
              <a:rPr lang="en-US" dirty="0"/>
              <a:t> </a:t>
            </a:r>
            <a:r>
              <a:rPr lang="en-US" dirty="0" smtClean="0"/>
              <a:t> </a:t>
            </a:r>
            <a:r>
              <a:rPr lang="en-US" sz="3200" dirty="0">
                <a:solidFill>
                  <a:srgbClr val="000000"/>
                </a:solidFill>
                <a:latin typeface="Calibri"/>
                <a:ea typeface="Calibri"/>
              </a:rPr>
              <a:t>An </a:t>
            </a:r>
            <a:r>
              <a:rPr lang="en-US" sz="3200" b="1" dirty="0">
                <a:solidFill>
                  <a:srgbClr val="000000"/>
                </a:solidFill>
                <a:latin typeface="Calibri"/>
                <a:ea typeface="Calibri"/>
              </a:rPr>
              <a:t>open-source ventilator</a:t>
            </a:r>
            <a:r>
              <a:rPr lang="en-US" sz="3200" dirty="0">
                <a:solidFill>
                  <a:srgbClr val="000000"/>
                </a:solidFill>
                <a:latin typeface="Calibri"/>
                <a:ea typeface="Calibri"/>
              </a:rPr>
              <a:t> is a </a:t>
            </a:r>
            <a:r>
              <a:rPr lang="en-US" sz="3200" dirty="0" smtClean="0">
                <a:solidFill>
                  <a:srgbClr val="000000"/>
                </a:solidFill>
                <a:latin typeface="Calibri"/>
                <a:ea typeface="Calibri"/>
              </a:rPr>
              <a:t>disaster-situation ventilator made </a:t>
            </a:r>
            <a:r>
              <a:rPr lang="en-US" sz="3200" dirty="0">
                <a:solidFill>
                  <a:srgbClr val="000000"/>
                </a:solidFill>
                <a:latin typeface="Calibri"/>
                <a:ea typeface="Calibri"/>
              </a:rPr>
              <a:t>using a freely-licensed </a:t>
            </a:r>
            <a:r>
              <a:rPr lang="en-US" sz="3200" dirty="0" smtClean="0">
                <a:solidFill>
                  <a:srgbClr val="000000"/>
                </a:solidFill>
                <a:latin typeface="Calibri"/>
                <a:ea typeface="Calibri"/>
              </a:rPr>
              <a:t>(open source) </a:t>
            </a:r>
            <a:r>
              <a:rPr lang="en-US" sz="3200" dirty="0">
                <a:solidFill>
                  <a:srgbClr val="000000"/>
                </a:solidFill>
                <a:latin typeface="Calibri"/>
                <a:ea typeface="Calibri"/>
              </a:rPr>
              <a:t>design, and ideally, freely-available components and parts. Designs, components, and parts may be anywhere from </a:t>
            </a:r>
            <a:r>
              <a:rPr lang="en-US" sz="3200" dirty="0" smtClean="0">
                <a:solidFill>
                  <a:srgbClr val="000000"/>
                </a:solidFill>
                <a:latin typeface="Calibri"/>
                <a:ea typeface="Calibri"/>
              </a:rPr>
              <a:t>completely reverse engineering </a:t>
            </a:r>
            <a:r>
              <a:rPr lang="en-US" sz="3200" dirty="0">
                <a:solidFill>
                  <a:srgbClr val="000000"/>
                </a:solidFill>
                <a:latin typeface="Calibri"/>
                <a:ea typeface="Calibri"/>
              </a:rPr>
              <a:t>or completely new creations, components may </a:t>
            </a:r>
            <a:r>
              <a:rPr lang="en-US" sz="3200" dirty="0" smtClean="0">
                <a:solidFill>
                  <a:srgbClr val="000000"/>
                </a:solidFill>
                <a:latin typeface="Calibri"/>
                <a:ea typeface="Calibri"/>
              </a:rPr>
              <a:t>be adaptations of </a:t>
            </a:r>
            <a:r>
              <a:rPr lang="en-US" sz="3200" dirty="0">
                <a:solidFill>
                  <a:srgbClr val="000000"/>
                </a:solidFill>
                <a:latin typeface="Calibri"/>
                <a:ea typeface="Calibri"/>
              </a:rPr>
              <a:t>various inexpensive existing products, and special hard-to-find and/or expensive parts may </a:t>
            </a:r>
            <a:r>
              <a:rPr lang="en-US" sz="3200" dirty="0" smtClean="0">
                <a:solidFill>
                  <a:srgbClr val="000000"/>
                </a:solidFill>
                <a:latin typeface="Calibri"/>
                <a:ea typeface="Calibri"/>
              </a:rPr>
              <a:t>be 3d printed instead </a:t>
            </a:r>
            <a:r>
              <a:rPr lang="en-US" sz="3200" dirty="0">
                <a:solidFill>
                  <a:srgbClr val="000000"/>
                </a:solidFill>
                <a:latin typeface="Calibri"/>
                <a:ea typeface="Calibri"/>
              </a:rPr>
              <a:t>of purchased</a:t>
            </a:r>
            <a:r>
              <a:rPr lang="en-US" sz="3200" dirty="0" smtClean="0">
                <a:solidFill>
                  <a:srgbClr val="000000"/>
                </a:solidFill>
                <a:latin typeface="Calibri"/>
                <a:ea typeface="Calibri"/>
              </a:rPr>
              <a:t>.</a:t>
            </a:r>
            <a:endParaRPr lang="en-US" dirty="0"/>
          </a:p>
        </p:txBody>
      </p:sp>
    </p:spTree>
    <p:extLst>
      <p:ext uri="{BB962C8B-B14F-4D97-AF65-F5344CB8AC3E}">
        <p14:creationId xmlns:p14="http://schemas.microsoft.com/office/powerpoint/2010/main" val="2270839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bg1"/>
                </a:solidFill>
              </a:rPr>
              <a:t>SCHEMATICS OF AN OPEN SOURCE VENTILLATOR</a:t>
            </a:r>
            <a:endParaRPr lang="en-US" sz="4400" dirty="0">
              <a:solidFill>
                <a:schemeClr val="bg1"/>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981200"/>
            <a:ext cx="708676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904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USE OF AN OPEN SOURCE VENTILLATOR</a:t>
            </a:r>
            <a:endParaRPr lang="en-US"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762000" y="2025650"/>
            <a:ext cx="7620000" cy="4286250"/>
          </a:xfrm>
          <a:prstGeom prst="rect">
            <a:avLst/>
          </a:prstGeom>
        </p:spPr>
      </p:pic>
    </p:spTree>
    <p:extLst>
      <p:ext uri="{BB962C8B-B14F-4D97-AF65-F5344CB8AC3E}">
        <p14:creationId xmlns:p14="http://schemas.microsoft.com/office/powerpoint/2010/main" val="119146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057400"/>
          </a:xfrm>
        </p:spPr>
        <p:txBody>
          <a:bodyPr>
            <a:normAutofit fontScale="90000"/>
          </a:bodyPr>
          <a:lstStyle/>
          <a:p>
            <a:r>
              <a:rPr lang="en-US" dirty="0">
                <a:effectLst/>
              </a:rPr>
              <a:t/>
            </a:r>
            <a:br>
              <a:rPr lang="en-US" dirty="0">
                <a:effectLst/>
              </a:rPr>
            </a:br>
            <a:r>
              <a:rPr lang="en-US" dirty="0" smtClean="0">
                <a:effectLst/>
              </a:rPr>
              <a:t>OPEN SOURCE VENTILLATORS </a:t>
            </a:r>
            <a:r>
              <a:rPr lang="en-US" dirty="0" smtClean="0">
                <a:effectLst/>
              </a:rPr>
              <a:t> </a:t>
            </a:r>
            <a:r>
              <a:rPr lang="en-US" dirty="0">
                <a:effectLst/>
              </a:rPr>
              <a:t>AN IT’S IMPORTANCE IN SUSTAINABLE DEVELOPMENT  </a:t>
            </a:r>
            <a:br>
              <a:rPr lang="en-US" dirty="0">
                <a:effectLst/>
              </a:rPr>
            </a:br>
            <a:r>
              <a:rPr lang="en-US" dirty="0">
                <a:effectLst/>
              </a:rPr>
              <a:t> </a:t>
            </a:r>
            <a:br>
              <a:rPr lang="en-US" dirty="0">
                <a:effectLst/>
              </a:rPr>
            </a:br>
            <a:endParaRPr lang="en-US" dirty="0"/>
          </a:p>
        </p:txBody>
      </p:sp>
      <p:sp>
        <p:nvSpPr>
          <p:cNvPr id="3" name="Content Placeholder 2"/>
          <p:cNvSpPr>
            <a:spLocks noGrp="1"/>
          </p:cNvSpPr>
          <p:nvPr>
            <p:ph idx="1"/>
          </p:nvPr>
        </p:nvSpPr>
        <p:spPr>
          <a:xfrm>
            <a:off x="457200" y="1905000"/>
            <a:ext cx="8229600" cy="4549808"/>
          </a:xfrm>
        </p:spPr>
        <p:txBody>
          <a:bodyPr>
            <a:normAutofit/>
          </a:bodyPr>
          <a:lstStyle/>
          <a:p>
            <a:endParaRPr lang="en-US" b="1" dirty="0"/>
          </a:p>
          <a:p>
            <a:r>
              <a:rPr lang="en-US" b="1" dirty="0"/>
              <a:t> </a:t>
            </a:r>
            <a:r>
              <a:rPr lang="en-US" b="1" dirty="0" smtClean="0"/>
              <a:t>They help in the outgoing pandemic(covid-19)by helping improve the breathing rate of the patient </a:t>
            </a:r>
          </a:p>
          <a:p>
            <a:r>
              <a:rPr lang="en-US" b="1" dirty="0" smtClean="0"/>
              <a:t>With the deployment of more </a:t>
            </a:r>
            <a:r>
              <a:rPr lang="en-US" b="1" dirty="0" err="1" smtClean="0"/>
              <a:t>ventillators</a:t>
            </a:r>
            <a:r>
              <a:rPr lang="en-US" b="1" dirty="0" smtClean="0"/>
              <a:t> we will be able to attend to every one who has been affected by the virus.</a:t>
            </a:r>
          </a:p>
          <a:p>
            <a:endParaRPr lang="en-US" sz="4000" dirty="0"/>
          </a:p>
        </p:txBody>
      </p:sp>
    </p:spTree>
    <p:extLst>
      <p:ext uri="{BB962C8B-B14F-4D97-AF65-F5344CB8AC3E}">
        <p14:creationId xmlns:p14="http://schemas.microsoft.com/office/powerpoint/2010/main" val="364675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ONLINE NARRATIVES</a:t>
            </a:r>
            <a:endParaRPr lang="en-US" dirty="0"/>
          </a:p>
        </p:txBody>
      </p:sp>
      <p:sp>
        <p:nvSpPr>
          <p:cNvPr id="3" name="Content Placeholder 2"/>
          <p:cNvSpPr>
            <a:spLocks noGrp="1"/>
          </p:cNvSpPr>
          <p:nvPr>
            <p:ph idx="1"/>
          </p:nvPr>
        </p:nvSpPr>
        <p:spPr>
          <a:xfrm>
            <a:off x="381000" y="1828800"/>
            <a:ext cx="8229600" cy="4953000"/>
          </a:xfrm>
        </p:spPr>
        <p:txBody>
          <a:bodyPr>
            <a:normAutofit fontScale="92500" lnSpcReduction="20000"/>
          </a:bodyPr>
          <a:lstStyle/>
          <a:p>
            <a:pPr marL="64008" indent="0">
              <a:buNone/>
            </a:pPr>
            <a:r>
              <a:rPr lang="en-US" dirty="0"/>
              <a:t>    </a:t>
            </a:r>
            <a:r>
              <a:rPr lang="en-US" dirty="0"/>
              <a:t>As the COVID-19 coronavirus continues to spread, </a:t>
            </a:r>
            <a:r>
              <a:rPr lang="en-US" dirty="0" smtClean="0"/>
              <a:t>schools and offices </a:t>
            </a:r>
            <a:r>
              <a:rPr lang="en-US" dirty="0"/>
              <a:t>around the globe are shifting to online </a:t>
            </a:r>
            <a:r>
              <a:rPr lang="en-US" dirty="0" smtClean="0"/>
              <a:t>narratives </a:t>
            </a:r>
            <a:r>
              <a:rPr lang="en-US" dirty="0"/>
              <a:t>in an effort to slow the spread of the </a:t>
            </a:r>
            <a:r>
              <a:rPr lang="en-US" dirty="0" smtClean="0"/>
              <a:t>disease </a:t>
            </a:r>
            <a:r>
              <a:rPr lang="en-US" dirty="0" err="1" smtClean="0"/>
              <a:t>whille</a:t>
            </a:r>
            <a:r>
              <a:rPr lang="en-US" dirty="0" smtClean="0"/>
              <a:t> also being productive at the same </a:t>
            </a:r>
            <a:r>
              <a:rPr lang="en-US" dirty="0" err="1" smtClean="0"/>
              <a:t>time.Members</a:t>
            </a:r>
            <a:r>
              <a:rPr lang="en-US" dirty="0" smtClean="0"/>
              <a:t> </a:t>
            </a:r>
            <a:r>
              <a:rPr lang="en-US" dirty="0"/>
              <a:t>of ISTE’s professional learning networks have been hard at work identifying key practices for successful online learning. Here are some of the best ideas from educators from around the world, many of whom have already been teaching during coronavirus closures. </a:t>
            </a:r>
          </a:p>
          <a:p>
            <a:pPr marL="64008" indent="0">
              <a:buNone/>
            </a:pPr>
            <a:endParaRPr lang="en-US" dirty="0"/>
          </a:p>
          <a:p>
            <a:pPr marL="64008" indent="0">
              <a:buNone/>
            </a:pPr>
            <a:r>
              <a:rPr lang="en-US" dirty="0"/>
              <a:t>   </a:t>
            </a:r>
          </a:p>
          <a:p>
            <a:pPr marL="64008" indent="0">
              <a:buNone/>
            </a:pPr>
            <a:endParaRPr lang="en-US" dirty="0"/>
          </a:p>
        </p:txBody>
      </p:sp>
    </p:spTree>
    <p:extLst>
      <p:ext uri="{BB962C8B-B14F-4D97-AF65-F5344CB8AC3E}">
        <p14:creationId xmlns:p14="http://schemas.microsoft.com/office/powerpoint/2010/main" val="3594362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WAYS OF ENSURING/ENABLING THE USE OF ONLINE NARRATIVES</a:t>
            </a:r>
            <a:endParaRPr lang="en-US" sz="2000" dirty="0"/>
          </a:p>
        </p:txBody>
      </p:sp>
      <p:sp>
        <p:nvSpPr>
          <p:cNvPr id="3" name="Content Placeholder 2"/>
          <p:cNvSpPr>
            <a:spLocks noGrp="1"/>
          </p:cNvSpPr>
          <p:nvPr>
            <p:ph idx="1"/>
          </p:nvPr>
        </p:nvSpPr>
        <p:spPr/>
        <p:txBody>
          <a:bodyPr>
            <a:normAutofit fontScale="70000" lnSpcReduction="20000"/>
          </a:bodyPr>
          <a:lstStyle/>
          <a:p>
            <a:r>
              <a:rPr lang="en-US" dirty="0" smtClean="0"/>
              <a:t>(1)Ensuring digital equity-Digital equity ensures individuals and communities have the information technology capacity needed for full </a:t>
            </a:r>
            <a:r>
              <a:rPr lang="en-US" dirty="0" err="1" smtClean="0"/>
              <a:t>participitation</a:t>
            </a:r>
            <a:r>
              <a:rPr lang="en-US" dirty="0" smtClean="0"/>
              <a:t> in our </a:t>
            </a:r>
            <a:r>
              <a:rPr lang="en-US" dirty="0" err="1" smtClean="0"/>
              <a:t>societ,democracy</a:t>
            </a:r>
            <a:r>
              <a:rPr lang="en-US" dirty="0" smtClean="0"/>
              <a:t> and economy</a:t>
            </a:r>
          </a:p>
          <a:p>
            <a:endParaRPr lang="en-US" dirty="0" smtClean="0"/>
          </a:p>
          <a:p>
            <a:r>
              <a:rPr lang="en-US" dirty="0" smtClean="0"/>
              <a:t>(2</a:t>
            </a:r>
            <a:r>
              <a:rPr lang="en-US" dirty="0"/>
              <a:t>)</a:t>
            </a:r>
            <a:r>
              <a:rPr lang="en-US" dirty="0" smtClean="0"/>
              <a:t> Practice-Like the old saying goes ,practice makes perfect ,The more you practice using the online </a:t>
            </a:r>
            <a:r>
              <a:rPr lang="en-US" dirty="0"/>
              <a:t>n</a:t>
            </a:r>
            <a:r>
              <a:rPr lang="en-US" dirty="0" smtClean="0"/>
              <a:t>arrative the more you get better at it</a:t>
            </a:r>
          </a:p>
          <a:p>
            <a:endParaRPr lang="en-US" dirty="0" smtClean="0"/>
          </a:p>
          <a:p>
            <a:r>
              <a:rPr lang="en-US" dirty="0" smtClean="0"/>
              <a:t>(3)Devotion and Dedication –The more you are dedicated and devoted to using the online narrative ,The more you get better and see your self striving at it.</a:t>
            </a:r>
          </a:p>
          <a:p>
            <a:endParaRPr lang="en-US" dirty="0" smtClean="0"/>
          </a:p>
          <a:p>
            <a:r>
              <a:rPr lang="en-US" dirty="0" smtClean="0"/>
              <a:t>(4)Take a break-Don’t use your full day trying to learn it, Remember the saying that “slow and steady wins the race” always have break intervals.</a:t>
            </a:r>
          </a:p>
          <a:p>
            <a:pPr marL="64008" indent="0">
              <a:buNone/>
            </a:pPr>
            <a:endParaRPr lang="en-US" dirty="0"/>
          </a:p>
          <a:p>
            <a:endParaRPr lang="en-US" dirty="0"/>
          </a:p>
        </p:txBody>
      </p:sp>
    </p:spTree>
    <p:extLst>
      <p:ext uri="{BB962C8B-B14F-4D97-AF65-F5344CB8AC3E}">
        <p14:creationId xmlns:p14="http://schemas.microsoft.com/office/powerpoint/2010/main" val="1270112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marL="64008" indent="0">
              <a:buNone/>
            </a:pPr>
            <a:r>
              <a:rPr lang="en-US" dirty="0" smtClean="0"/>
              <a:t>OTHER WAYS OF ENSURING THE USE OF ONLINE NARRATIVES</a:t>
            </a:r>
          </a:p>
          <a:p>
            <a:pPr marL="64008" indent="0">
              <a:buNone/>
            </a:pPr>
            <a:endParaRPr lang="en-US" dirty="0"/>
          </a:p>
          <a:p>
            <a:r>
              <a:rPr lang="en-US" dirty="0"/>
              <a:t>Making time to exercise.</a:t>
            </a:r>
          </a:p>
          <a:p>
            <a:r>
              <a:rPr lang="en-US" dirty="0"/>
              <a:t>Keep to a regular sleep schedule.</a:t>
            </a:r>
          </a:p>
          <a:p>
            <a:r>
              <a:rPr lang="en-US" dirty="0"/>
              <a:t>Limit distractions when possible (turn off social media notifications, for example).</a:t>
            </a:r>
          </a:p>
          <a:p>
            <a:r>
              <a:rPr lang="en-US" dirty="0"/>
              <a:t>Set daily and weekly goals.</a:t>
            </a:r>
          </a:p>
          <a:p>
            <a:r>
              <a:rPr lang="en-US" dirty="0"/>
              <a:t>Make time to socialize, even if it’s virtually.</a:t>
            </a:r>
          </a:p>
          <a:p>
            <a:pPr marL="64008" indent="0">
              <a:buNone/>
            </a:pPr>
            <a:endParaRPr lang="en-US" dirty="0" smtClean="0"/>
          </a:p>
          <a:p>
            <a:pPr marL="64008" indent="0">
              <a:buNone/>
            </a:pPr>
            <a:endParaRPr lang="en-US" dirty="0"/>
          </a:p>
        </p:txBody>
      </p:sp>
    </p:spTree>
    <p:extLst>
      <p:ext uri="{BB962C8B-B14F-4D97-AF65-F5344CB8AC3E}">
        <p14:creationId xmlns:p14="http://schemas.microsoft.com/office/powerpoint/2010/main" val="11401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15451</TotalTime>
  <Words>1026</Words>
  <Application>Microsoft Office PowerPoint</Application>
  <PresentationFormat>On-screen Show (4:3)</PresentationFormat>
  <Paragraphs>64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   ENGINEERING STRATEGIES FOR HANDLING COVID-19 FOR ENVIRONMENTAL HEALTH AND ECONOMIC STABILITY </vt:lpstr>
      <vt:lpstr>PowerPoint Presentation</vt:lpstr>
      <vt:lpstr> OPEN SOURCE VENTILATORS : DEFINITION  </vt:lpstr>
      <vt:lpstr>SCHEMATICS OF AN OPEN SOURCE VENTILLATOR</vt:lpstr>
      <vt:lpstr>THE USE OF AN OPEN SOURCE VENTILLATOR</vt:lpstr>
      <vt:lpstr> OPEN SOURCE VENTILLATORS  AN IT’S IMPORTANCE IN SUSTAINABLE DEVELOPMENT     </vt:lpstr>
      <vt:lpstr>THE USE OF ONLINE NARRATIVES</vt:lpstr>
      <vt:lpstr>WAYS OF ENSURING/ENABLING THE USE OF ONLINE NARRATIVES</vt:lpstr>
      <vt:lpstr>PowerPoint Presentation</vt:lpstr>
      <vt:lpstr> TECHNOLOGICAL MEASURES</vt:lpstr>
      <vt:lpstr>METHODS OF CURBING IT</vt:lpstr>
      <vt:lpstr>  </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MANAGEMENT OF ELECTRICAL/ELECTRONIC EQUIPMENT WITH REGARDS TO ITS RELEVANCE TO SUSTAINABLE DEVELOPMENT</dc:title>
  <dc:creator>hp</dc:creator>
  <cp:lastModifiedBy>flora ojeme</cp:lastModifiedBy>
  <cp:revision>34</cp:revision>
  <dcterms:created xsi:type="dcterms:W3CDTF">2020-03-09T00:42:46Z</dcterms:created>
  <dcterms:modified xsi:type="dcterms:W3CDTF">2020-04-08T15:22:15Z</dcterms:modified>
</cp:coreProperties>
</file>