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0" r:id="rId7"/>
    <p:sldId id="261" r:id="rId8"/>
    <p:sldId id="262" r:id="rId9"/>
    <p:sldId id="264" r:id="rId10"/>
    <p:sldId id="263"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8B55AB60-AEED-44C3-BC3E-B49DAF735DF1}" type="datetimeFigureOut">
              <a:rPr lang="en-US" smtClean="0"/>
              <a:t>4/8/2020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509D2121-DC92-44C7-BC4A-54CF201354A8}"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23881973"/>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5AB60-AEED-44C3-BC3E-B49DAF735DF1}"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D2121-DC92-44C7-BC4A-54CF201354A8}" type="slidenum">
              <a:rPr lang="en-US" smtClean="0"/>
              <a:t>‹#›</a:t>
            </a:fld>
            <a:endParaRPr lang="en-US"/>
          </a:p>
        </p:txBody>
      </p:sp>
    </p:spTree>
    <p:extLst>
      <p:ext uri="{BB962C8B-B14F-4D97-AF65-F5344CB8AC3E}">
        <p14:creationId xmlns:p14="http://schemas.microsoft.com/office/powerpoint/2010/main" val="131821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8B55AB60-AEED-44C3-BC3E-B49DAF735DF1}" type="datetimeFigureOut">
              <a:rPr lang="en-US" smtClean="0"/>
              <a:t>4/8/2020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09D2121-DC92-44C7-BC4A-54CF201354A8}"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739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8B55AB60-AEED-44C3-BC3E-B49DAF735DF1}" type="datetimeFigureOut">
              <a:rPr lang="en-US" smtClean="0"/>
              <a:t>4/8/2020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509D2121-DC92-44C7-BC4A-54CF201354A8}"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32885088"/>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5AB60-AEED-44C3-BC3E-B49DAF735DF1}"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D2121-DC92-44C7-BC4A-54CF201354A8}" type="slidenum">
              <a:rPr lang="en-US" smtClean="0"/>
              <a:t>‹#›</a:t>
            </a:fld>
            <a:endParaRPr lang="en-US"/>
          </a:p>
        </p:txBody>
      </p:sp>
    </p:spTree>
    <p:extLst>
      <p:ext uri="{BB962C8B-B14F-4D97-AF65-F5344CB8AC3E}">
        <p14:creationId xmlns:p14="http://schemas.microsoft.com/office/powerpoint/2010/main" val="2721251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8B55AB60-AEED-44C3-BC3E-B49DAF735DF1}" type="datetimeFigureOut">
              <a:rPr lang="en-US" smtClean="0"/>
              <a:t>4/8/2020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09D2121-DC92-44C7-BC4A-54CF201354A8}"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25383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55AB60-AEED-44C3-BC3E-B49DAF735DF1}"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D2121-DC92-44C7-BC4A-54CF201354A8}" type="slidenum">
              <a:rPr lang="en-US" smtClean="0"/>
              <a:t>‹#›</a:t>
            </a:fld>
            <a:endParaRPr lang="en-US"/>
          </a:p>
        </p:txBody>
      </p:sp>
    </p:spTree>
    <p:extLst>
      <p:ext uri="{BB962C8B-B14F-4D97-AF65-F5344CB8AC3E}">
        <p14:creationId xmlns:p14="http://schemas.microsoft.com/office/powerpoint/2010/main" val="3284898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55AB60-AEED-44C3-BC3E-B49DAF735DF1}" type="datetimeFigureOut">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9D2121-DC92-44C7-BC4A-54CF201354A8}" type="slidenum">
              <a:rPr lang="en-US" smtClean="0"/>
              <a:t>‹#›</a:t>
            </a:fld>
            <a:endParaRPr lang="en-US"/>
          </a:p>
        </p:txBody>
      </p:sp>
    </p:spTree>
    <p:extLst>
      <p:ext uri="{BB962C8B-B14F-4D97-AF65-F5344CB8AC3E}">
        <p14:creationId xmlns:p14="http://schemas.microsoft.com/office/powerpoint/2010/main" val="3658116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55AB60-AEED-44C3-BC3E-B49DAF735DF1}" type="datetimeFigureOut">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9D2121-DC92-44C7-BC4A-54CF201354A8}" type="slidenum">
              <a:rPr lang="en-US" smtClean="0"/>
              <a:t>‹#›</a:t>
            </a:fld>
            <a:endParaRPr lang="en-US"/>
          </a:p>
        </p:txBody>
      </p:sp>
    </p:spTree>
    <p:extLst>
      <p:ext uri="{BB962C8B-B14F-4D97-AF65-F5344CB8AC3E}">
        <p14:creationId xmlns:p14="http://schemas.microsoft.com/office/powerpoint/2010/main" val="3773864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8B55AB60-AEED-44C3-BC3E-B49DAF735DF1}" type="datetimeFigureOut">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9D2121-DC92-44C7-BC4A-54CF201354A8}" type="slidenum">
              <a:rPr lang="en-US" smtClean="0"/>
              <a:t>‹#›</a:t>
            </a:fld>
            <a:endParaRPr lang="en-US"/>
          </a:p>
        </p:txBody>
      </p:sp>
    </p:spTree>
    <p:extLst>
      <p:ext uri="{BB962C8B-B14F-4D97-AF65-F5344CB8AC3E}">
        <p14:creationId xmlns:p14="http://schemas.microsoft.com/office/powerpoint/2010/main" val="259910160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8B55AB60-AEED-44C3-BC3E-B49DAF735DF1}" type="datetimeFigureOut">
              <a:rPr lang="en-US" smtClean="0"/>
              <a:t>4/8/2020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09D2121-DC92-44C7-BC4A-54CF201354A8}" type="slidenum">
              <a:rPr lang="en-US" smtClean="0"/>
              <a:t>‹#›</a:t>
            </a:fld>
            <a:endParaRPr lang="en-US"/>
          </a:p>
        </p:txBody>
      </p:sp>
    </p:spTree>
    <p:extLst>
      <p:ext uri="{BB962C8B-B14F-4D97-AF65-F5344CB8AC3E}">
        <p14:creationId xmlns:p14="http://schemas.microsoft.com/office/powerpoint/2010/main" val="439838934"/>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5AB60-AEED-44C3-BC3E-B49DAF735DF1}"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D2121-DC92-44C7-BC4A-54CF201354A8}" type="slidenum">
              <a:rPr lang="en-US" smtClean="0"/>
              <a:t>‹#›</a:t>
            </a:fld>
            <a:endParaRPr lang="en-US"/>
          </a:p>
        </p:txBody>
      </p:sp>
    </p:spTree>
    <p:extLst>
      <p:ext uri="{BB962C8B-B14F-4D97-AF65-F5344CB8AC3E}">
        <p14:creationId xmlns:p14="http://schemas.microsoft.com/office/powerpoint/2010/main" val="2140212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8B55AB60-AEED-44C3-BC3E-B49DAF735DF1}" type="datetimeFigureOut">
              <a:rPr lang="en-US" smtClean="0"/>
              <a:t>4/8/2020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09D2121-DC92-44C7-BC4A-54CF201354A8}" type="slidenum">
              <a:rPr lang="en-US" smtClean="0"/>
              <a:t>‹#›</a:t>
            </a:fld>
            <a:endParaRPr lang="en-US"/>
          </a:p>
        </p:txBody>
      </p:sp>
    </p:spTree>
    <p:extLst>
      <p:ext uri="{BB962C8B-B14F-4D97-AF65-F5344CB8AC3E}">
        <p14:creationId xmlns:p14="http://schemas.microsoft.com/office/powerpoint/2010/main" val="1046061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5AB60-AEED-44C3-BC3E-B49DAF735DF1}"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D2121-DC92-44C7-BC4A-54CF201354A8}" type="slidenum">
              <a:rPr lang="en-US" smtClean="0"/>
              <a:t>‹#›</a:t>
            </a:fld>
            <a:endParaRPr lang="en-US"/>
          </a:p>
        </p:txBody>
      </p:sp>
    </p:spTree>
    <p:extLst>
      <p:ext uri="{BB962C8B-B14F-4D97-AF65-F5344CB8AC3E}">
        <p14:creationId xmlns:p14="http://schemas.microsoft.com/office/powerpoint/2010/main" val="710895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8B55AB60-AEED-44C3-BC3E-B49DAF735DF1}" type="datetimeFigureOut">
              <a:rPr lang="en-US" smtClean="0"/>
              <a:t>4/8/2020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09D2121-DC92-44C7-BC4A-54CF201354A8}"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00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8B55AB60-AEED-44C3-BC3E-B49DAF735DF1}" type="datetimeFigureOut">
              <a:rPr lang="en-US" smtClean="0"/>
              <a:t>4/8/2020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09D2121-DC92-44C7-BC4A-54CF201354A8}"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3726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55AB60-AEED-44C3-BC3E-B49DAF735DF1}"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D2121-DC92-44C7-BC4A-54CF201354A8}" type="slidenum">
              <a:rPr lang="en-US" smtClean="0"/>
              <a:t>‹#›</a:t>
            </a:fld>
            <a:endParaRPr lang="en-US"/>
          </a:p>
        </p:txBody>
      </p:sp>
    </p:spTree>
    <p:extLst>
      <p:ext uri="{BB962C8B-B14F-4D97-AF65-F5344CB8AC3E}">
        <p14:creationId xmlns:p14="http://schemas.microsoft.com/office/powerpoint/2010/main" val="204909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55AB60-AEED-44C3-BC3E-B49DAF735DF1}" type="datetimeFigureOut">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9D2121-DC92-44C7-BC4A-54CF201354A8}" type="slidenum">
              <a:rPr lang="en-US" smtClean="0"/>
              <a:t>‹#›</a:t>
            </a:fld>
            <a:endParaRPr lang="en-US"/>
          </a:p>
        </p:txBody>
      </p:sp>
    </p:spTree>
    <p:extLst>
      <p:ext uri="{BB962C8B-B14F-4D97-AF65-F5344CB8AC3E}">
        <p14:creationId xmlns:p14="http://schemas.microsoft.com/office/powerpoint/2010/main" val="105409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55AB60-AEED-44C3-BC3E-B49DAF735DF1}" type="datetimeFigureOut">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9D2121-DC92-44C7-BC4A-54CF201354A8}" type="slidenum">
              <a:rPr lang="en-US" smtClean="0"/>
              <a:t>‹#›</a:t>
            </a:fld>
            <a:endParaRPr lang="en-US"/>
          </a:p>
        </p:txBody>
      </p:sp>
    </p:spTree>
    <p:extLst>
      <p:ext uri="{BB962C8B-B14F-4D97-AF65-F5344CB8AC3E}">
        <p14:creationId xmlns:p14="http://schemas.microsoft.com/office/powerpoint/2010/main" val="246709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8B55AB60-AEED-44C3-BC3E-B49DAF735DF1}" type="datetimeFigureOut">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9D2121-DC92-44C7-BC4A-54CF201354A8}" type="slidenum">
              <a:rPr lang="en-US" smtClean="0"/>
              <a:t>‹#›</a:t>
            </a:fld>
            <a:endParaRPr lang="en-US"/>
          </a:p>
        </p:txBody>
      </p:sp>
    </p:spTree>
    <p:extLst>
      <p:ext uri="{BB962C8B-B14F-4D97-AF65-F5344CB8AC3E}">
        <p14:creationId xmlns:p14="http://schemas.microsoft.com/office/powerpoint/2010/main" val="2268460342"/>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8B55AB60-AEED-44C3-BC3E-B49DAF735DF1}" type="datetimeFigureOut">
              <a:rPr lang="en-US" smtClean="0"/>
              <a:t>4/8/2020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09D2121-DC92-44C7-BC4A-54CF201354A8}" type="slidenum">
              <a:rPr lang="en-US" smtClean="0"/>
              <a:t>‹#›</a:t>
            </a:fld>
            <a:endParaRPr lang="en-US"/>
          </a:p>
        </p:txBody>
      </p:sp>
    </p:spTree>
    <p:extLst>
      <p:ext uri="{BB962C8B-B14F-4D97-AF65-F5344CB8AC3E}">
        <p14:creationId xmlns:p14="http://schemas.microsoft.com/office/powerpoint/2010/main" val="423935896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8B55AB60-AEED-44C3-BC3E-B49DAF735DF1}" type="datetimeFigureOut">
              <a:rPr lang="en-US" smtClean="0"/>
              <a:t>4/8/2020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09D2121-DC92-44C7-BC4A-54CF201354A8}" type="slidenum">
              <a:rPr lang="en-US" smtClean="0"/>
              <a:t>‹#›</a:t>
            </a:fld>
            <a:endParaRPr lang="en-US"/>
          </a:p>
        </p:txBody>
      </p:sp>
    </p:spTree>
    <p:extLst>
      <p:ext uri="{BB962C8B-B14F-4D97-AF65-F5344CB8AC3E}">
        <p14:creationId xmlns:p14="http://schemas.microsoft.com/office/powerpoint/2010/main" val="386765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8B55AB60-AEED-44C3-BC3E-B49DAF735DF1}" type="datetimeFigureOut">
              <a:rPr lang="en-US" smtClean="0"/>
              <a:t>4/8/2020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509D2121-DC92-44C7-BC4A-54CF201354A8}"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541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8B55AB60-AEED-44C3-BC3E-B49DAF735DF1}" type="datetimeFigureOut">
              <a:rPr lang="en-US" smtClean="0"/>
              <a:t>4/8/2020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509D2121-DC92-44C7-BC4A-54CF201354A8}"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26857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EA9D-A80B-48F3-8174-B3D6F5A2610F}"/>
              </a:ext>
            </a:extLst>
          </p:cNvPr>
          <p:cNvSpPr>
            <a:spLocks noGrp="1"/>
          </p:cNvSpPr>
          <p:nvPr>
            <p:ph type="ctrTitle"/>
          </p:nvPr>
        </p:nvSpPr>
        <p:spPr>
          <a:xfrm>
            <a:off x="0" y="0"/>
            <a:ext cx="12192000" cy="2299063"/>
          </a:xfrm>
        </p:spPr>
        <p:txBody>
          <a:bodyPr>
            <a:noAutofit/>
          </a:bodyPr>
          <a:lstStyle/>
          <a:p>
            <a:r>
              <a:rPr lang="en-US" sz="3200" b="1" dirty="0">
                <a:solidFill>
                  <a:schemeClr val="tx1"/>
                </a:solidFill>
                <a:latin typeface="Times New Roman" panose="02020603050405020304" pitchFamily="18" charset="0"/>
                <a:cs typeface="Times New Roman" panose="02020603050405020304" pitchFamily="18" charset="0"/>
              </a:rPr>
              <a:t>THE ASSESSMENT OF OCCUPATIONAL HAZARDS AND </a:t>
            </a:r>
            <a:br>
              <a:rPr lang="en-US" sz="3200" dirty="0">
                <a:solidFill>
                  <a:schemeClr val="tx1"/>
                </a:solidFill>
                <a:latin typeface="Times New Roman" panose="02020603050405020304" pitchFamily="18" charset="0"/>
                <a:cs typeface="Times New Roman" panose="02020603050405020304" pitchFamily="18" charset="0"/>
              </a:rPr>
            </a:br>
            <a:r>
              <a:rPr lang="en-US" sz="3200" b="1" dirty="0">
                <a:solidFill>
                  <a:schemeClr val="tx1"/>
                </a:solidFill>
                <a:latin typeface="Times New Roman" panose="02020603050405020304" pitchFamily="18" charset="0"/>
                <a:cs typeface="Times New Roman" panose="02020603050405020304" pitchFamily="18" charset="0"/>
              </a:rPr>
              <a:t>DEVELOPMENT OF ENGINEERING EQUIPMENT TO SUPPORT</a:t>
            </a:r>
            <a:br>
              <a:rPr lang="en-US" sz="3200" dirty="0">
                <a:solidFill>
                  <a:schemeClr val="tx1"/>
                </a:solidFill>
                <a:latin typeface="Times New Roman" panose="02020603050405020304" pitchFamily="18" charset="0"/>
                <a:cs typeface="Times New Roman" panose="02020603050405020304" pitchFamily="18" charset="0"/>
              </a:rPr>
            </a:br>
            <a:r>
              <a:rPr lang="en-US" sz="3200" b="1" dirty="0">
                <a:solidFill>
                  <a:schemeClr val="tx1"/>
                </a:solidFill>
                <a:latin typeface="Times New Roman" panose="02020603050405020304" pitchFamily="18" charset="0"/>
                <a:cs typeface="Times New Roman" panose="02020603050405020304" pitchFamily="18" charset="0"/>
              </a:rPr>
              <a:t> HEALTH WORKERS AGAINST COVID-19.</a:t>
            </a:r>
            <a:br>
              <a:rPr lang="en-US" sz="3200" dirty="0">
                <a:solidFill>
                  <a:schemeClr val="tx1"/>
                </a:solidFill>
                <a:latin typeface="Times New Roman" panose="02020603050405020304" pitchFamily="18" charset="0"/>
                <a:cs typeface="Times New Roman" panose="02020603050405020304" pitchFamily="18" charset="0"/>
              </a:rPr>
            </a:b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0CDDFA0-0226-410A-B783-71F142252208}"/>
              </a:ext>
            </a:extLst>
          </p:cNvPr>
          <p:cNvSpPr>
            <a:spLocks noGrp="1"/>
          </p:cNvSpPr>
          <p:nvPr>
            <p:ph type="subTitle" idx="1"/>
          </p:nvPr>
        </p:nvSpPr>
        <p:spPr>
          <a:xfrm>
            <a:off x="7829312" y="4671056"/>
            <a:ext cx="3793678" cy="1520737"/>
          </a:xfrm>
        </p:spPr>
        <p:txBody>
          <a:bodyPr/>
          <a:lstStyle/>
          <a:p>
            <a:r>
              <a:rPr lang="en-US" b="1" dirty="0">
                <a:solidFill>
                  <a:schemeClr val="tx1"/>
                </a:solidFill>
              </a:rPr>
              <a:t>BY IDE ALEXIUS AZIBANYE</a:t>
            </a:r>
            <a:br>
              <a:rPr lang="en-US" b="1" dirty="0">
                <a:solidFill>
                  <a:schemeClr val="tx1"/>
                </a:solidFill>
              </a:rPr>
            </a:br>
            <a:r>
              <a:rPr lang="en-US" b="1" dirty="0">
                <a:solidFill>
                  <a:schemeClr val="tx1"/>
                </a:solidFill>
              </a:rPr>
              <a:t>COMPUTER ENGINEERING</a:t>
            </a:r>
          </a:p>
          <a:p>
            <a:r>
              <a:rPr lang="en-US" b="1" dirty="0">
                <a:solidFill>
                  <a:schemeClr val="tx1"/>
                </a:solidFill>
              </a:rPr>
              <a:t>17/ENG02/032</a:t>
            </a:r>
          </a:p>
          <a:p>
            <a:endParaRPr lang="en-US" dirty="0"/>
          </a:p>
        </p:txBody>
      </p:sp>
    </p:spTree>
    <p:extLst>
      <p:ext uri="{BB962C8B-B14F-4D97-AF65-F5344CB8AC3E}">
        <p14:creationId xmlns:p14="http://schemas.microsoft.com/office/powerpoint/2010/main" val="259801219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4939EB-24C3-412F-A315-4E807FE59B91}"/>
              </a:ext>
            </a:extLst>
          </p:cNvPr>
          <p:cNvPicPr>
            <a:picLocks noChangeAspect="1"/>
          </p:cNvPicPr>
          <p:nvPr/>
        </p:nvPicPr>
        <p:blipFill>
          <a:blip r:embed="rId2"/>
          <a:stretch>
            <a:fillRect/>
          </a:stretch>
        </p:blipFill>
        <p:spPr>
          <a:xfrm>
            <a:off x="1" y="0"/>
            <a:ext cx="6096000" cy="6858000"/>
          </a:xfrm>
          <a:prstGeom prst="rect">
            <a:avLst/>
          </a:prstGeom>
        </p:spPr>
      </p:pic>
      <p:sp>
        <p:nvSpPr>
          <p:cNvPr id="3" name="Content Placeholder 2">
            <a:extLst>
              <a:ext uri="{FF2B5EF4-FFF2-40B4-BE49-F238E27FC236}">
                <a16:creationId xmlns:a16="http://schemas.microsoft.com/office/drawing/2014/main" id="{1620972C-96C7-4A49-8056-1E6476411103}"/>
              </a:ext>
            </a:extLst>
          </p:cNvPr>
          <p:cNvSpPr>
            <a:spLocks noGrp="1"/>
          </p:cNvSpPr>
          <p:nvPr>
            <p:ph idx="1"/>
          </p:nvPr>
        </p:nvSpPr>
        <p:spPr>
          <a:xfrm>
            <a:off x="6096000" y="0"/>
            <a:ext cx="6096001" cy="6858000"/>
          </a:xfrm>
        </p:spPr>
        <p:txBody>
          <a:bodyPr>
            <a:normAutofit fontScale="85000" lnSpcReduction="20000"/>
          </a:bodyPr>
          <a:lstStyle/>
          <a:p>
            <a:pPr algn="just"/>
            <a:r>
              <a:rPr lang="en-US" sz="2400" b="1" dirty="0">
                <a:solidFill>
                  <a:schemeClr val="tx1"/>
                </a:solidFill>
              </a:rPr>
              <a:t>The virus outbreak is in no small way affecting the various occupation in the world. Humans are forced to retreat at their homes and stay indoors at the expense of their career and that in turn might pose a threat to one’s economy.</a:t>
            </a:r>
          </a:p>
          <a:p>
            <a:pPr algn="just"/>
            <a:r>
              <a:rPr lang="en-US" sz="2400" b="1" dirty="0">
                <a:solidFill>
                  <a:schemeClr val="tx1"/>
                </a:solidFill>
              </a:rPr>
              <a:t>As cases increased and required health care, health care workers (HCWs) were next recognized as another high-risk group to acquire this infection. In a case series of 138 patients treated in a Wuhan hospital, 40 patients (29% of cases) were HCWs. Among the affected HCWs, 31 (77.5%) worked on general wards, 7 (17.5%) in the emergency department, and 2 (5%) in the intensive care unit (ICU). There was apparently a super-spreader patient encountered in the hospital, who presented with abdominal symptoms and was admitted to the surgical department. This patient infected &gt;10 HCWs in the department [7]. China’s Vice-Minister at the National Health Commission said that 1716 health workers had been infected in the country as of Tuesday 11 February 2020, among whom 6 have died.</a:t>
            </a:r>
          </a:p>
        </p:txBody>
      </p:sp>
    </p:spTree>
    <p:extLst>
      <p:ext uri="{BB962C8B-B14F-4D97-AF65-F5344CB8AC3E}">
        <p14:creationId xmlns:p14="http://schemas.microsoft.com/office/powerpoint/2010/main" val="175744677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91D7-CCA0-4C31-AF7B-21518E964645}"/>
              </a:ext>
            </a:extLst>
          </p:cNvPr>
          <p:cNvSpPr>
            <a:spLocks noGrp="1"/>
          </p:cNvSpPr>
          <p:nvPr>
            <p:ph type="title"/>
          </p:nvPr>
        </p:nvSpPr>
        <p:spPr>
          <a:xfrm>
            <a:off x="-102326" y="404948"/>
            <a:ext cx="12396651" cy="715734"/>
          </a:xfrm>
        </p:spPr>
        <p:txBody>
          <a:bodyPr>
            <a:noAutofit/>
          </a:bodyPr>
          <a:lstStyle/>
          <a:p>
            <a:pPr algn="ctr"/>
            <a:r>
              <a:rPr lang="en-US" sz="3200" b="1" u="sng" dirty="0">
                <a:solidFill>
                  <a:schemeClr val="tx1"/>
                </a:solidFill>
                <a:latin typeface="Sitka Banner" panose="02000505000000020004" pitchFamily="2" charset="0"/>
                <a:cs typeface="Times New Roman" panose="02020603050405020304" pitchFamily="18" charset="0"/>
              </a:rPr>
              <a:t>Development of engineering equipment’s to support health workers against COVID-19</a:t>
            </a:r>
            <a:endParaRPr lang="en-US" sz="3200" b="1" dirty="0">
              <a:solidFill>
                <a:schemeClr val="tx1"/>
              </a:solidFill>
              <a:latin typeface="Sitka Banner" panose="02000505000000020004" pitchFamily="2"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F3CD6DC-E7D8-4AF9-B69C-8EAF3695ACBF}"/>
              </a:ext>
            </a:extLst>
          </p:cNvPr>
          <p:cNvSpPr>
            <a:spLocks noGrp="1"/>
          </p:cNvSpPr>
          <p:nvPr>
            <p:ph idx="1"/>
          </p:nvPr>
        </p:nvSpPr>
        <p:spPr>
          <a:xfrm>
            <a:off x="-1" y="1018903"/>
            <a:ext cx="12192000" cy="6583680"/>
          </a:xfrm>
        </p:spPr>
        <p:txBody>
          <a:bodyPr>
            <a:normAutofit/>
          </a:bodyPr>
          <a:lstStyle/>
          <a:p>
            <a:pPr marL="0" indent="0" algn="just">
              <a:buNone/>
            </a:pPr>
            <a:r>
              <a:rPr lang="en-US" sz="3200" b="1" i="1" dirty="0">
                <a:solidFill>
                  <a:schemeClr val="tx1"/>
                </a:solidFill>
              </a:rPr>
              <a:t>During an outbreak there are always risk associated with the control of the outbreak, most often than not these risks pose a greater threat to the medical practitioners. They are tasked with the preservation of human live and thus they must treat those who are infected, and this can sometimes lead to them getting infected. But there are ways which computer engineering can help a to reduce those risk.</a:t>
            </a:r>
          </a:p>
          <a:p>
            <a:pPr marL="0" indent="0" algn="just">
              <a:buNone/>
            </a:pPr>
            <a:endParaRPr lang="en-US" sz="3200" b="1" i="1" dirty="0">
              <a:solidFill>
                <a:schemeClr val="tx1"/>
              </a:solidFill>
            </a:endParaRPr>
          </a:p>
        </p:txBody>
      </p:sp>
    </p:spTree>
    <p:extLst>
      <p:ext uri="{BB962C8B-B14F-4D97-AF65-F5344CB8AC3E}">
        <p14:creationId xmlns:p14="http://schemas.microsoft.com/office/powerpoint/2010/main" val="141515122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8DB7C-76CF-41CA-824B-E19554A2B83D}"/>
              </a:ext>
            </a:extLst>
          </p:cNvPr>
          <p:cNvSpPr>
            <a:spLocks noGrp="1"/>
          </p:cNvSpPr>
          <p:nvPr>
            <p:ph type="title"/>
          </p:nvPr>
        </p:nvSpPr>
        <p:spPr>
          <a:xfrm>
            <a:off x="0" y="-7837"/>
            <a:ext cx="5107577" cy="769837"/>
          </a:xfrm>
        </p:spPr>
        <p:txBody>
          <a:bodyPr>
            <a:normAutofit/>
          </a:bodyPr>
          <a:lstStyle/>
          <a:p>
            <a:r>
              <a:rPr lang="en-US" sz="2800" dirty="0">
                <a:solidFill>
                  <a:schemeClr val="tx1"/>
                </a:solidFill>
              </a:rPr>
              <a:t>THESE ARE;</a:t>
            </a:r>
          </a:p>
        </p:txBody>
      </p:sp>
      <p:sp>
        <p:nvSpPr>
          <p:cNvPr id="4" name="Content Placeholder 3">
            <a:extLst>
              <a:ext uri="{FF2B5EF4-FFF2-40B4-BE49-F238E27FC236}">
                <a16:creationId xmlns:a16="http://schemas.microsoft.com/office/drawing/2014/main" id="{65DC5A6E-59DF-41B1-8F57-F2DF565B706E}"/>
              </a:ext>
            </a:extLst>
          </p:cNvPr>
          <p:cNvSpPr>
            <a:spLocks noGrp="1"/>
          </p:cNvSpPr>
          <p:nvPr>
            <p:ph sz="half" idx="2"/>
          </p:nvPr>
        </p:nvSpPr>
        <p:spPr>
          <a:xfrm>
            <a:off x="0" y="500959"/>
            <a:ext cx="12192000" cy="2779361"/>
          </a:xfrm>
        </p:spPr>
        <p:txBody>
          <a:bodyPr>
            <a:normAutofit/>
          </a:bodyPr>
          <a:lstStyle/>
          <a:p>
            <a:pPr marL="0" indent="0">
              <a:buNone/>
            </a:pPr>
            <a:r>
              <a:rPr lang="en-US" sz="2800" dirty="0">
                <a:solidFill>
                  <a:schemeClr val="tx1"/>
                </a:solidFill>
              </a:rPr>
              <a:t>1. By the creation of safety AI’s one can help limit the risk taken by doctors and surgeon as these AI’s can monitor patients’ vitals and alert the doctors of any abnormalities detected.</a:t>
            </a:r>
          </a:p>
          <a:p>
            <a:pPr marL="0" indent="0">
              <a:buNone/>
            </a:pPr>
            <a:endParaRPr lang="en-US" sz="2800" dirty="0">
              <a:solidFill>
                <a:schemeClr val="tx1"/>
              </a:solidFill>
            </a:endParaRPr>
          </a:p>
        </p:txBody>
      </p:sp>
      <p:pic>
        <p:nvPicPr>
          <p:cNvPr id="8" name="Picture 7">
            <a:extLst>
              <a:ext uri="{FF2B5EF4-FFF2-40B4-BE49-F238E27FC236}">
                <a16:creationId xmlns:a16="http://schemas.microsoft.com/office/drawing/2014/main" id="{D0BAA018-FCCD-4D3E-A1F1-12D617E3C73F}"/>
              </a:ext>
            </a:extLst>
          </p:cNvPr>
          <p:cNvPicPr>
            <a:picLocks noChangeAspect="1"/>
          </p:cNvPicPr>
          <p:nvPr/>
        </p:nvPicPr>
        <p:blipFill>
          <a:blip r:embed="rId2"/>
          <a:stretch>
            <a:fillRect/>
          </a:stretch>
        </p:blipFill>
        <p:spPr>
          <a:xfrm>
            <a:off x="-91440" y="2106364"/>
            <a:ext cx="7084399" cy="4660196"/>
          </a:xfrm>
          <a:prstGeom prst="rect">
            <a:avLst/>
          </a:prstGeom>
        </p:spPr>
      </p:pic>
    </p:spTree>
    <p:extLst>
      <p:ext uri="{BB962C8B-B14F-4D97-AF65-F5344CB8AC3E}">
        <p14:creationId xmlns:p14="http://schemas.microsoft.com/office/powerpoint/2010/main" val="172303586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4B2FD1-BACF-4DAF-A088-BF249D5A87F8}"/>
              </a:ext>
            </a:extLst>
          </p:cNvPr>
          <p:cNvSpPr>
            <a:spLocks noGrp="1"/>
          </p:cNvSpPr>
          <p:nvPr>
            <p:ph idx="1"/>
          </p:nvPr>
        </p:nvSpPr>
        <p:spPr>
          <a:xfrm>
            <a:off x="0" y="12700"/>
            <a:ext cx="8770938" cy="3651250"/>
          </a:xfrm>
        </p:spPr>
        <p:txBody>
          <a:bodyPr>
            <a:normAutofit lnSpcReduction="10000"/>
          </a:bodyPr>
          <a:lstStyle/>
          <a:p>
            <a:pPr marL="519113" indent="-519113" algn="just">
              <a:buNone/>
            </a:pPr>
            <a:r>
              <a:rPr lang="en-US" sz="2800" b="1" dirty="0">
                <a:solidFill>
                  <a:schemeClr val="tx1"/>
                </a:solidFill>
              </a:rPr>
              <a:t>2. Using high-tech scanners and VR (virtual reality) doctors will be able to project Data from the scanners and view it without having to be in contact with the patient (Therefore also decreasing possibility of transmission). This will also enable patients and doctors to effectively communicate and even clearly describe and show the patient the exact problem without having to break down the complexity.</a:t>
            </a:r>
          </a:p>
          <a:p>
            <a:pPr marL="457200" indent="-457200" algn="just">
              <a:buFont typeface="+mj-lt"/>
              <a:buAutoNum type="arabicPeriod"/>
            </a:pPr>
            <a:endParaRPr lang="en-US" sz="2800" b="1" dirty="0">
              <a:solidFill>
                <a:schemeClr val="tx1"/>
              </a:solidFill>
            </a:endParaRPr>
          </a:p>
        </p:txBody>
      </p:sp>
      <p:pic>
        <p:nvPicPr>
          <p:cNvPr id="6" name="Picture 5">
            <a:extLst>
              <a:ext uri="{FF2B5EF4-FFF2-40B4-BE49-F238E27FC236}">
                <a16:creationId xmlns:a16="http://schemas.microsoft.com/office/drawing/2014/main" id="{47F51071-6942-4268-A48D-1DB731643143}"/>
              </a:ext>
            </a:extLst>
          </p:cNvPr>
          <p:cNvPicPr>
            <a:picLocks noChangeAspect="1"/>
          </p:cNvPicPr>
          <p:nvPr/>
        </p:nvPicPr>
        <p:blipFill>
          <a:blip r:embed="rId2"/>
          <a:stretch>
            <a:fillRect/>
          </a:stretch>
        </p:blipFill>
        <p:spPr>
          <a:xfrm>
            <a:off x="0" y="3573054"/>
            <a:ext cx="7223760" cy="3272246"/>
          </a:xfrm>
          <a:prstGeom prst="rect">
            <a:avLst/>
          </a:prstGeom>
        </p:spPr>
      </p:pic>
    </p:spTree>
    <p:extLst>
      <p:ext uri="{BB962C8B-B14F-4D97-AF65-F5344CB8AC3E}">
        <p14:creationId xmlns:p14="http://schemas.microsoft.com/office/powerpoint/2010/main" val="235973123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0" s="12549" l="25098"/>
                                      </p:by>
                                    </p:animClr>
                                    <p:animClr clrSpc="hsl" dir="cw">
                                      <p:cBhvr>
                                        <p:cTn id="7" dur="500" fill="hold"/>
                                        <p:tgtEl>
                                          <p:spTgt spid="5">
                                            <p:txEl>
                                              <p:pRg st="0" end="0"/>
                                            </p:txEl>
                                          </p:spTgt>
                                        </p:tgtEl>
                                        <p:attrNameLst>
                                          <p:attrName>fillcolor</p:attrName>
                                        </p:attrNameLst>
                                      </p:cBhvr>
                                      <p:by>
                                        <p:hsl h="0" s="12549" l="25098"/>
                                      </p:by>
                                    </p:animClr>
                                    <p:animClr clrSpc="hsl" dir="cw">
                                      <p:cBhvr>
                                        <p:cTn id="8" dur="500" fill="hold"/>
                                        <p:tgtEl>
                                          <p:spTgt spid="5">
                                            <p:txEl>
                                              <p:pRg st="0" end="0"/>
                                            </p:txEl>
                                          </p:spTgt>
                                        </p:tgtEl>
                                        <p:attrNameLst>
                                          <p:attrName>stroke.color</p:attrName>
                                        </p:attrNameLst>
                                      </p:cBhvr>
                                      <p:by>
                                        <p:hsl h="0" s="12549" l="25098"/>
                                      </p:by>
                                    </p:animClr>
                                    <p:set>
                                      <p:cBhvr>
                                        <p:cTn id="9" dur="500" fill="hold"/>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6"/>
                                        </p:tgtEl>
                                        <p:attrNameLst>
                                          <p:attrName>r</p:attrName>
                                        </p:attrNameLst>
                                      </p:cBhvr>
                                    </p:animRot>
                                    <p:animRot by="-240000">
                                      <p:cBhvr>
                                        <p:cTn id="14" dur="200" fill="hold">
                                          <p:stCondLst>
                                            <p:cond delay="200"/>
                                          </p:stCondLst>
                                        </p:cTn>
                                        <p:tgtEl>
                                          <p:spTgt spid="6"/>
                                        </p:tgtEl>
                                        <p:attrNameLst>
                                          <p:attrName>r</p:attrName>
                                        </p:attrNameLst>
                                      </p:cBhvr>
                                    </p:animRot>
                                    <p:animRot by="240000">
                                      <p:cBhvr>
                                        <p:cTn id="15" dur="200" fill="hold">
                                          <p:stCondLst>
                                            <p:cond delay="400"/>
                                          </p:stCondLst>
                                        </p:cTn>
                                        <p:tgtEl>
                                          <p:spTgt spid="6"/>
                                        </p:tgtEl>
                                        <p:attrNameLst>
                                          <p:attrName>r</p:attrName>
                                        </p:attrNameLst>
                                      </p:cBhvr>
                                    </p:animRot>
                                    <p:animRot by="-240000">
                                      <p:cBhvr>
                                        <p:cTn id="16" dur="200" fill="hold">
                                          <p:stCondLst>
                                            <p:cond delay="600"/>
                                          </p:stCondLst>
                                        </p:cTn>
                                        <p:tgtEl>
                                          <p:spTgt spid="6"/>
                                        </p:tgtEl>
                                        <p:attrNameLst>
                                          <p:attrName>r</p:attrName>
                                        </p:attrNameLst>
                                      </p:cBhvr>
                                    </p:animRot>
                                    <p:animRot by="120000">
                                      <p:cBhvr>
                                        <p:cTn id="1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4B2FD1-BACF-4DAF-A088-BF249D5A87F8}"/>
              </a:ext>
            </a:extLst>
          </p:cNvPr>
          <p:cNvSpPr>
            <a:spLocks noGrp="1"/>
          </p:cNvSpPr>
          <p:nvPr>
            <p:ph idx="1"/>
          </p:nvPr>
        </p:nvSpPr>
        <p:spPr>
          <a:xfrm>
            <a:off x="0" y="12700"/>
            <a:ext cx="8770938" cy="3651250"/>
          </a:xfrm>
        </p:spPr>
        <p:txBody>
          <a:bodyPr>
            <a:normAutofit/>
          </a:bodyPr>
          <a:lstStyle/>
          <a:p>
            <a:pPr marL="519113" indent="-519113" algn="just">
              <a:buNone/>
            </a:pPr>
            <a:r>
              <a:rPr lang="en-US" sz="2800" b="1" dirty="0">
                <a:solidFill>
                  <a:schemeClr val="tx1"/>
                </a:solidFill>
              </a:rPr>
              <a:t>3.	Creating high tech containment facilities these patients can effectively be kept in proper isolation thus reducing the risk of it spreading, these patients can be monitored within closed walls and effectively the health workers will be safer and protected from the virus. </a:t>
            </a:r>
          </a:p>
        </p:txBody>
      </p:sp>
      <p:pic>
        <p:nvPicPr>
          <p:cNvPr id="2" name="Picture 1">
            <a:extLst>
              <a:ext uri="{FF2B5EF4-FFF2-40B4-BE49-F238E27FC236}">
                <a16:creationId xmlns:a16="http://schemas.microsoft.com/office/drawing/2014/main" id="{98A3539E-2217-4579-8A20-9A48DEC193D7}"/>
              </a:ext>
            </a:extLst>
          </p:cNvPr>
          <p:cNvPicPr>
            <a:picLocks noChangeAspect="1"/>
          </p:cNvPicPr>
          <p:nvPr/>
        </p:nvPicPr>
        <p:blipFill>
          <a:blip r:embed="rId2"/>
          <a:stretch>
            <a:fillRect/>
          </a:stretch>
        </p:blipFill>
        <p:spPr>
          <a:xfrm>
            <a:off x="0" y="2896376"/>
            <a:ext cx="5512526" cy="3957994"/>
          </a:xfrm>
          <a:prstGeom prst="rect">
            <a:avLst/>
          </a:prstGeom>
        </p:spPr>
      </p:pic>
    </p:spTree>
    <p:extLst>
      <p:ext uri="{BB962C8B-B14F-4D97-AF65-F5344CB8AC3E}">
        <p14:creationId xmlns:p14="http://schemas.microsoft.com/office/powerpoint/2010/main" val="371367495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mph" presetSubtype="0" fill="hold" grpId="0" nodeType="clickEffect">
                                  <p:stCondLst>
                                    <p:cond delay="0"/>
                                  </p:stCondLst>
                                  <p:childTnLst>
                                    <p:animClr clrSpc="hsl" dir="cw">
                                      <p:cBhvr override="childStyle">
                                        <p:cTn id="11" dur="500" fill="hold"/>
                                        <p:tgtEl>
                                          <p:spTgt spid="5">
                                            <p:txEl>
                                              <p:pRg st="0" end="0"/>
                                            </p:txEl>
                                          </p:spTgt>
                                        </p:tgtEl>
                                        <p:attrNameLst>
                                          <p:attrName>style.color</p:attrName>
                                        </p:attrNameLst>
                                      </p:cBhvr>
                                      <p:by>
                                        <p:hsl h="0" s="-12549" l="-25098"/>
                                      </p:by>
                                    </p:animClr>
                                    <p:animClr clrSpc="hsl" dir="cw">
                                      <p:cBhvr>
                                        <p:cTn id="12" dur="500" fill="hold"/>
                                        <p:tgtEl>
                                          <p:spTgt spid="5">
                                            <p:txEl>
                                              <p:pRg st="0" end="0"/>
                                            </p:txEl>
                                          </p:spTgt>
                                        </p:tgtEl>
                                        <p:attrNameLst>
                                          <p:attrName>fillcolor</p:attrName>
                                        </p:attrNameLst>
                                      </p:cBhvr>
                                      <p:by>
                                        <p:hsl h="0" s="-12549" l="-25098"/>
                                      </p:by>
                                    </p:animClr>
                                    <p:animClr clrSpc="hsl" dir="cw">
                                      <p:cBhvr>
                                        <p:cTn id="13" dur="500" fill="hold"/>
                                        <p:tgtEl>
                                          <p:spTgt spid="5">
                                            <p:txEl>
                                              <p:pRg st="0" end="0"/>
                                            </p:txEl>
                                          </p:spTgt>
                                        </p:tgtEl>
                                        <p:attrNameLst>
                                          <p:attrName>stroke.color</p:attrName>
                                        </p:attrNameLst>
                                      </p:cBhvr>
                                      <p:by>
                                        <p:hsl h="0" s="-12549" l="-25098"/>
                                      </p:by>
                                    </p:animClr>
                                    <p:set>
                                      <p:cBhvr>
                                        <p:cTn id="14"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4B2FD1-BACF-4DAF-A088-BF249D5A87F8}"/>
              </a:ext>
            </a:extLst>
          </p:cNvPr>
          <p:cNvSpPr>
            <a:spLocks noGrp="1"/>
          </p:cNvSpPr>
          <p:nvPr>
            <p:ph idx="1"/>
          </p:nvPr>
        </p:nvSpPr>
        <p:spPr>
          <a:xfrm>
            <a:off x="0" y="12699"/>
            <a:ext cx="9535886" cy="4507049"/>
          </a:xfrm>
        </p:spPr>
        <p:txBody>
          <a:bodyPr>
            <a:normAutofit/>
          </a:bodyPr>
          <a:lstStyle/>
          <a:p>
            <a:pPr marL="519113" indent="-519113" algn="just">
              <a:buNone/>
            </a:pPr>
            <a:r>
              <a:rPr lang="en-US" sz="2400" b="1" dirty="0">
                <a:solidFill>
                  <a:schemeClr val="tx1"/>
                </a:solidFill>
              </a:rPr>
              <a:t>4.	Creation of software that can be specifically used to detect the virus, or rather disturbances in the human system, as we all know there are devices that are capable of detecting the heart rate and blood pressure of humans, and these are readily available to the public for purchase, by implementing software that can use a mobile phones built-in sensors, or create a device and an specially detect the deadly virus and make is consumer available, can drastically decrease fear and uncertainness of the public towards having the virus, and they can easily forward the results of the test to their personal or Nearest Public Doctor.</a:t>
            </a:r>
          </a:p>
        </p:txBody>
      </p:sp>
      <p:pic>
        <p:nvPicPr>
          <p:cNvPr id="3" name="Picture 2">
            <a:extLst>
              <a:ext uri="{FF2B5EF4-FFF2-40B4-BE49-F238E27FC236}">
                <a16:creationId xmlns:a16="http://schemas.microsoft.com/office/drawing/2014/main" id="{7FD0C78A-8AB0-46A8-A037-E466219B51C0}"/>
              </a:ext>
            </a:extLst>
          </p:cNvPr>
          <p:cNvPicPr>
            <a:picLocks noChangeAspect="1"/>
          </p:cNvPicPr>
          <p:nvPr/>
        </p:nvPicPr>
        <p:blipFill>
          <a:blip r:embed="rId2"/>
          <a:stretch>
            <a:fillRect/>
          </a:stretch>
        </p:blipFill>
        <p:spPr>
          <a:xfrm>
            <a:off x="-1" y="4085095"/>
            <a:ext cx="4924697" cy="2760205"/>
          </a:xfrm>
          <a:prstGeom prst="rect">
            <a:avLst/>
          </a:prstGeom>
        </p:spPr>
      </p:pic>
    </p:spTree>
    <p:extLst>
      <p:ext uri="{BB962C8B-B14F-4D97-AF65-F5344CB8AC3E}">
        <p14:creationId xmlns:p14="http://schemas.microsoft.com/office/powerpoint/2010/main" val="173317029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A1B4D-2FA9-4342-96A9-C414813CA449}"/>
              </a:ext>
            </a:extLst>
          </p:cNvPr>
          <p:cNvSpPr>
            <a:spLocks noGrp="1"/>
          </p:cNvSpPr>
          <p:nvPr>
            <p:ph type="title"/>
          </p:nvPr>
        </p:nvSpPr>
        <p:spPr>
          <a:xfrm>
            <a:off x="8084771" y="0"/>
            <a:ext cx="4107230" cy="1687924"/>
          </a:xfrm>
        </p:spPr>
        <p:txBody>
          <a:bodyPr>
            <a:normAutofit fontScale="90000"/>
          </a:bodyPr>
          <a:lstStyle/>
          <a:p>
            <a:r>
              <a:rPr lang="en-US" sz="4400" b="1" u="sng" dirty="0">
                <a:solidFill>
                  <a:schemeClr val="tx1"/>
                </a:solidFill>
              </a:rPr>
              <a:t>CONCLUSION</a:t>
            </a:r>
            <a:br>
              <a:rPr lang="en-US" dirty="0"/>
            </a:br>
            <a:endParaRPr lang="en-US" dirty="0"/>
          </a:p>
        </p:txBody>
      </p:sp>
      <p:sp>
        <p:nvSpPr>
          <p:cNvPr id="3" name="Content Placeholder 2">
            <a:extLst>
              <a:ext uri="{FF2B5EF4-FFF2-40B4-BE49-F238E27FC236}">
                <a16:creationId xmlns:a16="http://schemas.microsoft.com/office/drawing/2014/main" id="{9675C036-0044-4357-BBEF-B71000414D96}"/>
              </a:ext>
            </a:extLst>
          </p:cNvPr>
          <p:cNvSpPr>
            <a:spLocks noGrp="1"/>
          </p:cNvSpPr>
          <p:nvPr>
            <p:ph idx="1"/>
          </p:nvPr>
        </p:nvSpPr>
        <p:spPr>
          <a:xfrm>
            <a:off x="0" y="0"/>
            <a:ext cx="7597040" cy="5654586"/>
          </a:xfrm>
        </p:spPr>
        <p:txBody>
          <a:bodyPr>
            <a:normAutofit fontScale="92500" lnSpcReduction="10000"/>
          </a:bodyPr>
          <a:lstStyle/>
          <a:p>
            <a:pPr marL="0" indent="0" algn="just">
              <a:buNone/>
            </a:pPr>
            <a:r>
              <a:rPr lang="en-US" sz="3600" b="1" dirty="0">
                <a:solidFill>
                  <a:schemeClr val="tx1"/>
                </a:solidFill>
              </a:rPr>
              <a:t>In Conclusion in such a difficult time as this firstly, we must endeavor to stay safe at all times, and avoid public gatherings, and we must also this free to boost out thinking and problem solving capabilities, for this will not only make us better engineers but will also benefit the society in general from our innovations and ideas. An Engineer is always analyzing and problem solving. </a:t>
            </a:r>
          </a:p>
          <a:p>
            <a:pPr algn="just"/>
            <a:endParaRPr lang="en-US" sz="3600" b="1" dirty="0"/>
          </a:p>
        </p:txBody>
      </p:sp>
    </p:spTree>
    <p:extLst>
      <p:ext uri="{BB962C8B-B14F-4D97-AF65-F5344CB8AC3E}">
        <p14:creationId xmlns:p14="http://schemas.microsoft.com/office/powerpoint/2010/main" val="401961871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9996-3C7F-4906-92E4-2D99989A3747}"/>
              </a:ext>
            </a:extLst>
          </p:cNvPr>
          <p:cNvSpPr>
            <a:spLocks noGrp="1"/>
          </p:cNvSpPr>
          <p:nvPr>
            <p:ph type="title"/>
          </p:nvPr>
        </p:nvSpPr>
        <p:spPr/>
        <p:txBody>
          <a:bodyPr/>
          <a:lstStyle/>
          <a:p>
            <a:r>
              <a:rPr lang="en-US" dirty="0">
                <a:solidFill>
                  <a:schemeClr val="tx1"/>
                </a:solidFill>
              </a:rPr>
              <a:t>THE END</a:t>
            </a:r>
          </a:p>
        </p:txBody>
      </p:sp>
    </p:spTree>
    <p:extLst>
      <p:ext uri="{BB962C8B-B14F-4D97-AF65-F5344CB8AC3E}">
        <p14:creationId xmlns:p14="http://schemas.microsoft.com/office/powerpoint/2010/main" val="24434084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E945BE-94AA-4F06-8F0A-FC4323A67D1B}"/>
              </a:ext>
            </a:extLst>
          </p:cNvPr>
          <p:cNvSpPr>
            <a:spLocks noGrp="1"/>
          </p:cNvSpPr>
          <p:nvPr>
            <p:ph idx="1"/>
          </p:nvPr>
        </p:nvSpPr>
        <p:spPr>
          <a:xfrm>
            <a:off x="-1" y="0"/>
            <a:ext cx="8964283" cy="6858000"/>
          </a:xfrm>
        </p:spPr>
        <p:txBody>
          <a:bodyPr/>
          <a:lstStyle/>
          <a:p>
            <a:pPr marL="0" indent="0">
              <a:buNone/>
            </a:pPr>
            <a:r>
              <a:rPr lang="en-US" sz="4000" b="1" u="sng" dirty="0">
                <a:solidFill>
                  <a:schemeClr val="tx1"/>
                </a:solidFill>
                <a:latin typeface="Times New Roman" panose="02020603050405020304" pitchFamily="18" charset="0"/>
                <a:cs typeface="Times New Roman" panose="02020603050405020304" pitchFamily="18" charset="0"/>
              </a:rPr>
              <a:t>Table of Contents</a:t>
            </a:r>
          </a:p>
          <a:p>
            <a:pPr marL="514350" indent="-514350">
              <a:buFont typeface="+mj-lt"/>
              <a:buAutoNum type="romanUcPeriod"/>
            </a:pPr>
            <a:r>
              <a:rPr lang="en-US" sz="2400" dirty="0">
                <a:solidFill>
                  <a:schemeClr val="tx1"/>
                </a:solidFill>
                <a:latin typeface="Times New Roman" panose="02020603050405020304" pitchFamily="18" charset="0"/>
                <a:cs typeface="Times New Roman" panose="02020603050405020304" pitchFamily="18" charset="0"/>
              </a:rPr>
              <a:t>WHAT IS COVID-19?	</a:t>
            </a:r>
          </a:p>
          <a:p>
            <a:pPr marL="514350" indent="-514350">
              <a:buFont typeface="+mj-lt"/>
              <a:buAutoNum type="romanUcPeriod"/>
            </a:pPr>
            <a:r>
              <a:rPr lang="en-US" sz="2400" dirty="0">
                <a:solidFill>
                  <a:schemeClr val="tx1"/>
                </a:solidFill>
                <a:latin typeface="Times New Roman" panose="02020603050405020304" pitchFamily="18" charset="0"/>
                <a:cs typeface="Times New Roman" panose="02020603050405020304" pitchFamily="18" charset="0"/>
              </a:rPr>
              <a:t>How it spreads	</a:t>
            </a:r>
          </a:p>
          <a:p>
            <a:pPr marL="514350" indent="-514350">
              <a:buFont typeface="+mj-lt"/>
              <a:buAutoNum type="romanUcPeriod"/>
            </a:pPr>
            <a:r>
              <a:rPr lang="en-US" sz="2400" dirty="0">
                <a:solidFill>
                  <a:schemeClr val="tx1"/>
                </a:solidFill>
                <a:latin typeface="Times New Roman" panose="02020603050405020304" pitchFamily="18" charset="0"/>
                <a:cs typeface="Times New Roman" panose="02020603050405020304" pitchFamily="18" charset="0"/>
              </a:rPr>
              <a:t>Occupational hazards associated with COVID-19	</a:t>
            </a:r>
          </a:p>
          <a:p>
            <a:pPr marL="514350" indent="-514350">
              <a:buFont typeface="+mj-lt"/>
              <a:buAutoNum type="romanUcPeriod"/>
            </a:pPr>
            <a:r>
              <a:rPr lang="en-US" sz="2400" dirty="0">
                <a:solidFill>
                  <a:schemeClr val="tx1"/>
                </a:solidFill>
                <a:latin typeface="Times New Roman" panose="02020603050405020304" pitchFamily="18" charset="0"/>
                <a:cs typeface="Times New Roman" panose="02020603050405020304" pitchFamily="18" charset="0"/>
              </a:rPr>
              <a:t>Development of engineering equipment’s to support health workers against COVID-19	</a:t>
            </a:r>
          </a:p>
          <a:p>
            <a:pPr marL="514350" indent="-514350">
              <a:buFont typeface="+mj-lt"/>
              <a:buAutoNum type="romanUcPeriod"/>
            </a:pPr>
            <a:r>
              <a:rPr lang="en-US" sz="2400" dirty="0">
                <a:solidFill>
                  <a:schemeClr val="tx1"/>
                </a:solidFill>
                <a:latin typeface="Times New Roman" panose="02020603050405020304" pitchFamily="18" charset="0"/>
                <a:cs typeface="Times New Roman" panose="02020603050405020304" pitchFamily="18" charset="0"/>
              </a:rPr>
              <a:t>Conclusion.	</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33A7BEE-5A2C-49CD-8F0D-5870406FC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4282" y="0"/>
            <a:ext cx="3227718" cy="2066656"/>
          </a:xfrm>
          <a:prstGeom prst="rect">
            <a:avLst/>
          </a:prstGeom>
        </p:spPr>
      </p:pic>
    </p:spTree>
    <p:extLst>
      <p:ext uri="{BB962C8B-B14F-4D97-AF65-F5344CB8AC3E}">
        <p14:creationId xmlns:p14="http://schemas.microsoft.com/office/powerpoint/2010/main" val="96800848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83B35-645E-4774-B6A7-CF245AB389FF}"/>
              </a:ext>
            </a:extLst>
          </p:cNvPr>
          <p:cNvSpPr>
            <a:spLocks noGrp="1"/>
          </p:cNvSpPr>
          <p:nvPr>
            <p:ph type="title"/>
          </p:nvPr>
        </p:nvSpPr>
        <p:spPr>
          <a:xfrm>
            <a:off x="3421429" y="0"/>
            <a:ext cx="8770571" cy="1560716"/>
          </a:xfrm>
        </p:spPr>
        <p:txBody>
          <a:bodyPr/>
          <a:lstStyle/>
          <a:p>
            <a:pPr algn="ctr"/>
            <a:r>
              <a:rPr lang="en-US" b="1" i="1" dirty="0">
                <a:solidFill>
                  <a:schemeClr val="tx1"/>
                </a:solidFill>
              </a:rPr>
              <a:t>WHAT IS COVID-19?</a:t>
            </a:r>
          </a:p>
        </p:txBody>
      </p:sp>
      <p:sp>
        <p:nvSpPr>
          <p:cNvPr id="3" name="Content Placeholder 2">
            <a:extLst>
              <a:ext uri="{FF2B5EF4-FFF2-40B4-BE49-F238E27FC236}">
                <a16:creationId xmlns:a16="http://schemas.microsoft.com/office/drawing/2014/main" id="{C937E0E4-DB25-4EF9-B826-D98E61D0663E}"/>
              </a:ext>
            </a:extLst>
          </p:cNvPr>
          <p:cNvSpPr>
            <a:spLocks noGrp="1"/>
          </p:cNvSpPr>
          <p:nvPr>
            <p:ph idx="1"/>
          </p:nvPr>
        </p:nvSpPr>
        <p:spPr>
          <a:xfrm>
            <a:off x="0" y="1302802"/>
            <a:ext cx="12191999" cy="5555198"/>
          </a:xfrm>
        </p:spPr>
        <p:txBody>
          <a:bodyPr>
            <a:norm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Coronavirus disease 2019 (COVID-19) is an infectious disease caused by severe acute respiratory syndrome coronavirus 2 (SARS-CoV-2). The disease was first identified in December 2019 in Wuhan, the capital of China's Hubei province, and has since spread globally, resulting in the ongoing 2019–20 coronavirus pandemic. Common symptoms include fever, cough and shortness of breath. Other symptoms may include fatigue, muscle pain, diarrhea, sore throat, loss of smell and abdominal pain. While the majority of cases result in mild symptoms, some progress to viral pneumonia and multi-organ failure. As of 8 April 2020, more than 1.45 million cases have been reported in more than 200 countries and territories, resulting in more than 83,500 deaths More than 308,000 people have recovered. </a:t>
            </a:r>
          </a:p>
          <a:p>
            <a:pPr algn="just"/>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379413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51CA-37F4-4A60-8CF0-FED8EE01660B}"/>
              </a:ext>
            </a:extLst>
          </p:cNvPr>
          <p:cNvSpPr>
            <a:spLocks noGrp="1"/>
          </p:cNvSpPr>
          <p:nvPr>
            <p:ph type="title"/>
          </p:nvPr>
        </p:nvSpPr>
        <p:spPr>
          <a:xfrm>
            <a:off x="8190411" y="0"/>
            <a:ext cx="4001589" cy="1687924"/>
          </a:xfrm>
        </p:spPr>
        <p:txBody>
          <a:bodyPr/>
          <a:lstStyle/>
          <a:p>
            <a:r>
              <a:rPr lang="en-US" b="1" dirty="0">
                <a:solidFill>
                  <a:srgbClr val="00B050"/>
                </a:solidFill>
              </a:rPr>
              <a:t>CORONA VIRUS</a:t>
            </a:r>
          </a:p>
        </p:txBody>
      </p:sp>
      <p:sp>
        <p:nvSpPr>
          <p:cNvPr id="3" name="Content Placeholder 2">
            <a:extLst>
              <a:ext uri="{FF2B5EF4-FFF2-40B4-BE49-F238E27FC236}">
                <a16:creationId xmlns:a16="http://schemas.microsoft.com/office/drawing/2014/main" id="{CFB32CA4-E2F8-4BD1-987E-DD2DB2B2A20E}"/>
              </a:ext>
            </a:extLst>
          </p:cNvPr>
          <p:cNvSpPr>
            <a:spLocks noGrp="1"/>
          </p:cNvSpPr>
          <p:nvPr>
            <p:ph idx="1"/>
          </p:nvPr>
        </p:nvSpPr>
        <p:spPr>
          <a:xfrm>
            <a:off x="-1" y="0"/>
            <a:ext cx="8190412" cy="6858000"/>
          </a:xfrm>
        </p:spPr>
        <p:txBody>
          <a:bodyPr>
            <a:normAutofit fontScale="77500" lnSpcReduction="20000"/>
          </a:bodyPr>
          <a:lstStyle/>
          <a:p>
            <a:r>
              <a:rPr lang="en-US" sz="2800" b="1" dirty="0">
                <a:solidFill>
                  <a:schemeClr val="tx1"/>
                </a:solidFill>
              </a:rPr>
              <a:t>Since first being recorded late last year in China, the Covid-19 coronavirus has spread around the world, and been declared a pandemic by the World Health Organization. By early spring, Europe had become the worst-affected region, with Italy and Spain particularly hard hit. However, differences in testing mean that the number of cases may be understated for some countries. </a:t>
            </a:r>
          </a:p>
          <a:p>
            <a:r>
              <a:rPr lang="en-US" sz="3200" b="1" dirty="0">
                <a:solidFill>
                  <a:schemeClr val="tx1"/>
                </a:solidFill>
              </a:rPr>
              <a:t>It is most contagious during the first three days after onset of symptoms, although spread may be possible before symptoms appear and in later stages of the disease. The time from exposure to onset of symptoms is typically around five days, but may range from two to 14 days. The standard method of diagnosis is by real-time reverse transcription polymerase chain reaction (rRT-PCR) from a nasopharyngeal swab. The infection can also be diagnosed from a combination of symptoms, risk factors and a chest CT scan showing features of pneumonia.</a:t>
            </a:r>
          </a:p>
          <a:p>
            <a:endParaRPr lang="en-US" sz="2800" b="1" dirty="0">
              <a:solidFill>
                <a:schemeClr val="tx1"/>
              </a:solidFill>
            </a:endParaRPr>
          </a:p>
          <a:p>
            <a:pPr marL="0" indent="0">
              <a:buNone/>
            </a:pPr>
            <a:br>
              <a:rPr lang="en-US" dirty="0"/>
            </a:br>
            <a:endParaRPr lang="en-US" dirty="0"/>
          </a:p>
        </p:txBody>
      </p:sp>
      <p:sp>
        <p:nvSpPr>
          <p:cNvPr id="4" name="Text Placeholder 3">
            <a:extLst>
              <a:ext uri="{FF2B5EF4-FFF2-40B4-BE49-F238E27FC236}">
                <a16:creationId xmlns:a16="http://schemas.microsoft.com/office/drawing/2014/main" id="{43F0E019-8F90-403F-9CA8-FD271B372501}"/>
              </a:ext>
            </a:extLst>
          </p:cNvPr>
          <p:cNvSpPr>
            <a:spLocks noGrp="1"/>
          </p:cNvSpPr>
          <p:nvPr>
            <p:ph type="body" sz="half" idx="2"/>
          </p:nvPr>
        </p:nvSpPr>
        <p:spPr>
          <a:xfrm>
            <a:off x="8190411" y="1687924"/>
            <a:ext cx="4001589" cy="5170076"/>
          </a:xfrm>
        </p:spPr>
        <p:txBody>
          <a:bodyPr>
            <a:normAutofit/>
          </a:bodyPr>
          <a:lstStyle/>
          <a:p>
            <a:r>
              <a:rPr lang="en-US" sz="2000" b="1" dirty="0">
                <a:solidFill>
                  <a:schemeClr val="tx1"/>
                </a:solidFill>
                <a:latin typeface="Times New Roman" panose="02020603050405020304" pitchFamily="18" charset="0"/>
                <a:cs typeface="Times New Roman" panose="02020603050405020304" pitchFamily="18" charset="0"/>
              </a:rPr>
              <a:t>The virus is mainly spread during close contact and by small droplets produced when those infected coughs, sneeze or talk. These droplets may also be produced during breathing; however, they rapidly fall to the ground or surfaces and are not generally spread through the air over large distances. People may also become infected by touching a contaminated surface and then their face. The virus can survive on surfaces for up to 72 hours.</a:t>
            </a:r>
          </a:p>
        </p:txBody>
      </p:sp>
    </p:spTree>
    <p:extLst>
      <p:ext uri="{BB962C8B-B14F-4D97-AF65-F5344CB8AC3E}">
        <p14:creationId xmlns:p14="http://schemas.microsoft.com/office/powerpoint/2010/main" val="42074034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EFD40-639C-4277-9A76-CCF0466DA2D8}"/>
              </a:ext>
            </a:extLst>
          </p:cNvPr>
          <p:cNvSpPr>
            <a:spLocks noGrp="1"/>
          </p:cNvSpPr>
          <p:nvPr>
            <p:ph type="title"/>
          </p:nvPr>
        </p:nvSpPr>
        <p:spPr>
          <a:xfrm>
            <a:off x="0" y="0"/>
            <a:ext cx="3227715" cy="796834"/>
          </a:xfrm>
        </p:spPr>
        <p:txBody>
          <a:bodyPr>
            <a:normAutofit fontScale="90000"/>
          </a:bodyPr>
          <a:lstStyle/>
          <a:p>
            <a:r>
              <a:rPr lang="en-US" sz="2400" b="1" i="1" dirty="0">
                <a:solidFill>
                  <a:schemeClr val="tx1"/>
                </a:solidFill>
              </a:rPr>
              <a:t>ITS TRANSMISSION</a:t>
            </a:r>
          </a:p>
        </p:txBody>
      </p:sp>
      <p:sp>
        <p:nvSpPr>
          <p:cNvPr id="3" name="Content Placeholder 2">
            <a:extLst>
              <a:ext uri="{FF2B5EF4-FFF2-40B4-BE49-F238E27FC236}">
                <a16:creationId xmlns:a16="http://schemas.microsoft.com/office/drawing/2014/main" id="{14E5E6BD-E7CD-44DC-AD37-BF9FC4781CF3}"/>
              </a:ext>
            </a:extLst>
          </p:cNvPr>
          <p:cNvSpPr>
            <a:spLocks noGrp="1"/>
          </p:cNvSpPr>
          <p:nvPr>
            <p:ph idx="1"/>
          </p:nvPr>
        </p:nvSpPr>
        <p:spPr>
          <a:xfrm>
            <a:off x="3249486" y="0"/>
            <a:ext cx="8942514" cy="6858000"/>
          </a:xfrm>
        </p:spPr>
        <p:txBody>
          <a:bodyPr>
            <a:normAutofit lnSpcReduction="10000"/>
          </a:bodyPr>
          <a:lstStyle/>
          <a:p>
            <a:pPr algn="just"/>
            <a:r>
              <a:rPr lang="en-US" sz="2400" b="1" dirty="0">
                <a:solidFill>
                  <a:schemeClr val="tx1"/>
                </a:solidFill>
                <a:latin typeface="Times New Roman" panose="02020603050405020304" pitchFamily="18" charset="0"/>
                <a:cs typeface="Times New Roman" panose="02020603050405020304" pitchFamily="18" charset="0"/>
              </a:rPr>
              <a:t>The virus is most contagious when people are symptomatic; while spread may be possible before symptoms appear, this risk is low. The European Centre for Disease Prevention and Control (ECDC) says while it is not entirely clear how easily the disease spreads, one person generally infects two to three others.</a:t>
            </a:r>
          </a:p>
          <a:p>
            <a:pPr algn="just"/>
            <a:r>
              <a:rPr lang="en-US" sz="2400" b="1" dirty="0">
                <a:solidFill>
                  <a:schemeClr val="tx1"/>
                </a:solidFill>
                <a:latin typeface="Times New Roman" panose="02020603050405020304" pitchFamily="18" charset="0"/>
                <a:cs typeface="Times New Roman" panose="02020603050405020304" pitchFamily="18" charset="0"/>
              </a:rPr>
              <a:t>Some details about how the disease is spread are still being determined. The WHO and the US Centers for Disease Control and Prevention (CDC) say it is primarily spread during close contact and by small droplets produced when people cough, sneeze or talk; with close contact being within 1–3 m (3 ft 3 in–9 ft 10 in). A study in Singapore found that an uncovered cough can lead to droplets travelling up to 4.5 meters (15 feet). A second study, produced during the 2020 pandemic, found that advice on the distance droplets could travel might be based on old 1930s research which ignored the protective effect and speed of the warm moist outbreath surrounding the droplets; it advised that droplets can travel around 7–8 meters.</a:t>
            </a:r>
          </a:p>
        </p:txBody>
      </p:sp>
      <p:pic>
        <p:nvPicPr>
          <p:cNvPr id="6" name="Picture 5">
            <a:extLst>
              <a:ext uri="{FF2B5EF4-FFF2-40B4-BE49-F238E27FC236}">
                <a16:creationId xmlns:a16="http://schemas.microsoft.com/office/drawing/2014/main" id="{DA23CF21-2133-4BD9-8C4F-C37727AF4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101737"/>
            <a:ext cx="3644537" cy="2756263"/>
          </a:xfrm>
          <a:prstGeom prst="rect">
            <a:avLst/>
          </a:prstGeom>
        </p:spPr>
      </p:pic>
    </p:spTree>
    <p:extLst>
      <p:ext uri="{BB962C8B-B14F-4D97-AF65-F5344CB8AC3E}">
        <p14:creationId xmlns:p14="http://schemas.microsoft.com/office/powerpoint/2010/main" val="240102381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6D3A-BCDD-4318-93D6-38AC49DFC065}"/>
              </a:ext>
            </a:extLst>
          </p:cNvPr>
          <p:cNvSpPr>
            <a:spLocks noGrp="1"/>
          </p:cNvSpPr>
          <p:nvPr>
            <p:ph type="title"/>
          </p:nvPr>
        </p:nvSpPr>
        <p:spPr>
          <a:xfrm>
            <a:off x="0" y="0"/>
            <a:ext cx="12004766" cy="1560716"/>
          </a:xfrm>
        </p:spPr>
        <p:txBody>
          <a:bodyPr/>
          <a:lstStyle/>
          <a:p>
            <a:pPr algn="ctr"/>
            <a:r>
              <a:rPr lang="en-US" b="1" dirty="0">
                <a:solidFill>
                  <a:schemeClr val="tx1"/>
                </a:solidFill>
              </a:rPr>
              <a:t>SYMPTOMS OF THE VIRUS</a:t>
            </a:r>
          </a:p>
        </p:txBody>
      </p:sp>
      <p:sp>
        <p:nvSpPr>
          <p:cNvPr id="3" name="Content Placeholder 2">
            <a:extLst>
              <a:ext uri="{FF2B5EF4-FFF2-40B4-BE49-F238E27FC236}">
                <a16:creationId xmlns:a16="http://schemas.microsoft.com/office/drawing/2014/main" id="{D98A8C6F-27EB-4696-8BBF-E0FCD1E963D9}"/>
              </a:ext>
            </a:extLst>
          </p:cNvPr>
          <p:cNvSpPr>
            <a:spLocks noGrp="1"/>
          </p:cNvSpPr>
          <p:nvPr>
            <p:ph sz="half" idx="1"/>
          </p:nvPr>
        </p:nvSpPr>
        <p:spPr>
          <a:xfrm>
            <a:off x="0" y="1556361"/>
            <a:ext cx="6096000" cy="3657601"/>
          </a:xfrm>
        </p:spPr>
        <p:txBody>
          <a:bodyPr>
            <a:normAutofit/>
          </a:bodyPr>
          <a:lstStyle/>
          <a:p>
            <a:pPr marL="0" indent="0">
              <a:buNone/>
            </a:pPr>
            <a:r>
              <a:rPr lang="en-US" sz="3600" dirty="0">
                <a:solidFill>
                  <a:schemeClr val="tx1"/>
                </a:solidFill>
              </a:rPr>
              <a:t>•</a:t>
            </a:r>
            <a:r>
              <a:rPr lang="en-US" sz="3600" b="1" dirty="0">
                <a:solidFill>
                  <a:schemeClr val="tx1"/>
                </a:solidFill>
              </a:rPr>
              <a:t>COUGH</a:t>
            </a:r>
          </a:p>
          <a:p>
            <a:pPr marL="0" indent="0">
              <a:buNone/>
            </a:pPr>
            <a:r>
              <a:rPr lang="en-US" sz="3600" dirty="0">
                <a:solidFill>
                  <a:schemeClr val="tx1"/>
                </a:solidFill>
              </a:rPr>
              <a:t>•</a:t>
            </a:r>
            <a:r>
              <a:rPr lang="en-US" sz="3600" b="1" dirty="0">
                <a:solidFill>
                  <a:schemeClr val="tx1"/>
                </a:solidFill>
              </a:rPr>
              <a:t>FEVER</a:t>
            </a:r>
          </a:p>
          <a:p>
            <a:endParaRPr lang="en-US" sz="3600" dirty="0">
              <a:solidFill>
                <a:schemeClr val="tx1"/>
              </a:solidFill>
            </a:endParaRPr>
          </a:p>
        </p:txBody>
      </p:sp>
      <p:sp>
        <p:nvSpPr>
          <p:cNvPr id="4" name="Content Placeholder 3">
            <a:extLst>
              <a:ext uri="{FF2B5EF4-FFF2-40B4-BE49-F238E27FC236}">
                <a16:creationId xmlns:a16="http://schemas.microsoft.com/office/drawing/2014/main" id="{0A0F8B19-94DC-4168-B5C0-A0A9D94A546C}"/>
              </a:ext>
            </a:extLst>
          </p:cNvPr>
          <p:cNvSpPr>
            <a:spLocks noGrp="1"/>
          </p:cNvSpPr>
          <p:nvPr>
            <p:ph sz="half" idx="2"/>
          </p:nvPr>
        </p:nvSpPr>
        <p:spPr>
          <a:xfrm>
            <a:off x="6096000" y="1552006"/>
            <a:ext cx="6096000" cy="3657601"/>
          </a:xfrm>
        </p:spPr>
        <p:txBody>
          <a:bodyPr>
            <a:normAutofit/>
          </a:bodyPr>
          <a:lstStyle/>
          <a:p>
            <a:pPr marL="0" indent="0">
              <a:buNone/>
            </a:pPr>
            <a:r>
              <a:rPr lang="en-US" sz="2800" b="1" dirty="0">
                <a:solidFill>
                  <a:schemeClr val="tx1"/>
                </a:solidFill>
              </a:rPr>
              <a:t>•TIREDNESS</a:t>
            </a:r>
          </a:p>
          <a:p>
            <a:pPr marL="0" indent="0">
              <a:buNone/>
            </a:pPr>
            <a:r>
              <a:rPr lang="en-US" sz="2800" b="1" dirty="0">
                <a:solidFill>
                  <a:schemeClr val="tx1"/>
                </a:solidFill>
              </a:rPr>
              <a:t>•DIFFICULTY BREATHING (SEVERE CASES)</a:t>
            </a:r>
          </a:p>
          <a:p>
            <a:endParaRPr lang="en-US" sz="2800" b="1" dirty="0">
              <a:solidFill>
                <a:schemeClr val="tx1"/>
              </a:solidFill>
            </a:endParaRPr>
          </a:p>
        </p:txBody>
      </p:sp>
      <p:pic>
        <p:nvPicPr>
          <p:cNvPr id="6" name="Picture 5">
            <a:extLst>
              <a:ext uri="{FF2B5EF4-FFF2-40B4-BE49-F238E27FC236}">
                <a16:creationId xmlns:a16="http://schemas.microsoft.com/office/drawing/2014/main" id="{DA2B3518-D3E1-4B4E-8EF8-741F0F8D6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12012"/>
            <a:ext cx="4591695" cy="3945988"/>
          </a:xfrm>
          <a:prstGeom prst="rect">
            <a:avLst/>
          </a:prstGeom>
          <a:pattFill prst="pct5">
            <a:fgClr>
              <a:schemeClr val="bg2"/>
            </a:fgClr>
            <a:bgClr>
              <a:schemeClr val="bg1"/>
            </a:bgClr>
          </a:pattFill>
          <a:effectLst>
            <a:outerShdw blurRad="1270000" dist="50800" dir="5400000" sx="99000" sy="99000" algn="ctr" rotWithShape="0">
              <a:srgbClr val="000000">
                <a:alpha val="94000"/>
              </a:srgbClr>
            </a:outerShdw>
          </a:effectLst>
        </p:spPr>
      </p:pic>
    </p:spTree>
    <p:extLst>
      <p:ext uri="{BB962C8B-B14F-4D97-AF65-F5344CB8AC3E}">
        <p14:creationId xmlns:p14="http://schemas.microsoft.com/office/powerpoint/2010/main" val="384320262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heel(1)">
                                      <p:cBhvr>
                                        <p:cTn id="15" dur="2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80">
                                          <p:stCondLst>
                                            <p:cond delay="0"/>
                                          </p:stCondLst>
                                        </p:cTn>
                                        <p:tgtEl>
                                          <p:spTgt spid="3">
                                            <p:txEl>
                                              <p:pRg st="0" end="0"/>
                                            </p:txEl>
                                          </p:spTgt>
                                        </p:tgtEl>
                                      </p:cBhvr>
                                    </p:animEffect>
                                    <p:anim calcmode="lin" valueType="num">
                                      <p:cBhvr>
                                        <p:cTn id="2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0" end="0"/>
                                            </p:txEl>
                                          </p:spTgt>
                                        </p:tgtEl>
                                      </p:cBhvr>
                                      <p:to x="100000" y="60000"/>
                                    </p:animScale>
                                    <p:animScale>
                                      <p:cBhvr>
                                        <p:cTn id="27" dur="166" decel="50000">
                                          <p:stCondLst>
                                            <p:cond delay="676"/>
                                          </p:stCondLst>
                                        </p:cTn>
                                        <p:tgtEl>
                                          <p:spTgt spid="3">
                                            <p:txEl>
                                              <p:pRg st="0" end="0"/>
                                            </p:txEl>
                                          </p:spTgt>
                                        </p:tgtEl>
                                      </p:cBhvr>
                                      <p:to x="100000" y="100000"/>
                                    </p:animScale>
                                    <p:animScale>
                                      <p:cBhvr>
                                        <p:cTn id="28" dur="26">
                                          <p:stCondLst>
                                            <p:cond delay="1312"/>
                                          </p:stCondLst>
                                        </p:cTn>
                                        <p:tgtEl>
                                          <p:spTgt spid="3">
                                            <p:txEl>
                                              <p:pRg st="0" end="0"/>
                                            </p:txEl>
                                          </p:spTgt>
                                        </p:tgtEl>
                                      </p:cBhvr>
                                      <p:to x="100000" y="80000"/>
                                    </p:animScale>
                                    <p:animScale>
                                      <p:cBhvr>
                                        <p:cTn id="29" dur="166" decel="50000">
                                          <p:stCondLst>
                                            <p:cond delay="1338"/>
                                          </p:stCondLst>
                                        </p:cTn>
                                        <p:tgtEl>
                                          <p:spTgt spid="3">
                                            <p:txEl>
                                              <p:pRg st="0" end="0"/>
                                            </p:txEl>
                                          </p:spTgt>
                                        </p:tgtEl>
                                      </p:cBhvr>
                                      <p:to x="100000" y="100000"/>
                                    </p:animScale>
                                    <p:animScale>
                                      <p:cBhvr>
                                        <p:cTn id="30" dur="26">
                                          <p:stCondLst>
                                            <p:cond delay="1642"/>
                                          </p:stCondLst>
                                        </p:cTn>
                                        <p:tgtEl>
                                          <p:spTgt spid="3">
                                            <p:txEl>
                                              <p:pRg st="0" end="0"/>
                                            </p:txEl>
                                          </p:spTgt>
                                        </p:tgtEl>
                                      </p:cBhvr>
                                      <p:to x="100000" y="90000"/>
                                    </p:animScale>
                                    <p:animScale>
                                      <p:cBhvr>
                                        <p:cTn id="31" dur="166" decel="50000">
                                          <p:stCondLst>
                                            <p:cond delay="1668"/>
                                          </p:stCondLst>
                                        </p:cTn>
                                        <p:tgtEl>
                                          <p:spTgt spid="3">
                                            <p:txEl>
                                              <p:pRg st="0" end="0"/>
                                            </p:txEl>
                                          </p:spTgt>
                                        </p:tgtEl>
                                      </p:cBhvr>
                                      <p:to x="100000" y="100000"/>
                                    </p:animScale>
                                    <p:animScale>
                                      <p:cBhvr>
                                        <p:cTn id="32" dur="26">
                                          <p:stCondLst>
                                            <p:cond delay="1808"/>
                                          </p:stCondLst>
                                        </p:cTn>
                                        <p:tgtEl>
                                          <p:spTgt spid="3">
                                            <p:txEl>
                                              <p:pRg st="0" end="0"/>
                                            </p:txEl>
                                          </p:spTgt>
                                        </p:tgtEl>
                                      </p:cBhvr>
                                      <p:to x="100000" y="95000"/>
                                    </p:animScale>
                                    <p:animScale>
                                      <p:cBhvr>
                                        <p:cTn id="33" dur="166" decel="50000">
                                          <p:stCondLst>
                                            <p:cond delay="1834"/>
                                          </p:stCondLst>
                                        </p:cTn>
                                        <p:tgtEl>
                                          <p:spTgt spid="3">
                                            <p:txEl>
                                              <p:pRg st="0" end="0"/>
                                            </p:txEl>
                                          </p:spTgt>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down)">
                                      <p:cBhvr>
                                        <p:cTn id="36" dur="580">
                                          <p:stCondLst>
                                            <p:cond delay="0"/>
                                          </p:stCondLst>
                                        </p:cTn>
                                        <p:tgtEl>
                                          <p:spTgt spid="3">
                                            <p:txEl>
                                              <p:pRg st="1" end="1"/>
                                            </p:txEl>
                                          </p:spTgt>
                                        </p:tgtEl>
                                      </p:cBhvr>
                                    </p:animEffect>
                                    <p:anim calcmode="lin" valueType="num">
                                      <p:cBhvr>
                                        <p:cTn id="37"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3">
                                            <p:txEl>
                                              <p:pRg st="1" end="1"/>
                                            </p:txEl>
                                          </p:spTgt>
                                        </p:tgtEl>
                                      </p:cBhvr>
                                      <p:to x="100000" y="60000"/>
                                    </p:animScale>
                                    <p:animScale>
                                      <p:cBhvr>
                                        <p:cTn id="43" dur="166" decel="50000">
                                          <p:stCondLst>
                                            <p:cond delay="676"/>
                                          </p:stCondLst>
                                        </p:cTn>
                                        <p:tgtEl>
                                          <p:spTgt spid="3">
                                            <p:txEl>
                                              <p:pRg st="1" end="1"/>
                                            </p:txEl>
                                          </p:spTgt>
                                        </p:tgtEl>
                                      </p:cBhvr>
                                      <p:to x="100000" y="100000"/>
                                    </p:animScale>
                                    <p:animScale>
                                      <p:cBhvr>
                                        <p:cTn id="44" dur="26">
                                          <p:stCondLst>
                                            <p:cond delay="1312"/>
                                          </p:stCondLst>
                                        </p:cTn>
                                        <p:tgtEl>
                                          <p:spTgt spid="3">
                                            <p:txEl>
                                              <p:pRg st="1" end="1"/>
                                            </p:txEl>
                                          </p:spTgt>
                                        </p:tgtEl>
                                      </p:cBhvr>
                                      <p:to x="100000" y="80000"/>
                                    </p:animScale>
                                    <p:animScale>
                                      <p:cBhvr>
                                        <p:cTn id="45" dur="166" decel="50000">
                                          <p:stCondLst>
                                            <p:cond delay="1338"/>
                                          </p:stCondLst>
                                        </p:cTn>
                                        <p:tgtEl>
                                          <p:spTgt spid="3">
                                            <p:txEl>
                                              <p:pRg st="1" end="1"/>
                                            </p:txEl>
                                          </p:spTgt>
                                        </p:tgtEl>
                                      </p:cBhvr>
                                      <p:to x="100000" y="100000"/>
                                    </p:animScale>
                                    <p:animScale>
                                      <p:cBhvr>
                                        <p:cTn id="46" dur="26">
                                          <p:stCondLst>
                                            <p:cond delay="1642"/>
                                          </p:stCondLst>
                                        </p:cTn>
                                        <p:tgtEl>
                                          <p:spTgt spid="3">
                                            <p:txEl>
                                              <p:pRg st="1" end="1"/>
                                            </p:txEl>
                                          </p:spTgt>
                                        </p:tgtEl>
                                      </p:cBhvr>
                                      <p:to x="100000" y="90000"/>
                                    </p:animScale>
                                    <p:animScale>
                                      <p:cBhvr>
                                        <p:cTn id="47" dur="166" decel="50000">
                                          <p:stCondLst>
                                            <p:cond delay="1668"/>
                                          </p:stCondLst>
                                        </p:cTn>
                                        <p:tgtEl>
                                          <p:spTgt spid="3">
                                            <p:txEl>
                                              <p:pRg st="1" end="1"/>
                                            </p:txEl>
                                          </p:spTgt>
                                        </p:tgtEl>
                                      </p:cBhvr>
                                      <p:to x="100000" y="100000"/>
                                    </p:animScale>
                                    <p:animScale>
                                      <p:cBhvr>
                                        <p:cTn id="48" dur="26">
                                          <p:stCondLst>
                                            <p:cond delay="1808"/>
                                          </p:stCondLst>
                                        </p:cTn>
                                        <p:tgtEl>
                                          <p:spTgt spid="3">
                                            <p:txEl>
                                              <p:pRg st="1" end="1"/>
                                            </p:txEl>
                                          </p:spTgt>
                                        </p:tgtEl>
                                      </p:cBhvr>
                                      <p:to x="100000" y="95000"/>
                                    </p:animScale>
                                    <p:animScale>
                                      <p:cBhvr>
                                        <p:cTn id="49"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3FD3-83B2-4334-9A19-6C88E339006B}"/>
              </a:ext>
            </a:extLst>
          </p:cNvPr>
          <p:cNvSpPr>
            <a:spLocks noGrp="1"/>
          </p:cNvSpPr>
          <p:nvPr>
            <p:ph type="title"/>
          </p:nvPr>
        </p:nvSpPr>
        <p:spPr>
          <a:xfrm>
            <a:off x="3068732" y="613954"/>
            <a:ext cx="8770571" cy="1560716"/>
          </a:xfrm>
        </p:spPr>
        <p:txBody>
          <a:bodyPr/>
          <a:lstStyle/>
          <a:p>
            <a:r>
              <a:rPr lang="en-US" b="1" dirty="0">
                <a:solidFill>
                  <a:schemeClr val="tx1"/>
                </a:solidFill>
              </a:rPr>
              <a:t>SAFETY PRECAUTIONS</a:t>
            </a:r>
          </a:p>
        </p:txBody>
      </p:sp>
      <p:sp>
        <p:nvSpPr>
          <p:cNvPr id="3" name="Content Placeholder 2">
            <a:extLst>
              <a:ext uri="{FF2B5EF4-FFF2-40B4-BE49-F238E27FC236}">
                <a16:creationId xmlns:a16="http://schemas.microsoft.com/office/drawing/2014/main" id="{55A499EA-682B-457B-8B26-3FD0D33155CB}"/>
              </a:ext>
            </a:extLst>
          </p:cNvPr>
          <p:cNvSpPr>
            <a:spLocks noGrp="1"/>
          </p:cNvSpPr>
          <p:nvPr>
            <p:ph idx="1"/>
          </p:nvPr>
        </p:nvSpPr>
        <p:spPr>
          <a:xfrm>
            <a:off x="0" y="2174670"/>
            <a:ext cx="11730397" cy="4683330"/>
          </a:xfrm>
        </p:spPr>
        <p:txBody>
          <a:bodyPr>
            <a:normAutofit/>
          </a:bodyPr>
          <a:lstStyle/>
          <a:p>
            <a:pPr marL="457200" lvl="0" indent="-457200">
              <a:buFont typeface="+mj-lt"/>
              <a:buAutoNum type="arabicPeriod"/>
            </a:pPr>
            <a:r>
              <a:rPr lang="en-US" sz="3600" b="1" i="1" dirty="0">
                <a:solidFill>
                  <a:schemeClr val="tx1"/>
                </a:solidFill>
              </a:rPr>
              <a:t>STAY home as much as you can</a:t>
            </a:r>
          </a:p>
          <a:p>
            <a:pPr marL="457200" lvl="0" indent="-457200">
              <a:buFont typeface="+mj-lt"/>
              <a:buAutoNum type="arabicPeriod"/>
            </a:pPr>
            <a:r>
              <a:rPr lang="en-US" sz="3600" b="1" i="1" dirty="0">
                <a:solidFill>
                  <a:schemeClr val="tx1"/>
                </a:solidFill>
              </a:rPr>
              <a:t>Keep safe distance</a:t>
            </a:r>
          </a:p>
          <a:p>
            <a:pPr marL="457200" lvl="0" indent="-457200">
              <a:buFont typeface="+mj-lt"/>
              <a:buAutoNum type="arabicPeriod"/>
            </a:pPr>
            <a:r>
              <a:rPr lang="en-US" sz="3600" b="1" i="1" dirty="0">
                <a:solidFill>
                  <a:schemeClr val="tx1"/>
                </a:solidFill>
              </a:rPr>
              <a:t>WASH hands often</a:t>
            </a:r>
          </a:p>
          <a:p>
            <a:pPr marL="457200" lvl="0" indent="-457200">
              <a:buFont typeface="+mj-lt"/>
              <a:buAutoNum type="arabicPeriod"/>
            </a:pPr>
            <a:r>
              <a:rPr lang="en-US" sz="3600" b="1" i="1" dirty="0">
                <a:solidFill>
                  <a:schemeClr val="tx1"/>
                </a:solidFill>
              </a:rPr>
              <a:t>COVER your cough</a:t>
            </a:r>
          </a:p>
          <a:p>
            <a:pPr marL="457200" lvl="0" indent="-457200">
              <a:buFont typeface="+mj-lt"/>
              <a:buAutoNum type="arabicPeriod"/>
            </a:pPr>
            <a:r>
              <a:rPr lang="en-US" sz="3600" b="1" i="1" dirty="0">
                <a:solidFill>
                  <a:schemeClr val="tx1"/>
                </a:solidFill>
              </a:rPr>
              <a:t>SICK? Call ahead.</a:t>
            </a:r>
          </a:p>
          <a:p>
            <a:pPr marL="0" indent="0">
              <a:buNone/>
            </a:pPr>
            <a:endParaRPr lang="en-US" sz="3600" b="1" i="1" dirty="0">
              <a:solidFill>
                <a:schemeClr val="tx1"/>
              </a:solidFill>
            </a:endParaRPr>
          </a:p>
        </p:txBody>
      </p:sp>
    </p:spTree>
    <p:extLst>
      <p:ext uri="{BB962C8B-B14F-4D97-AF65-F5344CB8AC3E}">
        <p14:creationId xmlns:p14="http://schemas.microsoft.com/office/powerpoint/2010/main" val="191339338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nodeType="clickEffect">
                                  <p:stCondLst>
                                    <p:cond delay="0"/>
                                  </p:stCondLst>
                                  <p:iterate type="lt">
                                    <p:tmPct val="4000"/>
                                  </p:iterate>
                                  <p:childTnLst>
                                    <p:set>
                                      <p:cBhvr override="childStyle">
                                        <p:cTn id="11" dur="500" fill="hold"/>
                                        <p:tgtEl>
                                          <p:spTgt spid="3">
                                            <p:txEl>
                                              <p:pRg st="0" end="0"/>
                                            </p:txEl>
                                          </p:spTgt>
                                        </p:tgtEl>
                                        <p:attrNameLst>
                                          <p:attrName>style.textDecorationUnderline</p:attrName>
                                        </p:attrNameLst>
                                      </p:cBhvr>
                                      <p:to>
                                        <p:strVal val="true"/>
                                      </p:to>
                                    </p:set>
                                  </p:childTnLst>
                                </p:cTn>
                              </p:par>
                              <p:par>
                                <p:cTn id="12" presetID="18" presetClass="emph" presetSubtype="0" fill="hold" nodeType="withEffect">
                                  <p:stCondLst>
                                    <p:cond delay="0"/>
                                  </p:stCondLst>
                                  <p:iterate type="lt">
                                    <p:tmPct val="4000"/>
                                  </p:iterate>
                                  <p:childTnLst>
                                    <p:set>
                                      <p:cBhvr override="childStyle">
                                        <p:cTn id="13" dur="500" fill="hold"/>
                                        <p:tgtEl>
                                          <p:spTgt spid="3">
                                            <p:txEl>
                                              <p:pRg st="1" end="1"/>
                                            </p:txEl>
                                          </p:spTgt>
                                        </p:tgtEl>
                                        <p:attrNameLst>
                                          <p:attrName>style.textDecorationUnderline</p:attrName>
                                        </p:attrNameLst>
                                      </p:cBhvr>
                                      <p:to>
                                        <p:strVal val="true"/>
                                      </p:to>
                                    </p:set>
                                  </p:childTnLst>
                                </p:cTn>
                              </p:par>
                              <p:par>
                                <p:cTn id="14" presetID="18" presetClass="emph" presetSubtype="0" fill="hold" nodeType="withEffect">
                                  <p:stCondLst>
                                    <p:cond delay="0"/>
                                  </p:stCondLst>
                                  <p:iterate type="lt">
                                    <p:tmPct val="4000"/>
                                  </p:iterate>
                                  <p:childTnLst>
                                    <p:set>
                                      <p:cBhvr override="childStyle">
                                        <p:cTn id="15" dur="500" fill="hold"/>
                                        <p:tgtEl>
                                          <p:spTgt spid="3">
                                            <p:txEl>
                                              <p:pRg st="2" end="2"/>
                                            </p:txEl>
                                          </p:spTgt>
                                        </p:tgtEl>
                                        <p:attrNameLst>
                                          <p:attrName>style.textDecorationUnderline</p:attrName>
                                        </p:attrNameLst>
                                      </p:cBhvr>
                                      <p:to>
                                        <p:strVal val="true"/>
                                      </p:to>
                                    </p:set>
                                  </p:childTnLst>
                                </p:cTn>
                              </p:par>
                              <p:par>
                                <p:cTn id="16" presetID="18" presetClass="emph" presetSubtype="0" fill="hold" nodeType="withEffect">
                                  <p:stCondLst>
                                    <p:cond delay="0"/>
                                  </p:stCondLst>
                                  <p:iterate type="lt">
                                    <p:tmPct val="4000"/>
                                  </p:iterate>
                                  <p:childTnLst>
                                    <p:set>
                                      <p:cBhvr override="childStyle">
                                        <p:cTn id="17" dur="500" fill="hold"/>
                                        <p:tgtEl>
                                          <p:spTgt spid="3">
                                            <p:txEl>
                                              <p:pRg st="3" end="3"/>
                                            </p:txEl>
                                          </p:spTgt>
                                        </p:tgtEl>
                                        <p:attrNameLst>
                                          <p:attrName>style.textDecorationUnderline</p:attrName>
                                        </p:attrNameLst>
                                      </p:cBhvr>
                                      <p:to>
                                        <p:strVal val="true"/>
                                      </p:to>
                                    </p:set>
                                  </p:childTnLst>
                                </p:cTn>
                              </p:par>
                              <p:par>
                                <p:cTn id="18" presetID="18" presetClass="emph" presetSubtype="0" fill="hold" nodeType="withEffect">
                                  <p:stCondLst>
                                    <p:cond delay="0"/>
                                  </p:stCondLst>
                                  <p:iterate type="lt">
                                    <p:tmPct val="4000"/>
                                  </p:iterate>
                                  <p:childTnLst>
                                    <p:set>
                                      <p:cBhvr override="childStyle">
                                        <p:cTn id="19"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EB7517-00D1-468A-B1C8-69C6162E574D}"/>
              </a:ext>
            </a:extLst>
          </p:cNvPr>
          <p:cNvSpPr>
            <a:spLocks noGrp="1"/>
          </p:cNvSpPr>
          <p:nvPr>
            <p:ph idx="1"/>
          </p:nvPr>
        </p:nvSpPr>
        <p:spPr>
          <a:xfrm>
            <a:off x="-1" y="0"/>
            <a:ext cx="10162903" cy="6244046"/>
          </a:xfrm>
        </p:spPr>
        <p:txBody>
          <a:bodyPr>
            <a:normAutofit/>
          </a:bodyPr>
          <a:lstStyle/>
          <a:p>
            <a:pPr marL="0" indent="0" algn="just">
              <a:buNone/>
            </a:pPr>
            <a:r>
              <a:rPr lang="en-US" sz="3200" b="1" dirty="0">
                <a:solidFill>
                  <a:schemeClr val="tx1"/>
                </a:solidFill>
              </a:rPr>
              <a:t>A major underlying factor affecting the effective management of the covid-19 is the fear it brings to the community; people fear being isolated which is understandable as human beings if not anything are social creatures and the  thought of one or a loved one being taken away with no assurance that he might ever see their family is disheartening to say the least and thus people then refuse to report any strange symptoms they find of the COVID-19.</a:t>
            </a:r>
          </a:p>
          <a:p>
            <a:pPr algn="just"/>
            <a:endParaRPr lang="en-US" sz="3200" b="1" dirty="0">
              <a:solidFill>
                <a:schemeClr val="tx1"/>
              </a:solidFill>
            </a:endParaRPr>
          </a:p>
        </p:txBody>
      </p:sp>
    </p:spTree>
    <p:extLst>
      <p:ext uri="{BB962C8B-B14F-4D97-AF65-F5344CB8AC3E}">
        <p14:creationId xmlns:p14="http://schemas.microsoft.com/office/powerpoint/2010/main" val="232060387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DCD3-A7C8-4448-9F6E-317E009B227D}"/>
              </a:ext>
            </a:extLst>
          </p:cNvPr>
          <p:cNvSpPr>
            <a:spLocks noGrp="1"/>
          </p:cNvSpPr>
          <p:nvPr>
            <p:ph type="title"/>
          </p:nvPr>
        </p:nvSpPr>
        <p:spPr>
          <a:xfrm>
            <a:off x="2651760" y="1830579"/>
            <a:ext cx="6884126" cy="1841715"/>
          </a:xfrm>
        </p:spPr>
        <p:txBody>
          <a:bodyPr>
            <a:normAutofit fontScale="90000"/>
          </a:bodyPr>
          <a:lstStyle/>
          <a:p>
            <a:r>
              <a:rPr lang="en-US" b="1" u="sng" dirty="0">
                <a:solidFill>
                  <a:schemeClr val="tx1"/>
                </a:solidFill>
              </a:rPr>
              <a:t>Occupational Hazards associated with COVID-19</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39553382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eathered">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1_Feathered">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Ion Boardroom</Template>
  <TotalTime>307</TotalTime>
  <Words>1411</Words>
  <Application>Microsoft Office PowerPoint</Application>
  <PresentationFormat>Widescreen</PresentationFormat>
  <Paragraphs>45</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Calibri</vt:lpstr>
      <vt:lpstr>Century Schoolbook</vt:lpstr>
      <vt:lpstr>Corbel</vt:lpstr>
      <vt:lpstr>Sitka Banner</vt:lpstr>
      <vt:lpstr>Times New Roman</vt:lpstr>
      <vt:lpstr>Feathered</vt:lpstr>
      <vt:lpstr>1_Feathered</vt:lpstr>
      <vt:lpstr>THE ASSESSMENT OF OCCUPATIONAL HAZARDS AND  DEVELOPMENT OF ENGINEERING EQUIPMENT TO SUPPORT  HEALTH WORKERS AGAINST COVID-19. </vt:lpstr>
      <vt:lpstr>PowerPoint Presentation</vt:lpstr>
      <vt:lpstr>WHAT IS COVID-19?</vt:lpstr>
      <vt:lpstr>CORONA VIRUS</vt:lpstr>
      <vt:lpstr>ITS TRANSMISSION</vt:lpstr>
      <vt:lpstr>SYMPTOMS OF THE VIRUS</vt:lpstr>
      <vt:lpstr>SAFETY PRECAUTIONS</vt:lpstr>
      <vt:lpstr>PowerPoint Presentation</vt:lpstr>
      <vt:lpstr>Occupational Hazards associated with COVID-19 </vt:lpstr>
      <vt:lpstr>PowerPoint Presentation</vt:lpstr>
      <vt:lpstr>Development of engineering equipment’s to support health workers against COVID-19</vt:lpstr>
      <vt:lpstr>THESE ARE;</vt:lpstr>
      <vt:lpstr>PowerPoint Presentation</vt:lpstr>
      <vt:lpstr>PowerPoint Presentation</vt:lpstr>
      <vt:lpstr>PowerPoint Presentation</vt:lpstr>
      <vt:lpstr>CONCLUSION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ASSESSMENT OF OCCUPATIONAL HAZARDS AND  DEVELOPMENT OF ENGINEERING EQUIPMENT TO SUPPORT  HEALTH WORKERS AGAINST COVID-19. </dc:title>
  <dc:creator>Alexius Ide</dc:creator>
  <cp:lastModifiedBy>Alexius Ide</cp:lastModifiedBy>
  <cp:revision>29</cp:revision>
  <dcterms:created xsi:type="dcterms:W3CDTF">2020-04-08T15:58:25Z</dcterms:created>
  <dcterms:modified xsi:type="dcterms:W3CDTF">2020-04-08T21:05:36Z</dcterms:modified>
</cp:coreProperties>
</file>