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8"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80" r:id="rId18"/>
    <p:sldId id="277" r:id="rId19"/>
    <p:sldId id="278" r:id="rId20"/>
    <p:sldId id="279" r:id="rId21"/>
    <p:sldId id="281"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7C93A-6D67-4A7C-A0F8-6841739AED24}" type="datetimeFigureOut">
              <a:rPr lang="en-US" smtClean="0"/>
              <a:pPr/>
              <a:t>4/10/2020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782A5-CDFB-42D8-B2E6-39143F9B81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 </a:t>
            </a:r>
            <a:r>
              <a:rPr lang="en-US" sz="1200" kern="1200" baseline="0" smtClean="0">
                <a:solidFill>
                  <a:schemeClr val="tx1"/>
                </a:solidFill>
                <a:latin typeface="+mn-lt"/>
                <a:ea typeface="+mn-ea"/>
                <a:cs typeface="+mn-cs"/>
              </a:rPr>
              <a:t>mTheory</a:t>
            </a:r>
            <a:r>
              <a:rPr lang="en-US" sz="1200" kern="1200" baseline="0" dirty="0" smtClean="0">
                <a:solidFill>
                  <a:schemeClr val="tx1"/>
                </a:solidFill>
                <a:latin typeface="+mn-lt"/>
                <a:ea typeface="+mn-ea"/>
                <a:cs typeface="+mn-cs"/>
              </a:rPr>
              <a:t> building was not at the heart of the first generation of implementation studies. *</a:t>
            </a:r>
            <a:r>
              <a:rPr lang="en-US" dirty="0" smtClean="0"/>
              <a:t>Third-generation scholars thus lay much emphasis on specifying clear hypotheses, finding proper </a:t>
            </a:r>
            <a:r>
              <a:rPr lang="en-US" dirty="0" err="1" smtClean="0"/>
              <a:t>operationalizations</a:t>
            </a:r>
            <a:r>
              <a:rPr lang="en-US" dirty="0" smtClean="0"/>
              <a:t> and producing adequate empirical observations to test these</a:t>
            </a:r>
            <a:r>
              <a:rPr lang="en-US" baseline="0" dirty="0" smtClean="0"/>
              <a:t> </a:t>
            </a:r>
            <a:r>
              <a:rPr lang="en-US" dirty="0" smtClean="0"/>
              <a:t>hypotheses. However,</a:t>
            </a:r>
            <a:r>
              <a:rPr lang="en-US" baseline="0" dirty="0" smtClean="0"/>
              <a:t> </a:t>
            </a:r>
            <a:r>
              <a:rPr lang="en-US" dirty="0" smtClean="0"/>
              <a:t>only a</a:t>
            </a:r>
            <a:r>
              <a:rPr lang="en-US" baseline="0" dirty="0" smtClean="0"/>
              <a:t> </a:t>
            </a:r>
            <a:r>
              <a:rPr lang="en-US" dirty="0" smtClean="0"/>
              <a:t>few studies have so far followed this path.</a:t>
            </a:r>
          </a:p>
          <a:p>
            <a:endParaRPr lang="en-US" dirty="0"/>
          </a:p>
        </p:txBody>
      </p:sp>
      <p:sp>
        <p:nvSpPr>
          <p:cNvPr id="4" name="Slide Number Placeholder 3"/>
          <p:cNvSpPr>
            <a:spLocks noGrp="1"/>
          </p:cNvSpPr>
          <p:nvPr>
            <p:ph type="sldNum" sz="quarter" idx="10"/>
          </p:nvPr>
        </p:nvSpPr>
        <p:spPr/>
        <p:txBody>
          <a:bodyPr/>
          <a:lstStyle/>
          <a:p>
            <a:fld id="{301782A5-CDFB-42D8-B2E6-39143F9B819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74EC130-2E8A-4CBA-9EB1-84742435EE08}" type="datetimeFigureOut">
              <a:rPr lang="en-US" smtClean="0"/>
              <a:pPr/>
              <a:t>4/10/2020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6AB37A0-FF43-472C-8157-AD3E4FBAD6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4EC130-2E8A-4CBA-9EB1-84742435EE08}"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B37A0-FF43-472C-8157-AD3E4FBAD6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4EC130-2E8A-4CBA-9EB1-84742435EE08}"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B37A0-FF43-472C-8157-AD3E4FBAD6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74EC130-2E8A-4CBA-9EB1-84742435EE08}" type="datetimeFigureOut">
              <a:rPr lang="en-US" smtClean="0"/>
              <a:pPr/>
              <a:t>4/10/2020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6AB37A0-FF43-472C-8157-AD3E4FBAD6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74EC130-2E8A-4CBA-9EB1-84742435EE08}" type="datetimeFigureOut">
              <a:rPr lang="en-US" smtClean="0"/>
              <a:pPr/>
              <a:t>4/10/2020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6AB37A0-FF43-472C-8157-AD3E4FBAD62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74EC130-2E8A-4CBA-9EB1-84742435EE08}" type="datetimeFigureOut">
              <a:rPr lang="en-US" smtClean="0"/>
              <a:pPr/>
              <a:t>4/10/2020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6AB37A0-FF43-472C-8157-AD3E4FBAD6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74EC130-2E8A-4CBA-9EB1-84742435EE08}"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6AB37A0-FF43-472C-8157-AD3E4FBAD62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74EC130-2E8A-4CBA-9EB1-84742435EE08}" type="datetimeFigureOut">
              <a:rPr lang="en-US" smtClean="0"/>
              <a:pPr/>
              <a:t>4/10/2020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B37A0-FF43-472C-8157-AD3E4FBAD6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4EC130-2E8A-4CBA-9EB1-84742435EE08}" type="datetimeFigureOut">
              <a:rPr lang="en-US" smtClean="0"/>
              <a:pPr/>
              <a:t>4/10/2020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B37A0-FF43-472C-8157-AD3E4FBAD6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74EC130-2E8A-4CBA-9EB1-84742435EE08}" type="datetimeFigureOut">
              <a:rPr lang="en-US" smtClean="0"/>
              <a:pPr/>
              <a:t>4/10/2020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B37A0-FF43-472C-8157-AD3E4FBAD6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74EC130-2E8A-4CBA-9EB1-84742435EE08}"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6AB37A0-FF43-472C-8157-AD3E4FBAD62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74EC130-2E8A-4CBA-9EB1-84742435EE08}" type="datetimeFigureOut">
              <a:rPr lang="en-US" smtClean="0"/>
              <a:pPr/>
              <a:t>4/10/2020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6AB37A0-FF43-472C-8157-AD3E4FBAD62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reflection blurRad="12700" stA="48000" endA="300" endPos="55000" dir="5400000" sy="-90000" algn="bl" rotWithShape="0"/>
                </a:effectLst>
              </a:rPr>
              <a:t>Implementing Public Policy</a:t>
            </a:r>
            <a:endParaRPr lang="en-US" dirty="0"/>
          </a:p>
        </p:txBody>
      </p:sp>
      <p:graphicFrame>
        <p:nvGraphicFramePr>
          <p:cNvPr id="4" name="Content Placeholder 3"/>
          <p:cNvGraphicFramePr>
            <a:graphicFrameLocks noGrp="1"/>
          </p:cNvGraphicFramePr>
          <p:nvPr>
            <p:ph idx="1"/>
          </p:nvPr>
        </p:nvGraphicFramePr>
        <p:xfrm>
          <a:off x="304800" y="1554163"/>
          <a:ext cx="8686800" cy="1854200"/>
        </p:xfrm>
        <a:graphic>
          <a:graphicData uri="http://schemas.openxmlformats.org/drawingml/2006/table">
            <a:tbl>
              <a:tblPr firstRow="1" bandRow="1">
                <a:tableStyleId>{5C22544A-7EE6-4342-B048-85BDC9FD1C3A}</a:tableStyleId>
              </a:tblPr>
              <a:tblGrid>
                <a:gridCol w="685800"/>
                <a:gridCol w="5105400"/>
                <a:gridCol w="2895600"/>
              </a:tblGrid>
              <a:tr h="370840">
                <a:tc>
                  <a:txBody>
                    <a:bodyPr/>
                    <a:lstStyle/>
                    <a:p>
                      <a:r>
                        <a:rPr lang="en-US" dirty="0" smtClean="0"/>
                        <a:t>S\N</a:t>
                      </a:r>
                      <a:endParaRPr lang="en-US" dirty="0"/>
                    </a:p>
                  </a:txBody>
                  <a:tcPr/>
                </a:tc>
                <a:tc>
                  <a:txBody>
                    <a:bodyPr/>
                    <a:lstStyle/>
                    <a:p>
                      <a:r>
                        <a:rPr lang="en-US" dirty="0" smtClean="0"/>
                        <a:t>GROUP MEMBERS</a:t>
                      </a:r>
                      <a:endParaRPr lang="en-US" dirty="0"/>
                    </a:p>
                  </a:txBody>
                  <a:tcPr/>
                </a:tc>
                <a:tc>
                  <a:txBody>
                    <a:bodyPr/>
                    <a:lstStyle/>
                    <a:p>
                      <a:r>
                        <a:rPr lang="en-US" dirty="0" err="1" smtClean="0"/>
                        <a:t>MATRIC</a:t>
                      </a:r>
                      <a:r>
                        <a:rPr lang="en-US" dirty="0" smtClean="0"/>
                        <a:t> NO</a:t>
                      </a:r>
                      <a:endParaRPr lang="en-US" dirty="0"/>
                    </a:p>
                  </a:txBody>
                  <a:tcPr/>
                </a:tc>
              </a:tr>
              <a:tr h="370840">
                <a:tc>
                  <a:txBody>
                    <a:bodyPr/>
                    <a:lstStyle/>
                    <a:p>
                      <a:r>
                        <a:rPr lang="en-US" dirty="0" smtClean="0"/>
                        <a:t>1</a:t>
                      </a:r>
                      <a:endParaRPr lang="en-US" dirty="0"/>
                    </a:p>
                  </a:txBody>
                  <a:tcPr/>
                </a:tc>
                <a:tc>
                  <a:txBody>
                    <a:bodyPr/>
                    <a:lstStyle/>
                    <a:p>
                      <a:r>
                        <a:rPr lang="en-US" dirty="0" smtClean="0"/>
                        <a:t>IREFIN</a:t>
                      </a:r>
                      <a:r>
                        <a:rPr lang="en-US" baseline="0" dirty="0" smtClean="0"/>
                        <a:t> </a:t>
                      </a:r>
                      <a:r>
                        <a:rPr lang="en-US" baseline="0" dirty="0" err="1" smtClean="0"/>
                        <a:t>OLUWATOSIN</a:t>
                      </a:r>
                      <a:endParaRPr lang="en-US" dirty="0"/>
                    </a:p>
                  </a:txBody>
                  <a:tcPr/>
                </a:tc>
                <a:tc>
                  <a:txBody>
                    <a:bodyPr/>
                    <a:lstStyle/>
                    <a:p>
                      <a:r>
                        <a:rPr lang="en-US" dirty="0" smtClean="0"/>
                        <a:t>16\</a:t>
                      </a:r>
                      <a:r>
                        <a:rPr lang="en-US" dirty="0" err="1" smtClean="0"/>
                        <a:t>SMS10</a:t>
                      </a:r>
                      <a:r>
                        <a:rPr lang="en-US" dirty="0" smtClean="0"/>
                        <a:t>\010</a:t>
                      </a:r>
                      <a:endParaRPr lang="en-US" dirty="0"/>
                    </a:p>
                  </a:txBody>
                  <a:tcPr/>
                </a:tc>
              </a:tr>
              <a:tr h="370840">
                <a:tc>
                  <a:txBody>
                    <a:bodyPr/>
                    <a:lstStyle/>
                    <a:p>
                      <a:r>
                        <a:rPr lang="en-US" dirty="0" smtClean="0"/>
                        <a:t>2</a:t>
                      </a:r>
                      <a:endParaRPr lang="en-US" dirty="0"/>
                    </a:p>
                  </a:txBody>
                  <a:tcPr/>
                </a:tc>
                <a:tc>
                  <a:txBody>
                    <a:bodyPr/>
                    <a:lstStyle/>
                    <a:p>
                      <a:r>
                        <a:rPr lang="en-US" dirty="0" err="1" smtClean="0"/>
                        <a:t>ELUMELU</a:t>
                      </a:r>
                      <a:r>
                        <a:rPr lang="en-US" dirty="0" smtClean="0"/>
                        <a:t> GRACE</a:t>
                      </a:r>
                      <a:endParaRPr lang="en-US" dirty="0"/>
                    </a:p>
                  </a:txBody>
                  <a:tcPr/>
                </a:tc>
                <a:tc>
                  <a:txBody>
                    <a:bodyPr/>
                    <a:lstStyle/>
                    <a:p>
                      <a:r>
                        <a:rPr lang="en-US" dirty="0" smtClean="0"/>
                        <a:t>16/</a:t>
                      </a:r>
                      <a:r>
                        <a:rPr lang="en-US" dirty="0" err="1" smtClean="0"/>
                        <a:t>SMS10</a:t>
                      </a:r>
                      <a:r>
                        <a:rPr lang="en-US" dirty="0" smtClean="0"/>
                        <a:t>/006</a:t>
                      </a:r>
                      <a:endParaRPr lang="en-US" dirty="0"/>
                    </a:p>
                  </a:txBody>
                  <a:tcPr/>
                </a:tc>
              </a:tr>
              <a:tr h="370840">
                <a:tc>
                  <a:txBody>
                    <a:bodyPr/>
                    <a:lstStyle/>
                    <a:p>
                      <a:r>
                        <a:rPr lang="en-US" dirty="0" smtClean="0"/>
                        <a:t>3</a:t>
                      </a:r>
                      <a:endParaRPr lang="en-US" dirty="0"/>
                    </a:p>
                  </a:txBody>
                  <a:tcPr/>
                </a:tc>
                <a:tc>
                  <a:txBody>
                    <a:bodyPr/>
                    <a:lstStyle/>
                    <a:p>
                      <a:r>
                        <a:rPr lang="en-US" dirty="0" err="1" smtClean="0"/>
                        <a:t>BOADE</a:t>
                      </a:r>
                      <a:r>
                        <a:rPr lang="en-US" dirty="0" smtClean="0"/>
                        <a:t> </a:t>
                      </a:r>
                      <a:r>
                        <a:rPr lang="en-US" dirty="0" err="1" smtClean="0"/>
                        <a:t>OLAMILEKAN</a:t>
                      </a:r>
                      <a:r>
                        <a:rPr lang="en-US" dirty="0" smtClean="0"/>
                        <a:t> </a:t>
                      </a:r>
                      <a:r>
                        <a:rPr lang="en-US" dirty="0" err="1" smtClean="0"/>
                        <a:t>TAOFIQ</a:t>
                      </a:r>
                      <a:endParaRPr lang="en-US" dirty="0"/>
                    </a:p>
                  </a:txBody>
                  <a:tcPr/>
                </a:tc>
                <a:tc>
                  <a:txBody>
                    <a:bodyPr/>
                    <a:lstStyle/>
                    <a:p>
                      <a:r>
                        <a:rPr lang="en-US" dirty="0" smtClean="0"/>
                        <a:t>12\</a:t>
                      </a:r>
                      <a:r>
                        <a:rPr lang="en-US" dirty="0" err="1" smtClean="0"/>
                        <a:t>SMS10</a:t>
                      </a:r>
                      <a:r>
                        <a:rPr lang="en-US" dirty="0" smtClean="0"/>
                        <a:t>\006</a:t>
                      </a:r>
                      <a:endParaRPr lang="en-US" dirty="0"/>
                    </a:p>
                  </a:txBody>
                  <a:tcPr/>
                </a:tc>
              </a:tr>
              <a:tr h="370840">
                <a:tc>
                  <a:txBody>
                    <a:bodyPr/>
                    <a:lstStyle/>
                    <a:p>
                      <a:r>
                        <a:rPr lang="en-US" dirty="0" smtClean="0"/>
                        <a:t>4</a:t>
                      </a:r>
                      <a:endParaRPr lang="en-US" dirty="0"/>
                    </a:p>
                  </a:txBody>
                  <a:tcPr/>
                </a:tc>
                <a:tc>
                  <a:txBody>
                    <a:bodyPr/>
                    <a:lstStyle/>
                    <a:p>
                      <a:r>
                        <a:rPr lang="en-US" dirty="0" err="1" smtClean="0"/>
                        <a:t>ELUMEZE</a:t>
                      </a:r>
                      <a:r>
                        <a:rPr lang="en-US" dirty="0" smtClean="0"/>
                        <a:t> ANTHONY</a:t>
                      </a:r>
                      <a:endParaRPr lang="en-US" dirty="0"/>
                    </a:p>
                  </a:txBody>
                  <a:tcPr/>
                </a:tc>
                <a:tc>
                  <a:txBody>
                    <a:bodyPr/>
                    <a:lstStyle/>
                    <a:p>
                      <a:r>
                        <a:rPr lang="en-US" dirty="0" smtClean="0"/>
                        <a:t>16/</a:t>
                      </a:r>
                      <a:r>
                        <a:rPr lang="en-US" dirty="0" err="1" smtClean="0"/>
                        <a:t>SMS09</a:t>
                      </a:r>
                      <a:r>
                        <a:rPr lang="en-US" dirty="0" smtClean="0"/>
                        <a:t>/047</a:t>
                      </a:r>
                      <a:endParaRPr lang="en-US"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x-none"/>
          </a:p>
        </p:txBody>
      </p:sp>
      <p:sp>
        <p:nvSpPr>
          <p:cNvPr id="3" name="Content Placeholder 2"/>
          <p:cNvSpPr>
            <a:spLocks noGrp="1"/>
          </p:cNvSpPr>
          <p:nvPr>
            <p:ph idx="1"/>
          </p:nvPr>
        </p:nvSpPr>
        <p:spPr/>
        <p:txBody>
          <a:bodyPr>
            <a:normAutofit fontScale="92500" lnSpcReduction="10000"/>
          </a:bodyPr>
          <a:lstStyle/>
          <a:p>
            <a:r>
              <a:rPr lang="en-US" dirty="0"/>
              <a:t>The Swedish scholar </a:t>
            </a:r>
            <a:r>
              <a:rPr lang="en-US" dirty="0" err="1"/>
              <a:t>Hjern</a:t>
            </a:r>
            <a:r>
              <a:rPr lang="en-US" dirty="0"/>
              <a:t>, in close cooperation with colleagues like Porter and Hull, focuses on implementation analysis starting with the identification of networks of actors from all relevant agencies collaborating in implementation and then examine the way they try to solve their problems.</a:t>
            </a:r>
            <a:endParaRPr lang="x-none" dirty="0"/>
          </a:p>
          <a:p>
            <a:r>
              <a:rPr lang="x-none" dirty="0"/>
              <a:t>According to Sabatier (1986a), this approach offers a useful tool to describe the “implementation structures” </a:t>
            </a:r>
          </a:p>
        </p:txBody>
      </p:sp>
    </p:spTree>
    <p:extLst>
      <p:ext uri="{BB962C8B-B14F-4D97-AF65-F5344CB8AC3E}">
        <p14:creationId xmlns="" xmlns:p14="http://schemas.microsoft.com/office/powerpoint/2010/main" val="165228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Comparative discuss</a:t>
            </a:r>
            <a:endParaRPr lang="x-none" dirty="0"/>
          </a:p>
        </p:txBody>
      </p:sp>
      <p:sp>
        <p:nvSpPr>
          <p:cNvPr id="3" name="Content Placeholder 2"/>
          <p:cNvSpPr>
            <a:spLocks noGrp="1"/>
          </p:cNvSpPr>
          <p:nvPr>
            <p:ph idx="1"/>
          </p:nvPr>
        </p:nvSpPr>
        <p:spPr/>
        <p:txBody>
          <a:bodyPr>
            <a:normAutofit fontScale="77500" lnSpcReduction="20000"/>
          </a:bodyPr>
          <a:lstStyle/>
          <a:p>
            <a:r>
              <a:rPr lang="x-none" dirty="0"/>
              <a:t>They </a:t>
            </a:r>
            <a:r>
              <a:rPr lang="en-GB" dirty="0"/>
              <a:t>both differ in</a:t>
            </a:r>
            <a:r>
              <a:rPr lang="x-none" dirty="0"/>
              <a:t> research strategies, goals of analysis, models of the policy proce</a:t>
            </a:r>
            <a:r>
              <a:rPr lang="en-GB" dirty="0" err="1"/>
              <a:t>ss</a:t>
            </a:r>
            <a:r>
              <a:rPr lang="x-none" dirty="0"/>
              <a:t> implementation process</a:t>
            </a:r>
            <a:r>
              <a:rPr lang="en-GB" dirty="0"/>
              <a:t> and </a:t>
            </a:r>
            <a:r>
              <a:rPr lang="x-none" dirty="0"/>
              <a:t>models of democracy</a:t>
            </a:r>
            <a:r>
              <a:rPr lang="en-GB" dirty="0"/>
              <a:t>.</a:t>
            </a:r>
            <a:endParaRPr lang="x-none" dirty="0"/>
          </a:p>
          <a:p>
            <a:r>
              <a:rPr lang="en-US" dirty="0"/>
              <a:t>1. Top-downers typically start from a policy decision reached at the “top” of the political system and work their way “down” to the implementers. Bottom-uppers, in contrast, start out with the identification of actors involved in concrete policy delivery at the “bottom” of the politico-administrative system. </a:t>
            </a:r>
            <a:endParaRPr lang="x-none" dirty="0"/>
          </a:p>
          <a:p>
            <a:r>
              <a:rPr lang="en-GB" dirty="0"/>
              <a:t>2. </a:t>
            </a:r>
            <a:r>
              <a:rPr lang="x-none" dirty="0"/>
              <a:t>The goal of analysis of top-down scholars is to reach a general theory of implementation</a:t>
            </a:r>
            <a:r>
              <a:rPr lang="en-GB" dirty="0"/>
              <a:t>. </a:t>
            </a:r>
            <a:r>
              <a:rPr lang="x-none" dirty="0"/>
              <a:t>The aim of bottom-up studies, in contrast, is rather to give an accurate empirical description and explanation of the interactions and problem-solving strategies of actors involved in policy delivery. </a:t>
            </a:r>
          </a:p>
        </p:txBody>
      </p:sp>
    </p:spTree>
    <p:extLst>
      <p:ext uri="{BB962C8B-B14F-4D97-AF65-F5344CB8AC3E}">
        <p14:creationId xmlns="" xmlns:p14="http://schemas.microsoft.com/office/powerpoint/2010/main" val="424295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x-none"/>
          </a:p>
        </p:txBody>
      </p:sp>
      <p:sp>
        <p:nvSpPr>
          <p:cNvPr id="3" name="Content Placeholder 2"/>
          <p:cNvSpPr>
            <a:spLocks noGrp="1"/>
          </p:cNvSpPr>
          <p:nvPr>
            <p:ph idx="1"/>
          </p:nvPr>
        </p:nvSpPr>
        <p:spPr/>
        <p:txBody>
          <a:bodyPr>
            <a:normAutofit fontScale="85000" lnSpcReduction="20000"/>
          </a:bodyPr>
          <a:lstStyle/>
          <a:p>
            <a:r>
              <a:rPr lang="en-GB" dirty="0"/>
              <a:t>3. </a:t>
            </a:r>
            <a:r>
              <a:rPr lang="x-none" dirty="0"/>
              <a:t>Top-down analyses </a:t>
            </a:r>
            <a:r>
              <a:rPr lang="en-GB" dirty="0"/>
              <a:t>does </a:t>
            </a:r>
            <a:r>
              <a:rPr lang="x-none" dirty="0"/>
              <a:t>not focus on the whole policy process, but merely on “what happens after a bill becomes a law”</a:t>
            </a:r>
            <a:r>
              <a:rPr lang="en-GB" dirty="0"/>
              <a:t>. </a:t>
            </a:r>
            <a:r>
              <a:rPr lang="x-none" dirty="0"/>
              <a:t>In contrast, bottom-up approaches argue that policy implementation cannot be separated from policy formulation. Hence, bottom-up scholars do not just pay attention to one particular stage of the policy cycle.</a:t>
            </a:r>
            <a:endParaRPr lang="en-GB" dirty="0"/>
          </a:p>
          <a:p>
            <a:r>
              <a:rPr lang="en-GB" dirty="0"/>
              <a:t>4. </a:t>
            </a:r>
            <a:r>
              <a:rPr lang="x-none" dirty="0"/>
              <a:t>Top-down understand</a:t>
            </a:r>
            <a:r>
              <a:rPr lang="en-GB" dirty="0"/>
              <a:t>s</a:t>
            </a:r>
            <a:r>
              <a:rPr lang="x-none" dirty="0"/>
              <a:t> implementation as “the carrying out of a basic policy decision. In this view, implementation is a</a:t>
            </a:r>
            <a:r>
              <a:rPr lang="en-GB" dirty="0"/>
              <a:t>n </a:t>
            </a:r>
            <a:r>
              <a:rPr lang="x-none" dirty="0"/>
              <a:t>administrative process.</a:t>
            </a:r>
            <a:r>
              <a:rPr lang="en-GB" dirty="0"/>
              <a:t> Bottom- up</a:t>
            </a:r>
            <a:r>
              <a:rPr lang="x-none" dirty="0"/>
              <a:t> suggests that policies</a:t>
            </a:r>
            <a:r>
              <a:rPr lang="en-GB" dirty="0"/>
              <a:t> are</a:t>
            </a:r>
            <a:r>
              <a:rPr lang="x-none" dirty="0"/>
              <a:t> by the largely autonomous political decisions of the actors directly involved in policy delivery.</a:t>
            </a:r>
          </a:p>
        </p:txBody>
      </p:sp>
    </p:spTree>
    <p:extLst>
      <p:ext uri="{BB962C8B-B14F-4D97-AF65-F5344CB8AC3E}">
        <p14:creationId xmlns="" xmlns:p14="http://schemas.microsoft.com/office/powerpoint/2010/main" val="286276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x-none"/>
          </a:p>
        </p:txBody>
      </p:sp>
      <p:sp>
        <p:nvSpPr>
          <p:cNvPr id="3" name="Content Placeholder 2"/>
          <p:cNvSpPr>
            <a:spLocks noGrp="1"/>
          </p:cNvSpPr>
          <p:nvPr>
            <p:ph idx="1"/>
          </p:nvPr>
        </p:nvSpPr>
        <p:spPr/>
        <p:txBody>
          <a:bodyPr/>
          <a:lstStyle/>
          <a:p>
            <a:r>
              <a:rPr lang="en-GB" dirty="0"/>
              <a:t>5. </a:t>
            </a:r>
            <a:r>
              <a:rPr lang="x-none" dirty="0"/>
              <a:t>Topdown approaches are rooted </a:t>
            </a:r>
            <a:r>
              <a:rPr lang="en-GB" dirty="0"/>
              <a:t>in</a:t>
            </a:r>
            <a:r>
              <a:rPr lang="x-none" dirty="0"/>
              <a:t> representative democracy</a:t>
            </a:r>
            <a:r>
              <a:rPr lang="en-GB" dirty="0"/>
              <a:t>.</a:t>
            </a:r>
            <a:r>
              <a:rPr lang="x-none" dirty="0"/>
              <a:t> They stress that local bureaucrats, affected target groups and private actors have legitimate concerns to be taken into account as well. </a:t>
            </a:r>
          </a:p>
        </p:txBody>
      </p:sp>
    </p:spTree>
    <p:extLst>
      <p:ext uri="{BB962C8B-B14F-4D97-AF65-F5344CB8AC3E}">
        <p14:creationId xmlns="" xmlns:p14="http://schemas.microsoft.com/office/powerpoint/2010/main" val="259869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Hybrid theory </a:t>
            </a:r>
            <a:endParaRPr lang="x-none" dirty="0"/>
          </a:p>
        </p:txBody>
      </p:sp>
      <p:sp>
        <p:nvSpPr>
          <p:cNvPr id="3" name="Content Placeholder 2"/>
          <p:cNvSpPr>
            <a:spLocks noGrp="1"/>
          </p:cNvSpPr>
          <p:nvPr>
            <p:ph idx="1"/>
          </p:nvPr>
        </p:nvSpPr>
        <p:spPr/>
        <p:txBody>
          <a:bodyPr>
            <a:normAutofit fontScale="77500" lnSpcReduction="20000"/>
          </a:bodyPr>
          <a:lstStyle/>
          <a:p>
            <a:r>
              <a:rPr lang="x-none" dirty="0"/>
              <a:t>As a result of growing debate between top-downers and bottom-uppers</a:t>
            </a:r>
            <a:r>
              <a:rPr lang="en-GB" dirty="0"/>
              <a:t> </a:t>
            </a:r>
            <a:r>
              <a:rPr lang="x-none" dirty="0"/>
              <a:t>researchers tried to synthesize both approaches</a:t>
            </a:r>
            <a:r>
              <a:rPr lang="en-GB" dirty="0"/>
              <a:t> </a:t>
            </a:r>
            <a:r>
              <a:rPr lang="x-none" dirty="0"/>
              <a:t>combin</a:t>
            </a:r>
            <a:r>
              <a:rPr lang="en-GB" dirty="0" err="1"/>
              <a:t>ing</a:t>
            </a:r>
            <a:r>
              <a:rPr lang="en-GB" dirty="0"/>
              <a:t> </a:t>
            </a:r>
            <a:r>
              <a:rPr lang="x-none" dirty="0"/>
              <a:t>elements of both </a:t>
            </a:r>
            <a:r>
              <a:rPr lang="en-GB" dirty="0"/>
              <a:t>sides.</a:t>
            </a:r>
          </a:p>
          <a:p>
            <a:r>
              <a:rPr lang="x-none" dirty="0"/>
              <a:t>Elmore</a:t>
            </a:r>
            <a:r>
              <a:rPr lang="en-GB" dirty="0"/>
              <a:t> (1985) </a:t>
            </a:r>
            <a:r>
              <a:rPr lang="x-none" dirty="0"/>
              <a:t>argued that</a:t>
            </a:r>
            <a:r>
              <a:rPr lang="en-GB" dirty="0"/>
              <a:t> a</a:t>
            </a:r>
            <a:r>
              <a:rPr lang="x-none" dirty="0"/>
              <a:t> program success is </a:t>
            </a:r>
            <a:r>
              <a:rPr lang="en-GB" dirty="0"/>
              <a:t>based </a:t>
            </a:r>
            <a:r>
              <a:rPr lang="x-none" dirty="0"/>
              <a:t>upon both elements, as they are intertwined (Sabatier 1986)</a:t>
            </a:r>
            <a:r>
              <a:rPr lang="en-GB" dirty="0"/>
              <a:t> and p</a:t>
            </a:r>
            <a:r>
              <a:rPr lang="x-none" dirty="0"/>
              <a:t>olicy makers should therefore start with the consideration of policy instruments and available resources for policy change. </a:t>
            </a:r>
          </a:p>
          <a:p>
            <a:r>
              <a:rPr lang="x-none" dirty="0"/>
              <a:t>Sabatier</a:t>
            </a:r>
            <a:r>
              <a:rPr lang="en-GB" dirty="0"/>
              <a:t> (1986)</a:t>
            </a:r>
            <a:r>
              <a:rPr lang="x-none" dirty="0"/>
              <a:t> “advocacy coalition framework” This conception has some resemblance with the bottom-up approach as the analysis starts from a policy problem and proceeds in reconstructing the strategies of relevant actors to solve this problem. </a:t>
            </a:r>
            <a:endParaRPr lang="en-GB" dirty="0"/>
          </a:p>
          <a:p>
            <a:endParaRPr lang="x-none" dirty="0"/>
          </a:p>
        </p:txBody>
      </p:sp>
    </p:spTree>
    <p:extLst>
      <p:ext uri="{BB962C8B-B14F-4D97-AF65-F5344CB8AC3E}">
        <p14:creationId xmlns="" xmlns:p14="http://schemas.microsoft.com/office/powerpoint/2010/main" val="90518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x-none"/>
          </a:p>
        </p:txBody>
      </p:sp>
      <p:sp>
        <p:nvSpPr>
          <p:cNvPr id="3" name="Content Placeholder 2"/>
          <p:cNvSpPr>
            <a:spLocks noGrp="1"/>
          </p:cNvSpPr>
          <p:nvPr>
            <p:ph idx="1"/>
          </p:nvPr>
        </p:nvSpPr>
        <p:spPr/>
        <p:txBody>
          <a:bodyPr/>
          <a:lstStyle/>
          <a:p>
            <a:r>
              <a:rPr lang="x-none" dirty="0"/>
              <a:t>Scharpf (197</a:t>
            </a:r>
            <a:r>
              <a:rPr lang="en-GB" dirty="0"/>
              <a:t>8)</a:t>
            </a:r>
            <a:r>
              <a:rPr lang="x-none" dirty="0"/>
              <a:t>Introduc</a:t>
            </a:r>
            <a:r>
              <a:rPr lang="en-GB" dirty="0" err="1"/>
              <a:t>ed</a:t>
            </a:r>
            <a:r>
              <a:rPr lang="en-GB" dirty="0"/>
              <a:t> </a:t>
            </a:r>
            <a:r>
              <a:rPr lang="x-none" dirty="0"/>
              <a:t>the concept of </a:t>
            </a:r>
            <a:r>
              <a:rPr lang="en-GB" dirty="0"/>
              <a:t>“</a:t>
            </a:r>
            <a:r>
              <a:rPr lang="x-none" dirty="0"/>
              <a:t>policy networks to implementation research</a:t>
            </a:r>
            <a:r>
              <a:rPr lang="en-GB" dirty="0"/>
              <a:t>”</a:t>
            </a:r>
            <a:r>
              <a:rPr lang="x-none" dirty="0"/>
              <a:t>, he suggested giving more weight to processes of coordination and collaboration among separate but mutually dependent actors. </a:t>
            </a:r>
          </a:p>
        </p:txBody>
      </p:sp>
    </p:spTree>
    <p:extLst>
      <p:ext uri="{BB962C8B-B14F-4D97-AF65-F5344CB8AC3E}">
        <p14:creationId xmlns="" xmlns:p14="http://schemas.microsoft.com/office/powerpoint/2010/main" val="409075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x-none"/>
          </a:p>
        </p:txBody>
      </p:sp>
      <p:sp>
        <p:nvSpPr>
          <p:cNvPr id="3" name="Content Placeholder 2"/>
          <p:cNvSpPr>
            <a:spLocks noGrp="1"/>
          </p:cNvSpPr>
          <p:nvPr>
            <p:ph idx="1"/>
          </p:nvPr>
        </p:nvSpPr>
        <p:spPr/>
        <p:txBody>
          <a:bodyPr>
            <a:normAutofit fontScale="85000" lnSpcReduction="10000"/>
          </a:bodyPr>
          <a:lstStyle/>
          <a:p>
            <a:r>
              <a:rPr lang="x-none" dirty="0"/>
              <a:t>Winter (1990) contributed to overcoming the separation of policy formation and implementation. </a:t>
            </a:r>
            <a:endParaRPr lang="en-GB" dirty="0"/>
          </a:p>
          <a:p>
            <a:r>
              <a:rPr lang="x-none" dirty="0"/>
              <a:t>Goggin, Bowman, Lester, and O’Toole (1990), accept the perspective of a centrally defined policy decision to be implemented by lower-level actors. </a:t>
            </a:r>
            <a:endParaRPr lang="en-GB" dirty="0"/>
          </a:p>
          <a:p>
            <a:r>
              <a:rPr lang="en-GB" dirty="0"/>
              <a:t>Some scholars are of the view that they fail to address the question of </a:t>
            </a:r>
            <a:r>
              <a:rPr lang="x-none" dirty="0"/>
              <a:t>the type of policy to be implemented</a:t>
            </a:r>
            <a:r>
              <a:rPr lang="en-GB" dirty="0"/>
              <a:t>, </a:t>
            </a:r>
            <a:r>
              <a:rPr lang="x-none" dirty="0"/>
              <a:t>Building on the seminal article by Lowi (1972), Ripley and Franklin (1982) distinguish between distributive, regulatory, and redistributive policies, arguing that</a:t>
            </a:r>
          </a:p>
        </p:txBody>
      </p:sp>
    </p:spTree>
    <p:extLst>
      <p:ext uri="{BB962C8B-B14F-4D97-AF65-F5344CB8AC3E}">
        <p14:creationId xmlns="" xmlns:p14="http://schemas.microsoft.com/office/powerpoint/2010/main" val="166074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New developments in implementation analysis</a:t>
            </a:r>
            <a:endParaRPr lang="en-US" dirty="0"/>
          </a:p>
        </p:txBody>
      </p:sp>
      <p:sp>
        <p:nvSpPr>
          <p:cNvPr id="3" name="Content Placeholder 2"/>
          <p:cNvSpPr>
            <a:spLocks noGrp="1"/>
          </p:cNvSpPr>
          <p:nvPr>
            <p:ph idx="1"/>
          </p:nvPr>
        </p:nvSpPr>
        <p:spPr/>
        <p:txBody>
          <a:bodyPr/>
          <a:lstStyle/>
          <a:p>
            <a:r>
              <a:rPr lang="en-GB" dirty="0" err="1" smtClean="0"/>
              <a:t>1.Implementation</a:t>
            </a:r>
            <a:r>
              <a:rPr lang="en-GB" dirty="0" smtClean="0"/>
              <a:t> in an international context: news from European integration studies</a:t>
            </a:r>
          </a:p>
          <a:p>
            <a:r>
              <a:rPr lang="en-GB" dirty="0" err="1" smtClean="0"/>
              <a:t>2.The</a:t>
            </a:r>
            <a:r>
              <a:rPr lang="en-GB" dirty="0" smtClean="0"/>
              <a:t> interpretative approach to policy implementation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656184"/>
          </a:xfrm>
        </p:spPr>
        <p:txBody>
          <a:bodyPr>
            <a:normAutofit fontScale="90000"/>
          </a:bodyPr>
          <a:lstStyle/>
          <a:p>
            <a:r>
              <a:rPr lang="en-GB" dirty="0" smtClean="0"/>
              <a:t/>
            </a:r>
            <a:br>
              <a:rPr lang="en-GB" dirty="0" smtClean="0"/>
            </a:br>
            <a:r>
              <a:rPr lang="en-GB" dirty="0" smtClean="0"/>
              <a:t>Implementation in an international context: News from European integration studies</a:t>
            </a:r>
            <a:endParaRPr lang="en-GB" dirty="0"/>
          </a:p>
        </p:txBody>
      </p:sp>
      <p:sp>
        <p:nvSpPr>
          <p:cNvPr id="3" name="Content Placeholder 2"/>
          <p:cNvSpPr>
            <a:spLocks noGrp="1"/>
          </p:cNvSpPr>
          <p:nvPr>
            <p:ph sz="quarter" idx="1"/>
          </p:nvPr>
        </p:nvSpPr>
        <p:spPr>
          <a:xfrm>
            <a:off x="395536" y="2060848"/>
            <a:ext cx="8496944" cy="4536504"/>
          </a:xfrm>
        </p:spPr>
        <p:txBody>
          <a:bodyPr>
            <a:normAutofit fontScale="85000" lnSpcReduction="20000"/>
          </a:bodyPr>
          <a:lstStyle/>
          <a:p>
            <a:r>
              <a:rPr lang="en-GB" dirty="0" smtClean="0"/>
              <a:t>The first wave of studies addressing  issues in the context of European integration started out as a failure to the extent that theoretical conclusions were drawn at all, which primarily mirrored the insights of the top down school in implementation theory.</a:t>
            </a:r>
          </a:p>
          <a:p>
            <a:r>
              <a:rPr lang="en-GB" dirty="0" smtClean="0"/>
              <a:t>The second wave of implementation was embraced and evolved in the 1990s .it focused on European environmental policy, one of which the implementation gaps had become particularly visible.</a:t>
            </a:r>
          </a:p>
          <a:p>
            <a:r>
              <a:rPr lang="en-GB" dirty="0" smtClean="0"/>
              <a:t>Problems of policy execution were put down to technical parameter such as insufficient administrative resources; inter organized co ordination problems or cumbersome legislative at the domestic level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859216" cy="1224136"/>
          </a:xfrm>
        </p:spPr>
        <p:txBody>
          <a:bodyPr>
            <a:normAutofit fontScale="90000"/>
          </a:bodyPr>
          <a:lstStyle/>
          <a:p>
            <a:r>
              <a:rPr lang="en-GB" sz="3200" dirty="0" smtClean="0"/>
              <a:t>Implementation in an international context: News from European integration studies</a:t>
            </a:r>
            <a:endParaRPr lang="en-GB" sz="3200" dirty="0"/>
          </a:p>
        </p:txBody>
      </p:sp>
      <p:sp>
        <p:nvSpPr>
          <p:cNvPr id="3" name="Content Placeholder 2"/>
          <p:cNvSpPr>
            <a:spLocks noGrp="1"/>
          </p:cNvSpPr>
          <p:nvPr>
            <p:ph sz="quarter" idx="1"/>
          </p:nvPr>
        </p:nvSpPr>
        <p:spPr>
          <a:xfrm>
            <a:off x="304800" y="1628800"/>
            <a:ext cx="8382000" cy="4391000"/>
          </a:xfrm>
        </p:spPr>
        <p:txBody>
          <a:bodyPr/>
          <a:lstStyle/>
          <a:p>
            <a:r>
              <a:rPr lang="en-GB" dirty="0" smtClean="0"/>
              <a:t>The degree of misfits, that is the extent to which a particular supranational policy required members’ states to depart from their traditional ways of doing things in terms of policy legacies </a:t>
            </a:r>
            <a:r>
              <a:rPr lang="en-GB" dirty="0" smtClean="0"/>
              <a:t>and organizational </a:t>
            </a:r>
            <a:r>
              <a:rPr lang="en-GB" dirty="0" smtClean="0"/>
              <a:t>arrangements, thus moved to the forefront in explaining implementation outcomes.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INTRODUCTION</a:t>
            </a:r>
            <a:r>
              <a:rPr lang="en-US" b="1" dirty="0" smtClean="0"/>
              <a:t> </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dirty="0" smtClean="0"/>
              <a:t>Implementation studies can be characterized as studies of policy change (Jenkins 1978, 203).</a:t>
            </a:r>
          </a:p>
          <a:p>
            <a:pPr algn="just"/>
            <a:r>
              <a:rPr lang="en-US" dirty="0" err="1" smtClean="0"/>
              <a:t>Goggin</a:t>
            </a:r>
            <a:r>
              <a:rPr lang="en-US" dirty="0" smtClean="0"/>
              <a:t> and his colleagues(1990) identified three generations of implementation research.</a:t>
            </a:r>
          </a:p>
          <a:p>
            <a:pPr algn="just"/>
            <a:r>
              <a:rPr lang="en-US" dirty="0" smtClean="0"/>
              <a:t>Implementation studies emerged in the </a:t>
            </a:r>
            <a:r>
              <a:rPr lang="en-US" dirty="0" err="1" smtClean="0"/>
              <a:t>1970s</a:t>
            </a:r>
            <a:r>
              <a:rPr lang="en-US" dirty="0" smtClean="0"/>
              <a:t> within the United States, as a reaction to growing concerns over the effectiveness of wide-ranging reform programs.  </a:t>
            </a:r>
          </a:p>
          <a:p>
            <a:pPr algn="just"/>
            <a:r>
              <a:rPr lang="en-US" dirty="0" smtClean="0"/>
              <a:t>The process of “translating policy into action” (Barrett 2004, 251) attracted more attention, as policies seemed to lag behind policy expectations.</a:t>
            </a:r>
          </a:p>
          <a:p>
            <a:pPr algn="just"/>
            <a:r>
              <a:rPr lang="en-US" dirty="0" smtClean="0"/>
              <a:t> The first generation of implementation studies, which dominated much of the </a:t>
            </a:r>
            <a:r>
              <a:rPr lang="en-US" dirty="0" err="1" smtClean="0"/>
              <a:t>1970s</a:t>
            </a:r>
            <a:r>
              <a:rPr lang="en-US" dirty="0" smtClean="0"/>
              <a:t>, was characterized by a pessimistic undertone. This pessimism was fuelled by a number of case studies that represented shining examples of implementation failure.</a:t>
            </a:r>
          </a:p>
          <a:p>
            <a:pPr algn="just"/>
            <a:r>
              <a:rPr lang="en-US" dirty="0" smtClean="0"/>
              <a:t>The most noteworthy achievement of the first generation of implementation researchers was to raise awareness of the issue in the wider scholarly community and in the general public.</a:t>
            </a:r>
          </a:p>
          <a:p>
            <a:pPr algn="just"/>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The interpretative approach to policy implementation</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 It looks at the strict distinction between facts and values underlying the positivity of philosophy of science as untenable and it challenges the possibility of neutral and unbiased observations. In </a:t>
            </a:r>
            <a:r>
              <a:rPr lang="en-GB" dirty="0" err="1" smtClean="0"/>
              <a:t>Yanows</a:t>
            </a:r>
            <a:r>
              <a:rPr lang="en-GB" dirty="0" smtClean="0"/>
              <a:t> words (200,ix)</a:t>
            </a:r>
          </a:p>
          <a:p>
            <a:r>
              <a:rPr lang="en-GB" dirty="0" smtClean="0"/>
              <a:t>” it means that implementation analysis shifts the discussion from values as a set of meanings and from a view of human behaviour as ideally instrumentally and technically rational to human action as expressive”.</a:t>
            </a:r>
          </a:p>
          <a:p>
            <a:r>
              <a:rPr lang="en-GB" dirty="0" smtClean="0"/>
              <a:t>Interpretative approach does not take the factual essence of problems as its main point but shows  that multiple and sometimes </a:t>
            </a:r>
            <a:r>
              <a:rPr lang="en-GB" dirty="0" err="1" smtClean="0"/>
              <a:t>ambigious</a:t>
            </a:r>
            <a:r>
              <a:rPr lang="en-GB" dirty="0" smtClean="0"/>
              <a:t> and conflicting meanings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95399"/>
          </a:xfrm>
        </p:spPr>
        <p:txBody>
          <a:bodyPr>
            <a:normAutofit/>
          </a:bodyPr>
          <a:lstStyle/>
          <a:p>
            <a:r>
              <a:rPr lang="en-US" sz="2800" b="1" dirty="0" smtClean="0">
                <a:latin typeface="Times New Roman" pitchFamily="18" charset="0"/>
                <a:cs typeface="Times New Roman" pitchFamily="18" charset="0"/>
              </a:rPr>
              <a:t>Lessons learnt with the aid of implementation research.</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600200"/>
            <a:ext cx="7848600" cy="5181600"/>
          </a:xfrm>
        </p:spPr>
        <p:txBody>
          <a:bodyPr/>
          <a:lstStyle/>
          <a:p>
            <a:r>
              <a:rPr lang="en-US" sz="2000" dirty="0" smtClean="0">
                <a:latin typeface="Times New Roman" pitchFamily="18" charset="0"/>
                <a:cs typeface="Times New Roman" pitchFamily="18" charset="0"/>
              </a:rPr>
              <a:t>1.It has helped put to understanding that Implementation processes should not be viewed in isolation.</a:t>
            </a:r>
          </a:p>
          <a:p>
            <a:r>
              <a:rPr lang="en-US" sz="2000" dirty="0" smtClean="0">
                <a:latin typeface="Times New Roman" pitchFamily="18" charset="0"/>
                <a:cs typeface="Times New Roman" pitchFamily="18" charset="0"/>
              </a:rPr>
              <a:t>2. To learn more about the contrasting logics of implementation in different country settings, more research with an explicit focus on cross country comparison is needed.</a:t>
            </a:r>
          </a:p>
          <a:p>
            <a:r>
              <a:rPr lang="en-US" sz="2000" dirty="0" smtClean="0">
                <a:latin typeface="Times New Roman" pitchFamily="18" charset="0"/>
                <a:cs typeface="Times New Roman" pitchFamily="18" charset="0"/>
              </a:rPr>
              <a:t>3. Implementation and policy formulation are highly interdependent processes.</a:t>
            </a:r>
          </a:p>
          <a:p>
            <a:r>
              <a:rPr lang="en-US" sz="2000" dirty="0" smtClean="0">
                <a:latin typeface="Times New Roman" pitchFamily="18" charset="0"/>
                <a:cs typeface="Times New Roman" pitchFamily="18" charset="0"/>
              </a:rPr>
              <a:t>4.Implementation is more than the a theoretical question.</a:t>
            </a:r>
          </a:p>
          <a:p>
            <a:r>
              <a:rPr lang="en-US" sz="2000" dirty="0" smtClean="0">
                <a:latin typeface="Times New Roman" pitchFamily="18" charset="0"/>
                <a:cs typeface="Times New Roman" pitchFamily="18" charset="0"/>
              </a:rPr>
              <a:t>5.Implementation is a continuum located between  central guidance and local autonomy.</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p>
          <a:p>
            <a:endParaRPr lang="en-US" dirty="0"/>
          </a:p>
          <a:p>
            <a:endParaRPr lang="en-US" dirty="0" smtClean="0"/>
          </a:p>
        </p:txBody>
      </p:sp>
    </p:spTree>
    <p:extLst>
      <p:ext uri="{BB962C8B-B14F-4D97-AF65-F5344CB8AC3E}">
        <p14:creationId xmlns:p14="http://schemas.microsoft.com/office/powerpoint/2010/main" xmlns="" val="4211516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pitchFamily="18" charset="0"/>
                <a:cs typeface="Times New Roman" pitchFamily="18" charset="0"/>
              </a:rPr>
              <a:t>Contribution of implementation studies.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r>
              <a:rPr lang="en-US" sz="2400" dirty="0" smtClean="0">
                <a:latin typeface="Times New Roman" pitchFamily="18" charset="0"/>
                <a:cs typeface="Times New Roman" pitchFamily="18" charset="0"/>
              </a:rPr>
              <a:t>Displayed important impulse for the development of alternatives to the model of representative democracy.</a:t>
            </a:r>
          </a:p>
          <a:p>
            <a:r>
              <a:rPr lang="en-US" sz="2400" dirty="0" smtClean="0">
                <a:latin typeface="Times New Roman" pitchFamily="18" charset="0"/>
                <a:cs typeface="Times New Roman" pitchFamily="18" charset="0"/>
              </a:rPr>
              <a:t>Paved way for a more realistic conception of the institutional features and the role of modern public administration in politics.</a:t>
            </a:r>
          </a:p>
          <a:p>
            <a:r>
              <a:rPr lang="en-US" sz="2400" dirty="0" smtClean="0">
                <a:latin typeface="Times New Roman" pitchFamily="18" charset="0"/>
                <a:cs typeface="Times New Roman" pitchFamily="18" charset="0"/>
              </a:rPr>
              <a:t> it gave an important impulse for the development of alternatives to the model of representatives.</a:t>
            </a:r>
          </a:p>
        </p:txBody>
      </p:sp>
    </p:spTree>
    <p:extLst>
      <p:ext uri="{BB962C8B-B14F-4D97-AF65-F5344CB8AC3E}">
        <p14:creationId xmlns:p14="http://schemas.microsoft.com/office/powerpoint/2010/main" xmlns="" val="2320423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Times New Roman" pitchFamily="18" charset="0"/>
                <a:cs typeface="Times New Roman" pitchFamily="18" charset="0"/>
              </a:rPr>
              <a:t>Persistent weaknesses that affected the visibility of implementation.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It was characterized by a share positivist ontology and epistemology that largely ignores the role of discourses.</a:t>
            </a:r>
          </a:p>
          <a:p>
            <a:r>
              <a:rPr lang="en-US" dirty="0" smtClean="0"/>
              <a:t>The theoretical models presented by implementation scholars.</a:t>
            </a:r>
          </a:p>
          <a:p>
            <a:r>
              <a:rPr lang="en-US" dirty="0" smtClean="0"/>
              <a:t>Lack of </a:t>
            </a:r>
            <a:r>
              <a:rPr lang="en-US" dirty="0" err="1" smtClean="0"/>
              <a:t>cumulation</a:t>
            </a:r>
            <a:r>
              <a:rPr lang="en-US" dirty="0" smtClean="0"/>
              <a:t>. </a:t>
            </a:r>
            <a:endParaRPr lang="en-US" dirty="0"/>
          </a:p>
        </p:txBody>
      </p:sp>
    </p:spTree>
    <p:extLst>
      <p:ext uri="{BB962C8B-B14F-4D97-AF65-F5344CB8AC3E}">
        <p14:creationId xmlns:p14="http://schemas.microsoft.com/office/powerpoint/2010/main" xmlns="" val="3080878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CONCULSION</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From this chapter we can learn that implementation research has given a lot of insights into the field of implementation and in the wider world of social sciences. However, implementation analysis have been hindered by three weaknesses; a lack of </a:t>
            </a:r>
            <a:r>
              <a:rPr lang="en-US" dirty="0" err="1" smtClean="0"/>
              <a:t>cumulation</a:t>
            </a:r>
            <a:r>
              <a:rPr lang="en-US" dirty="0" smtClean="0"/>
              <a:t>, no definite resolution most times and its ignorance in the roles of symbols and cultural patterns.</a:t>
            </a:r>
          </a:p>
          <a:p>
            <a:r>
              <a:rPr lang="en-US" dirty="0" smtClean="0"/>
              <a:t>These weaknesses should not suggest its abolition, rather a separate analysis of implementation is useful since the actors involved in policy formation and implementation.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Introduction cont.</a:t>
            </a:r>
            <a:endParaRPr lang="en-US" b="1" dirty="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
        <p:nvSpPr>
          <p:cNvPr id="3" name="Content Placeholder 2"/>
          <p:cNvSpPr>
            <a:spLocks noGrp="1"/>
          </p:cNvSpPr>
          <p:nvPr>
            <p:ph idx="1"/>
          </p:nvPr>
        </p:nvSpPr>
        <p:spPr>
          <a:xfrm>
            <a:off x="152400" y="1524000"/>
            <a:ext cx="8686800" cy="5181600"/>
          </a:xfrm>
        </p:spPr>
        <p:txBody>
          <a:bodyPr>
            <a:normAutofit fontScale="70000" lnSpcReduction="20000"/>
          </a:bodyPr>
          <a:lstStyle/>
          <a:p>
            <a:pPr algn="just"/>
            <a:r>
              <a:rPr lang="en-US" dirty="0" smtClean="0"/>
              <a:t>The second generation began to put forward a whole range of theoretical frameworks and hypotheses.</a:t>
            </a:r>
          </a:p>
          <a:p>
            <a:pPr algn="just"/>
            <a:r>
              <a:rPr lang="en-US" dirty="0" smtClean="0"/>
              <a:t>This period was marked by debates between what was later describe as the top-down and bottom-up approaches to implementation research. The top-down school conceived of implementation as the hierarchical execution of centrally-defined policy intentions.</a:t>
            </a:r>
          </a:p>
          <a:p>
            <a:pPr algn="just"/>
            <a:r>
              <a:rPr lang="en-US" dirty="0" smtClean="0"/>
              <a:t>The bottom-up camp, instead emphasized that implementation consisted of the everyday problem-solving strategies of “street-level bureaucrats” (</a:t>
            </a:r>
            <a:r>
              <a:rPr lang="en-US" dirty="0" err="1" smtClean="0"/>
              <a:t>Lipsky</a:t>
            </a:r>
            <a:r>
              <a:rPr lang="en-US" dirty="0" smtClean="0"/>
              <a:t> 1980).</a:t>
            </a:r>
          </a:p>
          <a:p>
            <a:pPr algn="just"/>
            <a:r>
              <a:rPr lang="en-US" dirty="0" smtClean="0"/>
              <a:t>The third generation of implementation research tried to bridge the gap between top-down and bottom-up approaches by incorporating the insights of both camps into their theoretical models. At the same time, the self-proclaimed goal of third-generation research was “to be more </a:t>
            </a:r>
            <a:r>
              <a:rPr lang="en-US" i="1" dirty="0" smtClean="0"/>
              <a:t>scientific than </a:t>
            </a:r>
            <a:r>
              <a:rPr lang="en-US" dirty="0" smtClean="0"/>
              <a:t>the previous two in its approach to the study of implementation” . </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TOP-DOWN, BOTTOM-UP, AND HYBRID THEORIES OF IMPLEMENTATION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 three generations of implementation research presented earlier can be subdivided into three distinct theoretical approaches to the study of implementation:</a:t>
            </a:r>
          </a:p>
          <a:p>
            <a:pPr algn="just"/>
            <a:r>
              <a:rPr lang="en-US" dirty="0" smtClean="0"/>
              <a:t>1. Top-down models put their main emphasis on the ability of decision makers’ to produce unequivocal policy objectives and on controlling the implementation stage.</a:t>
            </a:r>
          </a:p>
          <a:p>
            <a:pPr algn="just"/>
            <a:r>
              <a:rPr lang="en-US" dirty="0" smtClean="0"/>
              <a:t>2. Bottom-up critiques view local bureaucrats as the main actors in policy delivery and conceive of implementation as negotiation processes within networks of implementers.</a:t>
            </a:r>
          </a:p>
          <a:p>
            <a:pPr algn="just"/>
            <a:r>
              <a:rPr lang="en-US" dirty="0" smtClean="0"/>
              <a:t>3. Hybrid theories try to overcome the divide between the other two approaches by incorporating elements of top-down, bottom-up and other theoretical models.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TOP-DOWN THEORIES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Top-down theories started from the assumption that policy implementation starts with a decision made by central government. Parsons (1995, 463) points out that these studies were based on a “</a:t>
            </a:r>
            <a:r>
              <a:rPr lang="en-US" dirty="0" err="1" smtClean="0"/>
              <a:t>blackbox</a:t>
            </a:r>
            <a:r>
              <a:rPr lang="en-US" dirty="0" smtClean="0"/>
              <a:t> model” of the policy process inspired by systems analysis.</a:t>
            </a:r>
          </a:p>
          <a:p>
            <a:r>
              <a:rPr lang="en-US" dirty="0" smtClean="0"/>
              <a:t>Due to their emphasis on decisions of central policy makers, </a:t>
            </a:r>
            <a:r>
              <a:rPr lang="en-US" dirty="0" err="1" smtClean="0"/>
              <a:t>deLeon</a:t>
            </a:r>
            <a:r>
              <a:rPr lang="en-US" dirty="0" smtClean="0"/>
              <a:t> (2001, 2) describes top-down approaches as a “governing elite phenomenon”.</a:t>
            </a:r>
          </a:p>
          <a:p>
            <a:r>
              <a:rPr lang="en-US" dirty="0" smtClean="0"/>
              <a:t>Pressman and </a:t>
            </a:r>
            <a:r>
              <a:rPr lang="en-US" dirty="0" err="1" smtClean="0"/>
              <a:t>Wildavsky’s</a:t>
            </a:r>
            <a:r>
              <a:rPr lang="en-US" dirty="0" smtClean="0"/>
              <a:t> original work followed a rational model approach. They saw implementation as an “interaction between the setting of goals and actions geared to achieve them”. </a:t>
            </a:r>
          </a:p>
          <a:p>
            <a:r>
              <a:rPr lang="en-US" dirty="0" smtClean="0"/>
              <a:t>They argued that effective implementation becomes increasingly difficult, if a program has to pass through a multitude of “clearance points.”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American scholars Van Meter and Van Horn (1975) offered a more elaborate theoretical model. They were concerned with the study of whether implementation outcomes corresponded to the objectives set out in initial policy decisions.</a:t>
            </a:r>
          </a:p>
          <a:p>
            <a:r>
              <a:rPr lang="en-US" dirty="0" smtClean="0"/>
              <a:t>The authors also highlighted two variables that slightly departed from the top-down “mainstream”: They argued that the extent of policy change had a crucial impact on the likelihood of effective implementation and that the degree of consensus on goals was important.</a:t>
            </a:r>
          </a:p>
          <a:p>
            <a:r>
              <a:rPr lang="en-US" dirty="0" smtClean="0"/>
              <a:t>Hence, significant policy change was only possible if goal consensus among actors was high. The model of Van Meter and Van Horn was less concerned with advising policy makers on successful implementation but with providing a sound basis for scholarly analysis.</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fontScale="62500" lnSpcReduction="20000"/>
          </a:bodyPr>
          <a:lstStyle/>
          <a:p>
            <a:r>
              <a:rPr lang="en-US" dirty="0" err="1" smtClean="0"/>
              <a:t>Bardach’s</a:t>
            </a:r>
            <a:r>
              <a:rPr lang="en-US" dirty="0" smtClean="0"/>
              <a:t> book </a:t>
            </a:r>
            <a:r>
              <a:rPr lang="en-US" i="1" dirty="0" smtClean="0"/>
              <a:t>The Implementation Game</a:t>
            </a:r>
            <a:r>
              <a:rPr lang="en-US" dirty="0" smtClean="0"/>
              <a:t>, published in 1977, provided a classical metaphor for the implementation process. He acknowledged the political character of the implementation process and therefore promoted the idea of using game theoretic tools for explaining implementation.</a:t>
            </a:r>
          </a:p>
          <a:p>
            <a:r>
              <a:rPr lang="en-US" dirty="0" err="1" smtClean="0"/>
              <a:t>Bardach</a:t>
            </a:r>
            <a:r>
              <a:rPr lang="en-US" dirty="0" smtClean="0"/>
              <a:t> thus provided ideas that also influenced bottom-up scholars. However, his preoccupation with advising policy makers on how to improve implementation makes him a clear member of the top-down camp. His core recommendation was to give attention to the “scenario writing” process, which meant that successful implementation was possible if policy makers succeeded in structuring the implementation games thoughtfully.</a:t>
            </a:r>
          </a:p>
          <a:p>
            <a:r>
              <a:rPr lang="en-US" dirty="0" smtClean="0"/>
              <a:t>Sabatier and </a:t>
            </a:r>
            <a:r>
              <a:rPr lang="en-US" dirty="0" err="1" smtClean="0"/>
              <a:t>Mazmanian</a:t>
            </a:r>
            <a:r>
              <a:rPr lang="en-US" dirty="0" smtClean="0"/>
              <a:t> (1979, 1980, also </a:t>
            </a:r>
            <a:r>
              <a:rPr lang="en-US" dirty="0" err="1" smtClean="0"/>
              <a:t>Mazmanian</a:t>
            </a:r>
            <a:r>
              <a:rPr lang="en-US" dirty="0" smtClean="0"/>
              <a:t> and Sabatier 1983) are among the core authors of the top-down approach. Like Van Meter and Van Horn (1975), Sabatier and </a:t>
            </a:r>
            <a:r>
              <a:rPr lang="en-US" dirty="0" err="1" smtClean="0"/>
              <a:t>Mazmanian</a:t>
            </a:r>
            <a:r>
              <a:rPr lang="en-US" dirty="0" smtClean="0"/>
              <a:t> started their analysis with a policy decision that was made by governmental representatives.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Sabatier and </a:t>
            </a:r>
            <a:r>
              <a:rPr lang="en-US" dirty="0" err="1" smtClean="0"/>
              <a:t>Mazmanian</a:t>
            </a:r>
            <a:r>
              <a:rPr lang="en-US" dirty="0" smtClean="0"/>
              <a:t> (1979, 1980) are among the core authors of the top-down approach.  Sabatier and </a:t>
            </a:r>
            <a:r>
              <a:rPr lang="en-US" dirty="0" err="1" smtClean="0"/>
              <a:t>Mazmanian</a:t>
            </a:r>
            <a:r>
              <a:rPr lang="en-US" dirty="0" smtClean="0"/>
              <a:t> started their analysis with a policy decision that was made by governmental representatives.</a:t>
            </a:r>
          </a:p>
          <a:p>
            <a:r>
              <a:rPr lang="en-US" dirty="0" smtClean="0"/>
              <a:t>Therefore, they assumed a clear separation of policy formation from policy implementation. Their model lists six criteria for effective implementation: </a:t>
            </a:r>
          </a:p>
          <a:p>
            <a:r>
              <a:rPr lang="en-US" dirty="0" smtClean="0"/>
              <a:t>(1) policy objectives are clear and consistent,</a:t>
            </a:r>
          </a:p>
          <a:p>
            <a:r>
              <a:rPr lang="en-US" dirty="0" smtClean="0"/>
              <a:t>(2) the program is based on a valid causal theory</a:t>
            </a:r>
          </a:p>
          <a:p>
            <a:r>
              <a:rPr lang="en-US" dirty="0" smtClean="0"/>
              <a:t>(3) the implementation process is structured adequately</a:t>
            </a:r>
          </a:p>
          <a:p>
            <a:r>
              <a:rPr lang="en-US" dirty="0" smtClean="0"/>
              <a:t>(4) implementing officials are committed to the program’s goals</a:t>
            </a:r>
          </a:p>
          <a:p>
            <a:r>
              <a:rPr lang="en-US" dirty="0" smtClean="0"/>
              <a:t>(5) interest groups and (executive and legislative) sovereigns are supportive</a:t>
            </a:r>
          </a:p>
          <a:p>
            <a:r>
              <a:rPr lang="en-US" dirty="0" smtClean="0"/>
              <a:t> (6) there are no detrimental changes in the socioeconomic framework conditions. </a:t>
            </a:r>
          </a:p>
          <a:p>
            <a:r>
              <a:rPr lang="en-US" dirty="0" smtClean="0"/>
              <a:t>  Sabatier and </a:t>
            </a:r>
            <a:r>
              <a:rPr lang="en-US" dirty="0" err="1" smtClean="0"/>
              <a:t>Mazmanian</a:t>
            </a:r>
            <a:r>
              <a:rPr lang="en-US" dirty="0" smtClean="0"/>
              <a:t> (1979), they argued that policy makers could ensure effective implementation through adequate program design and a clever </a:t>
            </a:r>
            <a:r>
              <a:rPr lang="en-US" dirty="0" err="1" smtClean="0"/>
              <a:t>structuration</a:t>
            </a:r>
            <a:r>
              <a:rPr lang="en-US" dirty="0" smtClean="0"/>
              <a:t> of the implementation process.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Bottom up theory</a:t>
            </a:r>
            <a:endParaRPr lang="x-none" dirty="0"/>
          </a:p>
        </p:txBody>
      </p:sp>
      <p:sp>
        <p:nvSpPr>
          <p:cNvPr id="3" name="Content Placeholder 2"/>
          <p:cNvSpPr>
            <a:spLocks noGrp="1"/>
          </p:cNvSpPr>
          <p:nvPr>
            <p:ph idx="1"/>
          </p:nvPr>
        </p:nvSpPr>
        <p:spPr/>
        <p:txBody>
          <a:bodyPr>
            <a:normAutofit fontScale="70000" lnSpcReduction="20000"/>
          </a:bodyPr>
          <a:lstStyle/>
          <a:p>
            <a:r>
              <a:rPr lang="x-none" dirty="0"/>
              <a:t>In the late 1970s and early 1980s, bottom-up theories emerged as a</a:t>
            </a:r>
            <a:r>
              <a:rPr lang="en-GB" dirty="0"/>
              <a:t> </a:t>
            </a:r>
            <a:r>
              <a:rPr lang="x-none" dirty="0"/>
              <a:t>response to the topdown school</a:t>
            </a:r>
            <a:r>
              <a:rPr lang="en-GB" dirty="0"/>
              <a:t> of thought.</a:t>
            </a:r>
          </a:p>
          <a:p>
            <a:r>
              <a:rPr lang="x-none" dirty="0"/>
              <a:t>Theorists suggested studying what was actually happening on the recipient level and analyzing the real causes that influence action on the ground</a:t>
            </a:r>
            <a:endParaRPr lang="en-GB" dirty="0"/>
          </a:p>
          <a:p>
            <a:r>
              <a:rPr lang="x-none" dirty="0"/>
              <a:t>The classical bottom-up researchers are: the American researchers Lipsky (1971, 1980) and Elmore (1980) as well as the Swedish scholar Hjern (1982), also in collaboration with other authors such as Porter and Hull.</a:t>
            </a:r>
            <a:endParaRPr lang="en-GB" dirty="0"/>
          </a:p>
          <a:p>
            <a:r>
              <a:rPr lang="x-none" dirty="0"/>
              <a:t>The main concern of Elmore (1980) was the question of how to study implementation. Instead of assuming that policy makers effectively control implementation, his concept of “backward mapping” suggested that analysis should start with a specific policy problem and then examine the actions of local agencies to solve this problem.</a:t>
            </a:r>
          </a:p>
          <a:p>
            <a:endParaRPr lang="en-GB" dirty="0"/>
          </a:p>
        </p:txBody>
      </p:sp>
    </p:spTree>
    <p:extLst>
      <p:ext uri="{BB962C8B-B14F-4D97-AF65-F5344CB8AC3E}">
        <p14:creationId xmlns="" xmlns:p14="http://schemas.microsoft.com/office/powerpoint/2010/main" val="14391413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342</TotalTime>
  <Words>2306</Words>
  <Application>Microsoft Office PowerPoint</Application>
  <PresentationFormat>On-screen Show (4:3)</PresentationFormat>
  <Paragraphs>118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Implementing Public Policy</vt:lpstr>
      <vt:lpstr>INTRODUCTION </vt:lpstr>
      <vt:lpstr>Introduction cont.</vt:lpstr>
      <vt:lpstr>TOP-DOWN, BOTTOM-UP, AND HYBRID THEORIES OF IMPLEMENTATION </vt:lpstr>
      <vt:lpstr>TOP-DOWN THEORIES</vt:lpstr>
      <vt:lpstr>CONT.</vt:lpstr>
      <vt:lpstr>cont</vt:lpstr>
      <vt:lpstr>CONT.</vt:lpstr>
      <vt:lpstr>Bottom up theory</vt:lpstr>
      <vt:lpstr>CONT.</vt:lpstr>
      <vt:lpstr>Comparative discuss</vt:lpstr>
      <vt:lpstr>CONT.</vt:lpstr>
      <vt:lpstr>CONT.</vt:lpstr>
      <vt:lpstr>Hybrid theory </vt:lpstr>
      <vt:lpstr>CONT.</vt:lpstr>
      <vt:lpstr>CONT.</vt:lpstr>
      <vt:lpstr>New developments in implementation analysis</vt:lpstr>
      <vt:lpstr> Implementation in an international context: News from European integration studies</vt:lpstr>
      <vt:lpstr>Implementation in an international context: News from European integration studies</vt:lpstr>
      <vt:lpstr> The interpretative approach to policy implementation</vt:lpstr>
      <vt:lpstr>Lessons learnt with the aid of implementation research.</vt:lpstr>
      <vt:lpstr>Contribution of implementation studies.</vt:lpstr>
      <vt:lpstr>Persistent weaknesses that affected the visibility of implementation.</vt:lpstr>
      <vt:lpstr>CONCULSION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Public Policy</dc:title>
  <dc:creator>Irefin</dc:creator>
  <cp:lastModifiedBy>Irefin</cp:lastModifiedBy>
  <cp:revision>5</cp:revision>
  <dcterms:created xsi:type="dcterms:W3CDTF">2020-03-15T21:47:16Z</dcterms:created>
  <dcterms:modified xsi:type="dcterms:W3CDTF">2020-04-10T07:46:16Z</dcterms:modified>
</cp:coreProperties>
</file>