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4" r:id="rId6"/>
    <p:sldId id="260" r:id="rId7"/>
    <p:sldId id="261" r:id="rId8"/>
    <p:sldId id="265" r:id="rId9"/>
    <p:sldId id="266" r:id="rId10"/>
    <p:sldId id="262" r:id="rId11"/>
    <p:sldId id="267"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42" d="100"/>
          <a:sy n="42" d="100"/>
        </p:scale>
        <p:origin x="9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9990DA-98F1-4C6A-851F-B8F55EA28A73}"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464B2-FEB1-418C-A01A-41E5B6AB2EDA}" type="slidenum">
              <a:rPr lang="en-US" smtClean="0"/>
              <a:t>‹#›</a:t>
            </a:fld>
            <a:endParaRPr lang="en-US"/>
          </a:p>
        </p:txBody>
      </p:sp>
    </p:spTree>
    <p:extLst>
      <p:ext uri="{BB962C8B-B14F-4D97-AF65-F5344CB8AC3E}">
        <p14:creationId xmlns:p14="http://schemas.microsoft.com/office/powerpoint/2010/main" val="1618231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Policy alternatives – solutions to a problem</a:t>
            </a:r>
            <a:endParaRPr lang="en-US" dirty="0"/>
          </a:p>
        </p:txBody>
      </p:sp>
      <p:sp>
        <p:nvSpPr>
          <p:cNvPr id="4" name="Slide Number Placeholder 3"/>
          <p:cNvSpPr>
            <a:spLocks noGrp="1"/>
          </p:cNvSpPr>
          <p:nvPr>
            <p:ph type="sldNum" sz="quarter" idx="10"/>
          </p:nvPr>
        </p:nvSpPr>
        <p:spPr/>
        <p:txBody>
          <a:bodyPr/>
          <a:lstStyle/>
          <a:p>
            <a:fld id="{302464B2-FEB1-418C-A01A-41E5B6AB2EDA}" type="slidenum">
              <a:rPr lang="en-US" smtClean="0"/>
              <a:t>2</a:t>
            </a:fld>
            <a:endParaRPr lang="en-US"/>
          </a:p>
        </p:txBody>
      </p:sp>
    </p:spTree>
    <p:extLst>
      <p:ext uri="{BB962C8B-B14F-4D97-AF65-F5344CB8AC3E}">
        <p14:creationId xmlns:p14="http://schemas.microsoft.com/office/powerpoint/2010/main" val="203617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685800"/>
            <a:ext cx="8915399" cy="2262781"/>
          </a:xfrm>
        </p:spPr>
        <p:txBody>
          <a:bodyPr/>
          <a:lstStyle/>
          <a:p>
            <a:r>
              <a:rPr lang="en-US" dirty="0" smtClean="0">
                <a:latin typeface="Times New Roman" panose="02020603050405020304" pitchFamily="18" charset="0"/>
                <a:cs typeface="Times New Roman" panose="02020603050405020304" pitchFamily="18" charset="0"/>
              </a:rPr>
              <a:t>POLICY FORMULATION</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89213" y="3449783"/>
            <a:ext cx="8915399" cy="2453880"/>
          </a:xfrm>
        </p:spPr>
        <p:txBody>
          <a:bodyPr>
            <a:normAutofit/>
          </a:bodyPr>
          <a:lstStyle/>
          <a:p>
            <a:r>
              <a:rPr lang="en-US" b="1" dirty="0">
                <a:latin typeface="Times New Roman" panose="02020603050405020304" pitchFamily="18" charset="0"/>
                <a:cs typeface="Times New Roman" panose="02020603050405020304" pitchFamily="18" charset="0"/>
              </a:rPr>
              <a:t>SOETAN OLAMIPO ADETOSIN- 16/SMS10/018</a:t>
            </a:r>
          </a:p>
          <a:p>
            <a:r>
              <a:rPr lang="en-US" b="1" dirty="0">
                <a:latin typeface="Times New Roman" panose="02020603050405020304" pitchFamily="18" charset="0"/>
                <a:cs typeface="Times New Roman" panose="02020603050405020304" pitchFamily="18" charset="0"/>
              </a:rPr>
              <a:t>GOWON MARIATTA – </a:t>
            </a:r>
            <a:r>
              <a:rPr lang="en-US" b="1" dirty="0" smtClean="0">
                <a:latin typeface="Times New Roman" panose="02020603050405020304" pitchFamily="18" charset="0"/>
                <a:cs typeface="Times New Roman" panose="02020603050405020304" pitchFamily="18" charset="0"/>
              </a:rPr>
              <a:t>16/SMS10/009</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OKECHUKWU IMMANUELLA – 16/SMS10/014</a:t>
            </a:r>
          </a:p>
          <a:p>
            <a:r>
              <a:rPr lang="en-US" b="1" dirty="0">
                <a:latin typeface="Times New Roman" panose="02020603050405020304" pitchFamily="18" charset="0"/>
                <a:cs typeface="Times New Roman" panose="02020603050405020304" pitchFamily="18" charset="0"/>
              </a:rPr>
              <a:t>NOANYIE GRACE – 16/SMS10/013</a:t>
            </a:r>
          </a:p>
          <a:p>
            <a:r>
              <a:rPr lang="en-US" b="1" dirty="0">
                <a:latin typeface="Times New Roman" panose="02020603050405020304" pitchFamily="18" charset="0"/>
                <a:cs typeface="Times New Roman" panose="02020603050405020304" pitchFamily="18" charset="0"/>
              </a:rPr>
              <a:t>UMAR TAUPHEEQ – 16/SMS10/0</a:t>
            </a:r>
          </a:p>
          <a:p>
            <a:endParaRPr lang="en-US" dirty="0"/>
          </a:p>
        </p:txBody>
      </p:sp>
    </p:spTree>
    <p:extLst>
      <p:ext uri="{BB962C8B-B14F-4D97-AF65-F5344CB8AC3E}">
        <p14:creationId xmlns:p14="http://schemas.microsoft.com/office/powerpoint/2010/main" val="1195288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CONSEQUENCES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17220" y="1424940"/>
            <a:ext cx="10887392" cy="5090160"/>
          </a:xfrm>
        </p:spPr>
        <p:txBody>
          <a:bodyPr>
            <a:noAutofit/>
          </a:bodyPr>
          <a:lstStyle/>
          <a:p>
            <a:pPr algn="just"/>
            <a:r>
              <a:rPr lang="en-US" sz="2300" dirty="0"/>
              <a:t>Schneider and Ingram suggest that policy designs act as institutional engines of change, and analysis can trace how their dimensions influence political action</a:t>
            </a:r>
            <a:r>
              <a:rPr lang="en-US" sz="2300" dirty="0" smtClean="0"/>
              <a:t>.</a:t>
            </a:r>
          </a:p>
          <a:p>
            <a:pPr algn="just"/>
            <a:r>
              <a:rPr lang="en-US" sz="2300" dirty="0" smtClean="0"/>
              <a:t> </a:t>
            </a:r>
            <a:r>
              <a:rPr lang="en-US" sz="2300" dirty="0"/>
              <a:t>In doing so, designs establish incentives for some groups to participate in public life, and offer them resources for doing so. Other groups receive negative messages from </a:t>
            </a:r>
            <a:r>
              <a:rPr lang="en-US" sz="2300" dirty="0" smtClean="0"/>
              <a:t>policies.</a:t>
            </a:r>
          </a:p>
          <a:p>
            <a:pPr algn="just"/>
            <a:r>
              <a:rPr lang="en-US" sz="2300" dirty="0"/>
              <a:t>Schneider and Ingram’s framework builds on arguments about policy feedback</a:t>
            </a:r>
            <a:r>
              <a:rPr lang="en-US" sz="2300" dirty="0" smtClean="0"/>
              <a:t>.</a:t>
            </a:r>
          </a:p>
        </p:txBody>
      </p:sp>
    </p:spTree>
    <p:extLst>
      <p:ext uri="{BB962C8B-B14F-4D97-AF65-F5344CB8AC3E}">
        <p14:creationId xmlns:p14="http://schemas.microsoft.com/office/powerpoint/2010/main" val="357893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endParaRPr lang="en-US" dirty="0" smtClean="0"/>
          </a:p>
          <a:p>
            <a:r>
              <a:rPr lang="en-US" dirty="0"/>
              <a:t>Consequently, target groups whose understanding of the problem differs or who lack the expertise needed to use a policy’s administrative procedures, will not receive the same degree of support or legitimacy from the policy; they will have greater barriers to overcome in order to achieve their </a:t>
            </a:r>
            <a:r>
              <a:rPr lang="en-US" dirty="0" smtClean="0"/>
              <a:t>goals</a:t>
            </a:r>
          </a:p>
          <a:p>
            <a:endParaRPr lang="en-US" dirty="0"/>
          </a:p>
          <a:p>
            <a:r>
              <a:rPr lang="en-US" dirty="0" smtClean="0"/>
              <a:t>The </a:t>
            </a:r>
            <a:r>
              <a:rPr lang="en-US" dirty="0"/>
              <a:t>selection of a particular policy design also imposes lock-in effects. Once a choice is taken, the cost of adopting alternative solutions to the problem increase. </a:t>
            </a:r>
          </a:p>
          <a:p>
            <a:endParaRPr lang="en-US" dirty="0" smtClean="0"/>
          </a:p>
          <a:p>
            <a:endParaRPr lang="en-US" dirty="0"/>
          </a:p>
        </p:txBody>
      </p:sp>
    </p:spTree>
    <p:extLst>
      <p:ext uri="{BB962C8B-B14F-4D97-AF65-F5344CB8AC3E}">
        <p14:creationId xmlns:p14="http://schemas.microsoft.com/office/powerpoint/2010/main" val="3871107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CRITIQUE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8660" y="2133600"/>
            <a:ext cx="10795952" cy="4404360"/>
          </a:xfrm>
        </p:spPr>
        <p:txBody>
          <a:bodyPr>
            <a:normAutofit/>
          </a:bodyPr>
          <a:lstStyle/>
          <a:p>
            <a:r>
              <a:rPr lang="en-US" sz="2000" dirty="0"/>
              <a:t>Critiques of literature on policy formulation and policy tools may focus on the limitations of the stages model itself. </a:t>
            </a:r>
            <a:endParaRPr lang="en-US" sz="2000" dirty="0" smtClean="0"/>
          </a:p>
          <a:p>
            <a:r>
              <a:rPr lang="en-US" sz="2000" dirty="0" smtClean="0"/>
              <a:t>That </a:t>
            </a:r>
            <a:r>
              <a:rPr lang="en-US" sz="2000" dirty="0"/>
              <a:t>is, the specification of policy alternatives and the selection of policy tools does not follow neatly from the agenda setting process nor lead neatly into implementation. </a:t>
            </a:r>
            <a:endParaRPr lang="en-US" sz="2000" dirty="0" smtClean="0"/>
          </a:p>
          <a:p>
            <a:r>
              <a:rPr lang="en-US" sz="2000" dirty="0"/>
              <a:t>With their integrative framework that places policy designs at its center, Schneider and Ingram depart from the stages model and, with a growing community of scholars, offer a theory of public policy that directly addresses the question of who gets what, when, and how from government (Schneider and Ingram 2005). Critics charge that it lacks a </a:t>
            </a:r>
            <a:r>
              <a:rPr lang="en-US" sz="2000" smtClean="0"/>
              <a:t>cleSar</a:t>
            </a:r>
            <a:r>
              <a:rPr lang="en-US" sz="2000" dirty="0" smtClean="0"/>
              <a:t> </a:t>
            </a:r>
            <a:r>
              <a:rPr lang="en-US" sz="2000" dirty="0"/>
              <a:t>mechanism of policy change that can be tested across cases (</a:t>
            </a:r>
            <a:r>
              <a:rPr lang="en-US" sz="2000" dirty="0" err="1"/>
              <a:t>deLeon</a:t>
            </a:r>
            <a:r>
              <a:rPr lang="en-US" sz="2000" dirty="0"/>
              <a:t> 2005). </a:t>
            </a:r>
          </a:p>
        </p:txBody>
      </p:sp>
    </p:spTree>
    <p:extLst>
      <p:ext uri="{BB962C8B-B14F-4D97-AF65-F5344CB8AC3E}">
        <p14:creationId xmlns:p14="http://schemas.microsoft.com/office/powerpoint/2010/main" val="102199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Policy formulation is a part of the pre-decision phase of policy </a:t>
            </a:r>
            <a:r>
              <a:rPr lang="en-US" sz="2000" dirty="0" smtClean="0">
                <a:latin typeface="Times New Roman" panose="02020603050405020304" pitchFamily="18" charset="0"/>
                <a:cs typeface="Times New Roman" panose="02020603050405020304" pitchFamily="18" charset="0"/>
              </a:rPr>
              <a:t>making</a:t>
            </a:r>
          </a:p>
          <a:p>
            <a:pPr algn="just"/>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involves identifying/crafting a set of policy alternatives to address a problem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narrowing that set of solutions in preparation for the final policy </a:t>
            </a:r>
            <a:r>
              <a:rPr lang="en-US" sz="2000" dirty="0" smtClean="0">
                <a:latin typeface="Times New Roman" panose="02020603050405020304" pitchFamily="18" charset="0"/>
                <a:cs typeface="Times New Roman" panose="02020603050405020304" pitchFamily="18" charset="0"/>
              </a:rPr>
              <a:t>decision. </a:t>
            </a:r>
          </a:p>
          <a:p>
            <a:pPr algn="just"/>
            <a:r>
              <a:rPr lang="en-US" sz="2000" dirty="0" smtClean="0">
                <a:latin typeface="Times New Roman" panose="02020603050405020304" pitchFamily="18" charset="0"/>
                <a:cs typeface="Times New Roman" panose="02020603050405020304" pitchFamily="18" charset="0"/>
              </a:rPr>
              <a:t>It gives answers questions like:</a:t>
            </a:r>
          </a:p>
          <a:p>
            <a:pPr marL="0" indent="0" algn="just">
              <a:buNone/>
            </a:pPr>
            <a:r>
              <a:rPr lang="en-US" sz="2000" dirty="0">
                <a:latin typeface="Times New Roman" panose="02020603050405020304" pitchFamily="18" charset="0"/>
                <a:cs typeface="Times New Roman" panose="02020603050405020304" pitchFamily="18" charset="0"/>
              </a:rPr>
              <a:t>•	What is the plan for dealing with the problem?</a:t>
            </a:r>
          </a:p>
          <a:p>
            <a:pPr marL="0" indent="0" algn="just">
              <a:buNone/>
            </a:pPr>
            <a:r>
              <a:rPr lang="en-US" sz="2000" dirty="0">
                <a:latin typeface="Times New Roman" panose="02020603050405020304" pitchFamily="18" charset="0"/>
                <a:cs typeface="Times New Roman" panose="02020603050405020304" pitchFamily="18" charset="0"/>
              </a:rPr>
              <a:t>•	What are the goals and priorities?</a:t>
            </a:r>
          </a:p>
          <a:p>
            <a:pPr marL="0" indent="0" algn="just">
              <a:buNone/>
            </a:pPr>
            <a:r>
              <a:rPr lang="en-US" sz="2000" dirty="0">
                <a:latin typeface="Times New Roman" panose="02020603050405020304" pitchFamily="18" charset="0"/>
                <a:cs typeface="Times New Roman" panose="02020603050405020304" pitchFamily="18" charset="0"/>
              </a:rPr>
              <a:t>•	What options are available to achieve these goals?</a:t>
            </a:r>
          </a:p>
          <a:p>
            <a:pPr marL="0" indent="0" algn="just">
              <a:buNone/>
            </a:pPr>
            <a:r>
              <a:rPr lang="en-US" sz="2000" dirty="0">
                <a:latin typeface="Times New Roman" panose="02020603050405020304" pitchFamily="18" charset="0"/>
                <a:cs typeface="Times New Roman" panose="02020603050405020304" pitchFamily="18" charset="0"/>
              </a:rPr>
              <a:t>•	What are the cost and benefits of each of the options?</a:t>
            </a:r>
          </a:p>
          <a:p>
            <a:pPr marL="0" indent="0" algn="just">
              <a:buNone/>
            </a:pPr>
            <a:r>
              <a:rPr lang="en-US" sz="2000" dirty="0">
                <a:latin typeface="Times New Roman" panose="02020603050405020304" pitchFamily="18" charset="0"/>
                <a:cs typeface="Times New Roman" panose="02020603050405020304" pitchFamily="18" charset="0"/>
              </a:rPr>
              <a:t>•	What externalities, positive or negative are associated with each alternative?</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07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537855"/>
            <a:ext cx="8915400" cy="4373367"/>
          </a:xfrm>
        </p:spPr>
        <p:txBody>
          <a:bodyPr>
            <a:noAutofit/>
          </a:bodyPr>
          <a:lstStyle/>
          <a:p>
            <a:pPr algn="just"/>
            <a:r>
              <a:rPr lang="en-US" sz="2000" dirty="0">
                <a:latin typeface="Times New Roman" panose="02020603050405020304" pitchFamily="18" charset="0"/>
                <a:cs typeface="Times New Roman" panose="02020603050405020304" pitchFamily="18" charset="0"/>
              </a:rPr>
              <a:t>policy formulation assumes that participants in the policy process have already recognized and defined a policy problem, and moved it onto the policy </a:t>
            </a:r>
            <a:r>
              <a:rPr lang="en-US" sz="2000" dirty="0" smtClean="0">
                <a:latin typeface="Times New Roman" panose="02020603050405020304" pitchFamily="18" charset="0"/>
                <a:cs typeface="Times New Roman" panose="02020603050405020304" pitchFamily="18" charset="0"/>
              </a:rPr>
              <a:t>agenda.</a:t>
            </a:r>
          </a:p>
          <a:p>
            <a:pPr algn="just"/>
            <a:r>
              <a:rPr lang="en-US" sz="2000" dirty="0">
                <a:latin typeface="Times New Roman" panose="02020603050405020304" pitchFamily="18" charset="0"/>
                <a:cs typeface="Times New Roman" panose="02020603050405020304" pitchFamily="18" charset="0"/>
              </a:rPr>
              <a:t>Formulating the set of alternatives involves identifying a range of broad approaches to a problem, and then identifying and designing the specific sets of policy tools that constitute each approach</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Selecting from these a smaller set of possible solutions from which decision makers will actually choose involves applying some set of criteria to the alternatives. For example; judging their feasibility, political acceptability, costs, benefits, Etc. </a:t>
            </a:r>
            <a:endParaRPr lang="en-US" sz="20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fewer participants </a:t>
            </a:r>
            <a:r>
              <a:rPr lang="en-US" sz="2000" dirty="0" smtClean="0">
                <a:latin typeface="Times New Roman" panose="02020603050405020304" pitchFamily="18" charset="0"/>
                <a:cs typeface="Times New Roman" panose="02020603050405020304" pitchFamily="18" charset="0"/>
              </a:rPr>
              <a:t>are expected to </a:t>
            </a:r>
            <a:r>
              <a:rPr lang="en-US" sz="2000" dirty="0">
                <a:latin typeface="Times New Roman" panose="02020603050405020304" pitchFamily="18" charset="0"/>
                <a:cs typeface="Times New Roman" panose="02020603050405020304" pitchFamily="18" charset="0"/>
              </a:rPr>
              <a:t>be involved in policy formulation than they were in the agenda setting </a:t>
            </a:r>
            <a:r>
              <a:rPr lang="en-US" sz="2000" dirty="0" smtClean="0">
                <a:latin typeface="Times New Roman" panose="02020603050405020304" pitchFamily="18" charset="0"/>
                <a:cs typeface="Times New Roman" panose="02020603050405020304" pitchFamily="18" charset="0"/>
              </a:rPr>
              <a:t>process.</a:t>
            </a:r>
          </a:p>
          <a:p>
            <a:pPr algn="just"/>
            <a:r>
              <a:rPr lang="en-US" sz="2000" dirty="0">
                <a:latin typeface="Times New Roman" panose="02020603050405020304" pitchFamily="18" charset="0"/>
                <a:cs typeface="Times New Roman" panose="02020603050405020304" pitchFamily="18" charset="0"/>
              </a:rPr>
              <a:t> Policy formulation is a critical phase of the policy process. This is because designing the alternatives that decision makers will consider directly influences the ultimate policy choice. </a:t>
            </a:r>
          </a:p>
        </p:txBody>
      </p:sp>
    </p:spTree>
    <p:extLst>
      <p:ext uri="{BB962C8B-B14F-4D97-AF65-F5344CB8AC3E}">
        <p14:creationId xmlns:p14="http://schemas.microsoft.com/office/powerpoint/2010/main" val="172813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3" y="434340"/>
            <a:ext cx="9601200" cy="1470660"/>
          </a:xfrm>
        </p:spPr>
        <p:txBody>
          <a:bodyPr>
            <a:normAutofit/>
          </a:bodyPr>
          <a:lstStyle/>
          <a:p>
            <a:r>
              <a:rPr lang="en-US" dirty="0" smtClean="0">
                <a:latin typeface="Times New Roman" panose="02020603050405020304" pitchFamily="18" charset="0"/>
                <a:cs typeface="Times New Roman" panose="02020603050405020304" pitchFamily="18" charset="0"/>
              </a:rPr>
              <a:t>APPROACHES TO POLICY FORMULATION: POLICY DESIGN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60120" y="1905000"/>
            <a:ext cx="10789920" cy="4404360"/>
          </a:xfrm>
        </p:spPr>
        <p:txBody>
          <a:bodyPr>
            <a:normAutofit fontScale="92500"/>
          </a:bodyPr>
          <a:lstStyle/>
          <a:p>
            <a:pPr marL="0" indent="0">
              <a:buNone/>
            </a:pPr>
            <a:r>
              <a:rPr lang="en-US" sz="2400" b="1" dirty="0"/>
              <a:t>POLICY DESIGN </a:t>
            </a:r>
            <a:endParaRPr lang="en-US" sz="2400" dirty="0" smtClean="0"/>
          </a:p>
          <a:p>
            <a:pPr algn="just"/>
            <a:r>
              <a:rPr lang="en-US" sz="2400" dirty="0"/>
              <a:t>Policy design theorists argued that scholars should look further back in the causal chain to understand why policies succeed or fail, because the original policy formulation processes, and the policy designs themselves, significantly contribute to implementation outcomes.</a:t>
            </a:r>
          </a:p>
          <a:p>
            <a:pPr algn="just"/>
            <a:r>
              <a:rPr lang="en-US" sz="2400" dirty="0" smtClean="0"/>
              <a:t>Research </a:t>
            </a:r>
            <a:r>
              <a:rPr lang="en-US" sz="2400" dirty="0"/>
              <a:t>on policy </a:t>
            </a:r>
            <a:r>
              <a:rPr lang="en-US" sz="2400" dirty="0" smtClean="0"/>
              <a:t>formulation </a:t>
            </a:r>
            <a:r>
              <a:rPr lang="en-US" sz="2400" dirty="0"/>
              <a:t>seeks to understand the context in which the decision makers act and to identify the selectivity in attention that occurs. </a:t>
            </a:r>
            <a:endParaRPr lang="en-US" sz="2400" dirty="0" smtClean="0"/>
          </a:p>
          <a:p>
            <a:pPr algn="just"/>
            <a:r>
              <a:rPr lang="en-US" sz="2400" dirty="0" smtClean="0"/>
              <a:t>Often </a:t>
            </a:r>
            <a:r>
              <a:rPr lang="en-US" sz="2400" dirty="0"/>
              <a:t>the aim is to bring awareness of the “boundaries” of rationality to the design process in order to expand the search for solutions, in hopes of improving the policies that result. </a:t>
            </a:r>
            <a:endParaRPr lang="en-US" sz="2400" dirty="0" smtClean="0"/>
          </a:p>
          <a:p>
            <a:pPr algn="just"/>
            <a:endParaRPr lang="en-US" sz="2400" dirty="0" smtClean="0"/>
          </a:p>
        </p:txBody>
      </p:sp>
    </p:spTree>
    <p:extLst>
      <p:ext uri="{BB962C8B-B14F-4D97-AF65-F5344CB8AC3E}">
        <p14:creationId xmlns:p14="http://schemas.microsoft.com/office/powerpoint/2010/main" val="2828638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3081" y="624110"/>
            <a:ext cx="9721532" cy="1280890"/>
          </a:xfrm>
        </p:spPr>
        <p:txBody>
          <a:bodyPr/>
          <a:lstStyle/>
          <a:p>
            <a:r>
              <a:rPr lang="en-US" dirty="0">
                <a:latin typeface="Times New Roman" panose="02020603050405020304" pitchFamily="18" charset="0"/>
                <a:cs typeface="Times New Roman" panose="02020603050405020304" pitchFamily="18" charset="0"/>
              </a:rPr>
              <a:t>APPROACHES TO POLICY FORMULATION: POLICY </a:t>
            </a:r>
            <a:r>
              <a:rPr lang="en-US" dirty="0" smtClean="0">
                <a:latin typeface="Times New Roman" panose="02020603050405020304" pitchFamily="18" charset="0"/>
                <a:cs typeface="Times New Roman" panose="02020603050405020304" pitchFamily="18" charset="0"/>
              </a:rPr>
              <a:t>DESIGN</a:t>
            </a:r>
            <a:endParaRPr lang="en-US" dirty="0"/>
          </a:p>
        </p:txBody>
      </p:sp>
      <p:sp>
        <p:nvSpPr>
          <p:cNvPr id="3" name="Content Placeholder 2"/>
          <p:cNvSpPr>
            <a:spLocks noGrp="1"/>
          </p:cNvSpPr>
          <p:nvPr>
            <p:ph idx="1"/>
          </p:nvPr>
        </p:nvSpPr>
        <p:spPr>
          <a:xfrm>
            <a:off x="1423352" y="2133600"/>
            <a:ext cx="10081260" cy="4335780"/>
          </a:xfrm>
        </p:spPr>
        <p:txBody>
          <a:bodyPr>
            <a:normAutofit/>
          </a:bodyPr>
          <a:lstStyle/>
          <a:p>
            <a:r>
              <a:rPr lang="en-US" dirty="0"/>
              <a:t>Some scholars have written from the perspective of professional policy analysts, exploring how notions of policy design can improve the practice of policy analysis and the recommendations that analysts make</a:t>
            </a:r>
            <a:r>
              <a:rPr lang="en-US" dirty="0" smtClean="0"/>
              <a:t>.</a:t>
            </a:r>
          </a:p>
          <a:p>
            <a:r>
              <a:rPr lang="en-US" dirty="0" smtClean="0"/>
              <a:t> </a:t>
            </a:r>
            <a:r>
              <a:rPr lang="en-US" dirty="0"/>
              <a:t>Their purpose is an applied one—they hope to improve the process of designing </a:t>
            </a:r>
            <a:r>
              <a:rPr lang="en-US" dirty="0" smtClean="0"/>
              <a:t>policy alternatives.</a:t>
            </a:r>
          </a:p>
          <a:p>
            <a:r>
              <a:rPr lang="en-US" dirty="0"/>
              <a:t>They propose that improving the search for, and generation of, policy alternatives will lead to more effective and successful </a:t>
            </a:r>
            <a:r>
              <a:rPr lang="en-US" dirty="0" smtClean="0"/>
              <a:t>policies</a:t>
            </a:r>
          </a:p>
          <a:p>
            <a:r>
              <a:rPr lang="en-US" dirty="0"/>
              <a:t>Essentially, these scholars seek to reduce the randomness of policy formulation (e.g., as portrayed in the garbage can model) by bringing awareness to, and then consciously structuring, the process. </a:t>
            </a:r>
            <a:endParaRPr lang="en-US" dirty="0" smtClean="0"/>
          </a:p>
          <a:p>
            <a:r>
              <a:rPr lang="en-US" dirty="0"/>
              <a:t> Scholars who approach policy design from an academic research perspective typically seek to develop a framework that can improve our understanding, analysis, and evaluation of policy processes and their consequences</a:t>
            </a:r>
          </a:p>
        </p:txBody>
      </p:sp>
    </p:spTree>
    <p:extLst>
      <p:ext uri="{BB962C8B-B14F-4D97-AF65-F5344CB8AC3E}">
        <p14:creationId xmlns:p14="http://schemas.microsoft.com/office/powerpoint/2010/main" val="339791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APPROACHES TO POLICY TOOLS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err="1"/>
              <a:t>Bardarch</a:t>
            </a:r>
            <a:r>
              <a:rPr lang="en-US" dirty="0"/>
              <a:t> appendix ‘things government do’ in his eight step framework of policy analysis describes policy tools as; taxes, regulation, grants, services, budgets, rights, information etc. </a:t>
            </a:r>
            <a:endParaRPr lang="en-US" dirty="0" smtClean="0"/>
          </a:p>
          <a:p>
            <a:r>
              <a:rPr lang="en-US" dirty="0" smtClean="0"/>
              <a:t>for </a:t>
            </a:r>
            <a:r>
              <a:rPr lang="en-US" dirty="0"/>
              <a:t>each tool, he suggests why and how it might be used and what some of the possible pitfalls may be, aiming to stimulate creativity in crafting </a:t>
            </a:r>
            <a:r>
              <a:rPr lang="en-US" dirty="0" smtClean="0"/>
              <a:t>policy. </a:t>
            </a:r>
          </a:p>
          <a:p>
            <a:r>
              <a:rPr lang="en-US" dirty="0"/>
              <a:t>research on policy tools highlights the political consequences of particular tools, as well as their underlying assumptions about problems, people, and behavior. </a:t>
            </a:r>
            <a:endParaRPr lang="en-US" dirty="0" smtClean="0"/>
          </a:p>
          <a:p>
            <a:r>
              <a:rPr lang="en-US" dirty="0"/>
              <a:t>tools require distinctive sets of management skills and knowledge, thus the choice of tools ultimately influences the nature of public management.</a:t>
            </a:r>
          </a:p>
          <a:p>
            <a:r>
              <a:rPr lang="en-US" dirty="0"/>
              <a:t>Tools also carry with them particular assumptions about cause and about behavioral motivations</a:t>
            </a:r>
          </a:p>
        </p:txBody>
      </p:sp>
    </p:spTree>
    <p:extLst>
      <p:ext uri="{BB962C8B-B14F-4D97-AF65-F5344CB8AC3E}">
        <p14:creationId xmlns:p14="http://schemas.microsoft.com/office/powerpoint/2010/main" val="148588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POLICY DESIGN BEYOND THE STAGES MODEL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0100" y="1905000"/>
            <a:ext cx="10704512" cy="4701540"/>
          </a:xfrm>
        </p:spPr>
        <p:txBody>
          <a:bodyPr>
            <a:normAutofit/>
          </a:bodyPr>
          <a:lstStyle/>
          <a:p>
            <a:r>
              <a:rPr lang="en-US" sz="2000" dirty="0"/>
              <a:t>The most recent advance in the study of policy formulation and policy tools is Schneider and Ingram’s policy design framework (1997). </a:t>
            </a:r>
            <a:endParaRPr lang="en-US" sz="2000" dirty="0" smtClean="0"/>
          </a:p>
          <a:p>
            <a:r>
              <a:rPr lang="en-US" sz="2000" dirty="0"/>
              <a:t>In their book, Policy Design for Democracy, the authors present a framework that pushes past a simple stages model by conceptualizing an iterative process. </a:t>
            </a:r>
            <a:endParaRPr lang="en-US" sz="2000" dirty="0" smtClean="0"/>
          </a:p>
          <a:p>
            <a:r>
              <a:rPr lang="en-US" sz="2000" dirty="0"/>
              <a:t>It offers some predictions about the types of policy designs that will emerge from different types of political processes, and it explicitly incorporates normative analysis by considering the impact of policy designs on target groups and on democratic practice</a:t>
            </a:r>
            <a:r>
              <a:rPr lang="en-US" sz="2000" dirty="0" smtClean="0"/>
              <a:t>.</a:t>
            </a:r>
          </a:p>
          <a:p>
            <a:r>
              <a:rPr lang="en-US" sz="2000" dirty="0" smtClean="0"/>
              <a:t> </a:t>
            </a:r>
            <a:r>
              <a:rPr lang="en-US" sz="2000" dirty="0"/>
              <a:t>Schneider and Ingram are particularly concerned about the impacts of policy designs that result from “degenerative” political processes </a:t>
            </a:r>
            <a:endParaRPr lang="en-US" sz="2000" dirty="0" smtClean="0"/>
          </a:p>
          <a:p>
            <a:r>
              <a:rPr lang="en-US" sz="2000" dirty="0"/>
              <a:t>During such processes, political actors sort target populations into “deserving” and “undeserving” groups as justification for channeling benefits or punishments to them</a:t>
            </a:r>
          </a:p>
        </p:txBody>
      </p:sp>
    </p:spTree>
    <p:extLst>
      <p:ext uri="{BB962C8B-B14F-4D97-AF65-F5344CB8AC3E}">
        <p14:creationId xmlns:p14="http://schemas.microsoft.com/office/powerpoint/2010/main" val="412155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DESIGN</a:t>
            </a:r>
            <a:endParaRPr lang="en-US" dirty="0"/>
          </a:p>
        </p:txBody>
      </p:sp>
      <p:sp>
        <p:nvSpPr>
          <p:cNvPr id="3" name="Content Placeholder 2"/>
          <p:cNvSpPr>
            <a:spLocks noGrp="1"/>
          </p:cNvSpPr>
          <p:nvPr>
            <p:ph idx="1"/>
          </p:nvPr>
        </p:nvSpPr>
        <p:spPr/>
        <p:txBody>
          <a:bodyPr>
            <a:normAutofit/>
          </a:bodyPr>
          <a:lstStyle/>
          <a:p>
            <a:r>
              <a:rPr lang="en-US" dirty="0"/>
              <a:t>This framework posits policy designs as institutional structures consisting of identifiable elements: goals, target groups, agents, an implementation structure, tools, rules, rationales, and assumptions</a:t>
            </a:r>
            <a:r>
              <a:rPr lang="en-US" dirty="0" smtClean="0"/>
              <a:t>.</a:t>
            </a:r>
          </a:p>
          <a:p>
            <a:r>
              <a:rPr lang="en-US" dirty="0" smtClean="0"/>
              <a:t> </a:t>
            </a:r>
            <a:r>
              <a:rPr lang="en-US" dirty="0"/>
              <a:t>Policy designs thus include tools, but this approach also pushes scholars to look for the explicit or implicit goals and assumptions that constitute part of the package.</a:t>
            </a:r>
          </a:p>
          <a:p>
            <a:endParaRPr lang="en-US" dirty="0"/>
          </a:p>
        </p:txBody>
      </p:sp>
    </p:spTree>
    <p:extLst>
      <p:ext uri="{BB962C8B-B14F-4D97-AF65-F5344CB8AC3E}">
        <p14:creationId xmlns:p14="http://schemas.microsoft.com/office/powerpoint/2010/main" val="122618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FORMULATION</a:t>
            </a:r>
            <a:br>
              <a:rPr lang="en-US" dirty="0"/>
            </a:br>
            <a:endParaRPr lang="en-US" dirty="0"/>
          </a:p>
        </p:txBody>
      </p:sp>
      <p:sp>
        <p:nvSpPr>
          <p:cNvPr id="3" name="Content Placeholder 2"/>
          <p:cNvSpPr>
            <a:spLocks noGrp="1"/>
          </p:cNvSpPr>
          <p:nvPr>
            <p:ph idx="1"/>
          </p:nvPr>
        </p:nvSpPr>
        <p:spPr/>
        <p:txBody>
          <a:bodyPr/>
          <a:lstStyle/>
          <a:p>
            <a:r>
              <a:rPr lang="en-US" dirty="0" smtClean="0"/>
              <a:t>Policy </a:t>
            </a:r>
            <a:r>
              <a:rPr lang="en-US" dirty="0"/>
              <a:t>making is seen to occur in a specific context, marked by distinctive institutions and ideas. Institutional arenas, whether Congress, the courts, the executive branch, and the like, have rules, norms, and procedures that affect actors’ choices and strategies. Additionally, policy making takes place at a particular moment in time, marked by particular dominant ideas related to the policy issue, to affected groups, to the proper role of government, etc. These ideas will influence actors’ arguments in favor of particular solutions, and their perceptions and preferences when they take specific policy decisions.</a:t>
            </a:r>
          </a:p>
          <a:p>
            <a:endParaRPr lang="en-US" dirty="0"/>
          </a:p>
        </p:txBody>
      </p:sp>
    </p:spTree>
    <p:extLst>
      <p:ext uri="{BB962C8B-B14F-4D97-AF65-F5344CB8AC3E}">
        <p14:creationId xmlns:p14="http://schemas.microsoft.com/office/powerpoint/2010/main" val="257223865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380</TotalTime>
  <Words>1219</Words>
  <Application>Microsoft Office PowerPoint</Application>
  <PresentationFormat>Widescreen</PresentationFormat>
  <Paragraphs>64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Times New Roman</vt:lpstr>
      <vt:lpstr>Wingdings 3</vt:lpstr>
      <vt:lpstr>Wisp</vt:lpstr>
      <vt:lpstr>POLICY FORMULATION</vt:lpstr>
      <vt:lpstr>INTRODUCTION </vt:lpstr>
      <vt:lpstr>IINTRODUCTION</vt:lpstr>
      <vt:lpstr>APPROACHES TO POLICY FORMULATION: POLICY DESIGN</vt:lpstr>
      <vt:lpstr>APPROACHES TO POLICY FORMULATION: POLICY DESIGN</vt:lpstr>
      <vt:lpstr>APPROACHES TO POLICY TOOLS</vt:lpstr>
      <vt:lpstr>POLICY DESIGN BEYOND THE STAGES MODEL</vt:lpstr>
      <vt:lpstr>POLICY DESIGN</vt:lpstr>
      <vt:lpstr>POLICY FORMULATION </vt:lpstr>
      <vt:lpstr>CONSEQUENCES</vt:lpstr>
      <vt:lpstr>CONSEQUENCES</vt:lpstr>
      <vt:lpstr>CRITIQUE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FORMULATION</dc:title>
  <dc:creator>USER</dc:creator>
  <cp:lastModifiedBy>USER</cp:lastModifiedBy>
  <cp:revision>17</cp:revision>
  <dcterms:created xsi:type="dcterms:W3CDTF">2020-03-15T19:49:51Z</dcterms:created>
  <dcterms:modified xsi:type="dcterms:W3CDTF">2020-04-08T12:49:32Z</dcterms:modified>
</cp:coreProperties>
</file>