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57" r:id="rId4"/>
    <p:sldId id="275" r:id="rId5"/>
    <p:sldId id="258" r:id="rId6"/>
    <p:sldId id="259" r:id="rId7"/>
    <p:sldId id="260" r:id="rId8"/>
    <p:sldId id="261" r:id="rId9"/>
    <p:sldId id="262" r:id="rId10"/>
    <p:sldId id="263" r:id="rId11"/>
    <p:sldId id="264" r:id="rId12"/>
    <p:sldId id="265" r:id="rId13"/>
    <p:sldId id="266" r:id="rId14"/>
    <p:sldId id="267" r:id="rId15"/>
    <p:sldId id="268" r:id="rId16"/>
    <p:sldId id="269" r:id="rId17"/>
    <p:sldId id="283" r:id="rId18"/>
    <p:sldId id="270" r:id="rId19"/>
    <p:sldId id="271" r:id="rId20"/>
    <p:sldId id="276" r:id="rId21"/>
    <p:sldId id="277" r:id="rId22"/>
    <p:sldId id="278" r:id="rId23"/>
    <p:sldId id="279" r:id="rId24"/>
    <p:sldId id="280" r:id="rId25"/>
    <p:sldId id="281" r:id="rId26"/>
    <p:sldId id="272" r:id="rId27"/>
    <p:sldId id="282" r:id="rId28"/>
    <p:sldId id="273" r:id="rId29"/>
    <p:sldId id="27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4648"/>
  </p:normalViewPr>
  <p:slideViewPr>
    <p:cSldViewPr snapToGrid="0" snapToObjects="1">
      <p:cViewPr varScale="1">
        <p:scale>
          <a:sx n="113" d="100"/>
          <a:sy n="113" d="100"/>
        </p:scale>
        <p:origin x="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4/9/20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4/9/20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4/9/20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4/9/20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4/9/20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4/9/20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6E6F0-B7C4-5B48-83A8-21E0AB91E96E}"/>
              </a:ext>
            </a:extLst>
          </p:cNvPr>
          <p:cNvSpPr>
            <a:spLocks noGrp="1"/>
          </p:cNvSpPr>
          <p:nvPr>
            <p:ph type="ctrTitle"/>
          </p:nvPr>
        </p:nvSpPr>
        <p:spPr/>
        <p:txBody>
          <a:bodyPr>
            <a:normAutofit fontScale="90000"/>
          </a:bodyPr>
          <a:lstStyle/>
          <a:p>
            <a:r>
              <a:rPr lang="en-US" dirty="0"/>
              <a:t>PRESENTATION ON Theories of the Policy Cycle </a:t>
            </a:r>
            <a:br>
              <a:rPr lang="en-US" dirty="0"/>
            </a:br>
            <a:r>
              <a:rPr lang="en-US" dirty="0"/>
              <a:t>group.  1</a:t>
            </a:r>
            <a:br>
              <a:rPr lang="en-US" dirty="0"/>
            </a:br>
            <a:br>
              <a:rPr lang="en-US" dirty="0"/>
            </a:br>
            <a:endParaRPr lang="en-US" dirty="0"/>
          </a:p>
        </p:txBody>
      </p:sp>
      <p:sp>
        <p:nvSpPr>
          <p:cNvPr id="3" name="Subtitle 2">
            <a:extLst>
              <a:ext uri="{FF2B5EF4-FFF2-40B4-BE49-F238E27FC236}">
                <a16:creationId xmlns:a16="http://schemas.microsoft.com/office/drawing/2014/main" id="{B91D08A1-623D-3F45-B89A-5A19FE89CF8D}"/>
              </a:ext>
            </a:extLst>
          </p:cNvPr>
          <p:cNvSpPr>
            <a:spLocks noGrp="1"/>
          </p:cNvSpPr>
          <p:nvPr>
            <p:ph type="subTitle" idx="1"/>
          </p:nvPr>
        </p:nvSpPr>
        <p:spPr/>
        <p:txBody>
          <a:bodyPr/>
          <a:lstStyle/>
          <a:p>
            <a:endParaRPr lang="en-US" dirty="0"/>
          </a:p>
          <a:p>
            <a:endParaRPr lang="en-US" dirty="0"/>
          </a:p>
        </p:txBody>
      </p:sp>
    </p:spTree>
    <p:extLst>
      <p:ext uri="{BB962C8B-B14F-4D97-AF65-F5344CB8AC3E}">
        <p14:creationId xmlns:p14="http://schemas.microsoft.com/office/powerpoint/2010/main" val="658288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E6F0A-70FE-C74E-A43F-5423A9459E70}"/>
              </a:ext>
            </a:extLst>
          </p:cNvPr>
          <p:cNvSpPr>
            <a:spLocks noGrp="1"/>
          </p:cNvSpPr>
          <p:nvPr>
            <p:ph type="title"/>
          </p:nvPr>
        </p:nvSpPr>
        <p:spPr/>
        <p:txBody>
          <a:bodyPr/>
          <a:lstStyle/>
          <a:p>
            <a:r>
              <a:rPr lang="en-US" dirty="0"/>
              <a:t>IN THE  STAGES OF POLICY MAKING</a:t>
            </a:r>
          </a:p>
        </p:txBody>
      </p:sp>
      <p:sp>
        <p:nvSpPr>
          <p:cNvPr id="3" name="Content Placeholder 2">
            <a:extLst>
              <a:ext uri="{FF2B5EF4-FFF2-40B4-BE49-F238E27FC236}">
                <a16:creationId xmlns:a16="http://schemas.microsoft.com/office/drawing/2014/main" id="{FEB7EBD8-105E-0045-A12E-0611A1EC97BA}"/>
              </a:ext>
            </a:extLst>
          </p:cNvPr>
          <p:cNvSpPr>
            <a:spLocks noGrp="1"/>
          </p:cNvSpPr>
          <p:nvPr>
            <p:ph sz="quarter" idx="13"/>
          </p:nvPr>
        </p:nvSpPr>
        <p:spPr/>
        <p:txBody>
          <a:bodyPr/>
          <a:lstStyle/>
          <a:p>
            <a:r>
              <a:rPr lang="en-US" dirty="0"/>
              <a:t>problems are defined and put on the agenda</a:t>
            </a:r>
          </a:p>
          <a:p>
            <a:pPr marL="0" indent="0">
              <a:buNone/>
            </a:pPr>
            <a:endParaRPr lang="en-US" dirty="0"/>
          </a:p>
          <a:p>
            <a:r>
              <a:rPr lang="en-US" dirty="0"/>
              <a:t>policies are developed, adopted and implemented </a:t>
            </a:r>
          </a:p>
          <a:p>
            <a:pPr marL="0" indent="0">
              <a:buNone/>
            </a:pPr>
            <a:endParaRPr lang="en-US" dirty="0"/>
          </a:p>
          <a:p>
            <a:r>
              <a:rPr lang="en-US" dirty="0"/>
              <a:t>finally these policies will be assessed against their effectiveness and efficiency and either terminated or restarted </a:t>
            </a:r>
          </a:p>
          <a:p>
            <a:endParaRPr lang="en-US" dirty="0"/>
          </a:p>
        </p:txBody>
      </p:sp>
    </p:spTree>
    <p:extLst>
      <p:ext uri="{BB962C8B-B14F-4D97-AF65-F5344CB8AC3E}">
        <p14:creationId xmlns:p14="http://schemas.microsoft.com/office/powerpoint/2010/main" val="1921376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7EA55-C288-A846-B114-A9A067658B9E}"/>
              </a:ext>
            </a:extLst>
          </p:cNvPr>
          <p:cNvSpPr>
            <a:spLocks noGrp="1"/>
          </p:cNvSpPr>
          <p:nvPr>
            <p:ph type="title"/>
          </p:nvPr>
        </p:nvSpPr>
        <p:spPr/>
        <p:txBody>
          <a:bodyPr/>
          <a:lstStyle/>
          <a:p>
            <a:r>
              <a:rPr lang="en-US" dirty="0"/>
              <a:t>LIMITATIONS</a:t>
            </a:r>
          </a:p>
        </p:txBody>
      </p:sp>
      <p:sp>
        <p:nvSpPr>
          <p:cNvPr id="3" name="Content Placeholder 2">
            <a:extLst>
              <a:ext uri="{FF2B5EF4-FFF2-40B4-BE49-F238E27FC236}">
                <a16:creationId xmlns:a16="http://schemas.microsoft.com/office/drawing/2014/main" id="{D420BEDD-2CE5-8B4D-9820-B6E37A6A29A5}"/>
              </a:ext>
            </a:extLst>
          </p:cNvPr>
          <p:cNvSpPr>
            <a:spLocks noGrp="1"/>
          </p:cNvSpPr>
          <p:nvPr>
            <p:ph sz="quarter" idx="13"/>
          </p:nvPr>
        </p:nvSpPr>
        <p:spPr/>
        <p:txBody>
          <a:bodyPr/>
          <a:lstStyle/>
          <a:p>
            <a:r>
              <a:rPr lang="en-US" dirty="0"/>
              <a:t>other policies act as key obstacles for the adoption and implementation of a particular measure. </a:t>
            </a:r>
          </a:p>
          <a:p>
            <a:endParaRPr lang="en-US" dirty="0"/>
          </a:p>
          <a:p>
            <a:r>
              <a:rPr lang="en-US" dirty="0"/>
              <a:t>policies create side-effects and become the causes of later policy problems </a:t>
            </a:r>
          </a:p>
          <a:p>
            <a:endParaRPr lang="en-US" dirty="0"/>
          </a:p>
          <a:p>
            <a:endParaRPr lang="en-US" dirty="0"/>
          </a:p>
        </p:txBody>
      </p:sp>
    </p:spTree>
    <p:extLst>
      <p:ext uri="{BB962C8B-B14F-4D97-AF65-F5344CB8AC3E}">
        <p14:creationId xmlns:p14="http://schemas.microsoft.com/office/powerpoint/2010/main" val="2859564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64550-6A55-0740-8665-78974CB9DC63}"/>
              </a:ext>
            </a:extLst>
          </p:cNvPr>
          <p:cNvSpPr>
            <a:spLocks noGrp="1"/>
          </p:cNvSpPr>
          <p:nvPr>
            <p:ph type="title"/>
          </p:nvPr>
        </p:nvSpPr>
        <p:spPr/>
        <p:txBody>
          <a:bodyPr/>
          <a:lstStyle/>
          <a:p>
            <a:r>
              <a:rPr lang="en-US" dirty="0"/>
              <a:t>STAGES OF POLICY CYCLE</a:t>
            </a:r>
          </a:p>
        </p:txBody>
      </p:sp>
      <p:sp>
        <p:nvSpPr>
          <p:cNvPr id="3" name="Content Placeholder 2">
            <a:extLst>
              <a:ext uri="{FF2B5EF4-FFF2-40B4-BE49-F238E27FC236}">
                <a16:creationId xmlns:a16="http://schemas.microsoft.com/office/drawing/2014/main" id="{52D39917-5FB4-CB46-A2DC-B07BCF5B8583}"/>
              </a:ext>
            </a:extLst>
          </p:cNvPr>
          <p:cNvSpPr>
            <a:spLocks noGrp="1"/>
          </p:cNvSpPr>
          <p:nvPr>
            <p:ph sz="quarter" idx="13"/>
          </p:nvPr>
        </p:nvSpPr>
        <p:spPr/>
        <p:txBody>
          <a:bodyPr/>
          <a:lstStyle/>
          <a:p>
            <a:r>
              <a:rPr lang="en-US" b="1" dirty="0"/>
              <a:t>AGENDA-SETTING: PROBLEM RECOGNITION AND ISSUE SELECTION </a:t>
            </a:r>
            <a:endParaRPr lang="en-US" dirty="0"/>
          </a:p>
          <a:p>
            <a:endParaRPr lang="en-US" dirty="0"/>
          </a:p>
          <a:p>
            <a:pPr marL="0" indent="0">
              <a:buNone/>
            </a:pPr>
            <a:r>
              <a:rPr lang="en-US" dirty="0"/>
              <a:t>Problem recognition itself requires that a social problem has been defined </a:t>
            </a:r>
          </a:p>
          <a:p>
            <a:pPr marL="0" indent="0">
              <a:buNone/>
            </a:pPr>
            <a:r>
              <a:rPr lang="en-US" dirty="0"/>
              <a:t>problem recognition and agenda-setting are inherently political processes in which political attention is attached </a:t>
            </a:r>
          </a:p>
          <a:p>
            <a:pPr marL="0" indent="0">
              <a:buNone/>
            </a:pPr>
            <a:r>
              <a:rPr lang="en-US" dirty="0"/>
              <a:t>Agenda-setting results in a </a:t>
            </a:r>
            <a:r>
              <a:rPr lang="en-US" i="1" dirty="0"/>
              <a:t>selection </a:t>
            </a:r>
            <a:r>
              <a:rPr lang="en-US" dirty="0"/>
              <a:t>between diverse problems and issues </a:t>
            </a:r>
          </a:p>
          <a:p>
            <a:pPr marL="0" indent="0">
              <a:buNone/>
            </a:pPr>
            <a:endParaRPr lang="en-US" dirty="0"/>
          </a:p>
        </p:txBody>
      </p:sp>
    </p:spTree>
    <p:extLst>
      <p:ext uri="{BB962C8B-B14F-4D97-AF65-F5344CB8AC3E}">
        <p14:creationId xmlns:p14="http://schemas.microsoft.com/office/powerpoint/2010/main" val="3665825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3631F-FC1C-6645-B227-2A82F42C3C18}"/>
              </a:ext>
            </a:extLst>
          </p:cNvPr>
          <p:cNvSpPr>
            <a:spLocks noGrp="1"/>
          </p:cNvSpPr>
          <p:nvPr>
            <p:ph type="title"/>
          </p:nvPr>
        </p:nvSpPr>
        <p:spPr/>
        <p:txBody>
          <a:bodyPr/>
          <a:lstStyle/>
          <a:p>
            <a:r>
              <a:rPr lang="en-US" dirty="0"/>
              <a:t>STAGES OF POLICY  CYCLE</a:t>
            </a:r>
          </a:p>
        </p:txBody>
      </p:sp>
      <p:sp>
        <p:nvSpPr>
          <p:cNvPr id="3" name="Content Placeholder 2">
            <a:extLst>
              <a:ext uri="{FF2B5EF4-FFF2-40B4-BE49-F238E27FC236}">
                <a16:creationId xmlns:a16="http://schemas.microsoft.com/office/drawing/2014/main" id="{3CDCA67B-7EC4-EB41-A9C3-17A83CA29DFD}"/>
              </a:ext>
            </a:extLst>
          </p:cNvPr>
          <p:cNvSpPr>
            <a:spLocks noGrp="1"/>
          </p:cNvSpPr>
          <p:nvPr>
            <p:ph sz="quarter" idx="13"/>
          </p:nvPr>
        </p:nvSpPr>
        <p:spPr/>
        <p:txBody>
          <a:bodyPr>
            <a:normAutofit fontScale="92500" lnSpcReduction="20000"/>
          </a:bodyPr>
          <a:lstStyle/>
          <a:p>
            <a:r>
              <a:rPr lang="en-US" b="1" dirty="0"/>
              <a:t>POLICY FORMULATION AND DECISION-MAKING </a:t>
            </a:r>
            <a:endParaRPr lang="en-US" dirty="0"/>
          </a:p>
          <a:p>
            <a:pPr marL="0" indent="0">
              <a:buNone/>
            </a:pPr>
            <a:r>
              <a:rPr lang="en-US" dirty="0"/>
              <a:t>expressed problems, proposals, and demands are transformed into government programs. </a:t>
            </a:r>
          </a:p>
          <a:p>
            <a:pPr marL="0" indent="0">
              <a:buNone/>
            </a:pPr>
            <a:r>
              <a:rPr lang="en-US" dirty="0"/>
              <a:t>policy formulation have long been strongly influenced by efforts to improve practices within governments </a:t>
            </a:r>
          </a:p>
          <a:p>
            <a:pPr marL="0" indent="0">
              <a:buNone/>
            </a:pPr>
            <a:r>
              <a:rPr lang="en-US" dirty="0"/>
              <a:t>The role of economics and political science-based policy analysis in the wider reform debate of political planning </a:t>
            </a:r>
          </a:p>
          <a:p>
            <a:pPr marL="0" indent="0">
              <a:buNone/>
            </a:pPr>
            <a:r>
              <a:rPr lang="en-US" dirty="0"/>
              <a:t>Over the last years, the role of think tanks in these processes has formed a focal point in debates on changing ways of policy-making </a:t>
            </a:r>
          </a:p>
          <a:p>
            <a:pPr marL="0" indent="0">
              <a:buNone/>
            </a:pPr>
            <a:endParaRPr lang="en-US" dirty="0"/>
          </a:p>
        </p:txBody>
      </p:sp>
    </p:spTree>
    <p:extLst>
      <p:ext uri="{BB962C8B-B14F-4D97-AF65-F5344CB8AC3E}">
        <p14:creationId xmlns:p14="http://schemas.microsoft.com/office/powerpoint/2010/main" val="1652216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8E0D-C838-B14A-B82D-A6847E157DFA}"/>
              </a:ext>
            </a:extLst>
          </p:cNvPr>
          <p:cNvSpPr>
            <a:spLocks noGrp="1"/>
          </p:cNvSpPr>
          <p:nvPr>
            <p:ph type="title"/>
          </p:nvPr>
        </p:nvSpPr>
        <p:spPr/>
        <p:txBody>
          <a:bodyPr/>
          <a:lstStyle/>
          <a:p>
            <a:r>
              <a:rPr lang="en-US" dirty="0"/>
              <a:t>STAGES OF POLICY CYCLE</a:t>
            </a:r>
          </a:p>
        </p:txBody>
      </p:sp>
      <p:sp>
        <p:nvSpPr>
          <p:cNvPr id="3" name="Content Placeholder 2">
            <a:extLst>
              <a:ext uri="{FF2B5EF4-FFF2-40B4-BE49-F238E27FC236}">
                <a16:creationId xmlns:a16="http://schemas.microsoft.com/office/drawing/2014/main" id="{1054854F-7E96-C140-A3DA-A5415CB4FEC9}"/>
              </a:ext>
            </a:extLst>
          </p:cNvPr>
          <p:cNvSpPr>
            <a:spLocks noGrp="1"/>
          </p:cNvSpPr>
          <p:nvPr>
            <p:ph sz="quarter" idx="13"/>
          </p:nvPr>
        </p:nvSpPr>
        <p:spPr/>
        <p:txBody>
          <a:bodyPr/>
          <a:lstStyle/>
          <a:p>
            <a:r>
              <a:rPr lang="en-US" b="1" dirty="0"/>
              <a:t>IMPLEMENTATION </a:t>
            </a:r>
            <a:endParaRPr lang="en-US" dirty="0"/>
          </a:p>
          <a:p>
            <a:pPr marL="0" indent="0">
              <a:buNone/>
            </a:pPr>
            <a:r>
              <a:rPr lang="en-US" dirty="0"/>
              <a:t>The decision on a specific course of action and the adoption of a program does not guarantee that the action on the ground will strictly follow policy makers </a:t>
            </a:r>
          </a:p>
          <a:p>
            <a:pPr marL="0" indent="0">
              <a:buNone/>
            </a:pPr>
            <a:r>
              <a:rPr lang="en-US" dirty="0"/>
              <a:t>This stage is critical as political and administrative action at the frontline are hardly ever perfectly controllable by objectives, programs, laws </a:t>
            </a:r>
          </a:p>
          <a:p>
            <a:pPr marL="0" indent="0">
              <a:buNone/>
            </a:pPr>
            <a:r>
              <a:rPr lang="en-GB" b="1" dirty="0"/>
              <a:t>TOP-DOWN APPROACH</a:t>
            </a:r>
            <a:endParaRPr lang="en-US" dirty="0"/>
          </a:p>
          <a:p>
            <a:pPr marL="0" indent="0">
              <a:buNone/>
            </a:pPr>
            <a:r>
              <a:rPr lang="en-GB" b="1" dirty="0"/>
              <a:t>BOTTOM-UP APPROACH</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01630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3B70C-D09E-A649-8098-9FCE4A22D0EF}"/>
              </a:ext>
            </a:extLst>
          </p:cNvPr>
          <p:cNvSpPr>
            <a:spLocks noGrp="1"/>
          </p:cNvSpPr>
          <p:nvPr>
            <p:ph type="title"/>
          </p:nvPr>
        </p:nvSpPr>
        <p:spPr/>
        <p:txBody>
          <a:bodyPr/>
          <a:lstStyle/>
          <a:p>
            <a:r>
              <a:rPr lang="en-US" dirty="0"/>
              <a:t>STAGES OF POLICY CYCLE</a:t>
            </a:r>
          </a:p>
        </p:txBody>
      </p:sp>
      <p:sp>
        <p:nvSpPr>
          <p:cNvPr id="3" name="Content Placeholder 2">
            <a:extLst>
              <a:ext uri="{FF2B5EF4-FFF2-40B4-BE49-F238E27FC236}">
                <a16:creationId xmlns:a16="http://schemas.microsoft.com/office/drawing/2014/main" id="{6CC03D6F-BD63-8042-9256-305405020639}"/>
              </a:ext>
            </a:extLst>
          </p:cNvPr>
          <p:cNvSpPr>
            <a:spLocks noGrp="1"/>
          </p:cNvSpPr>
          <p:nvPr>
            <p:ph sz="quarter" idx="13"/>
          </p:nvPr>
        </p:nvSpPr>
        <p:spPr/>
        <p:txBody>
          <a:bodyPr/>
          <a:lstStyle/>
          <a:p>
            <a:r>
              <a:rPr lang="en-US" dirty="0"/>
              <a:t>An ideal process of policy implementation would include the following core elements: </a:t>
            </a:r>
          </a:p>
          <a:p>
            <a:pPr marL="0" indent="0">
              <a:buNone/>
            </a:pPr>
            <a:r>
              <a:rPr lang="en-US" dirty="0"/>
              <a:t>Specification of program details </a:t>
            </a:r>
          </a:p>
          <a:p>
            <a:pPr marL="0" indent="0">
              <a:buNone/>
            </a:pPr>
            <a:r>
              <a:rPr lang="en-US" dirty="0"/>
              <a:t>Allocation of resources </a:t>
            </a:r>
          </a:p>
          <a:p>
            <a:pPr marL="0" indent="0">
              <a:buNone/>
            </a:pPr>
            <a:r>
              <a:rPr lang="en-US" dirty="0"/>
              <a:t>Decisions </a:t>
            </a:r>
          </a:p>
          <a:p>
            <a:pPr marL="0" indent="0">
              <a:buNone/>
            </a:pPr>
            <a:r>
              <a:rPr lang="en-US" dirty="0"/>
              <a:t>Since the mid 1970s, implementation studies based on the top-down perspective have been increasingly challenged on analytical grounds </a:t>
            </a:r>
          </a:p>
          <a:p>
            <a:pPr marL="0" indent="0">
              <a:buNone/>
            </a:pPr>
            <a:endParaRPr lang="en-US" dirty="0"/>
          </a:p>
        </p:txBody>
      </p:sp>
    </p:spTree>
    <p:extLst>
      <p:ext uri="{BB962C8B-B14F-4D97-AF65-F5344CB8AC3E}">
        <p14:creationId xmlns:p14="http://schemas.microsoft.com/office/powerpoint/2010/main" val="1226531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375C6-8735-1B49-B998-F05728D47A55}"/>
              </a:ext>
            </a:extLst>
          </p:cNvPr>
          <p:cNvSpPr>
            <a:spLocks noGrp="1"/>
          </p:cNvSpPr>
          <p:nvPr>
            <p:ph type="title"/>
          </p:nvPr>
        </p:nvSpPr>
        <p:spPr/>
        <p:txBody>
          <a:bodyPr/>
          <a:lstStyle/>
          <a:p>
            <a:r>
              <a:rPr lang="en-US" dirty="0"/>
              <a:t>STAGES OF POLICY CYCLE</a:t>
            </a:r>
          </a:p>
        </p:txBody>
      </p:sp>
      <p:sp>
        <p:nvSpPr>
          <p:cNvPr id="3" name="Content Placeholder 2">
            <a:extLst>
              <a:ext uri="{FF2B5EF4-FFF2-40B4-BE49-F238E27FC236}">
                <a16:creationId xmlns:a16="http://schemas.microsoft.com/office/drawing/2014/main" id="{04BCA0E3-27FB-FE43-9522-42BB2607DC11}"/>
              </a:ext>
            </a:extLst>
          </p:cNvPr>
          <p:cNvSpPr>
            <a:spLocks noGrp="1"/>
          </p:cNvSpPr>
          <p:nvPr>
            <p:ph sz="quarter" idx="13"/>
          </p:nvPr>
        </p:nvSpPr>
        <p:spPr/>
        <p:txBody>
          <a:bodyPr>
            <a:normAutofit fontScale="85000" lnSpcReduction="20000"/>
          </a:bodyPr>
          <a:lstStyle/>
          <a:p>
            <a:r>
              <a:rPr lang="en-US" b="1" dirty="0"/>
              <a:t>EVALUATION AND TERMINATION </a:t>
            </a:r>
            <a:endParaRPr lang="en-US" dirty="0"/>
          </a:p>
          <a:p>
            <a:pPr marL="0" indent="0">
              <a:buNone/>
            </a:pPr>
            <a:r>
              <a:rPr lang="en-US" dirty="0"/>
              <a:t>During the evaluation stage of the policy cycle, these intended outcomes of policies move into the center of attention. </a:t>
            </a:r>
          </a:p>
          <a:p>
            <a:pPr marL="0" indent="0">
              <a:buNone/>
            </a:pPr>
            <a:r>
              <a:rPr lang="en-US" dirty="0"/>
              <a:t>Evaluation research emerged in the United States in the context of political controversies </a:t>
            </a:r>
          </a:p>
          <a:p>
            <a:pPr marL="0" indent="0">
              <a:buNone/>
            </a:pPr>
            <a:r>
              <a:rPr lang="en-US" dirty="0"/>
              <a:t>Policy evaluation takes place as a regular and embedded part of the political process and debate </a:t>
            </a:r>
          </a:p>
          <a:p>
            <a:pPr marL="0" indent="0">
              <a:buNone/>
            </a:pPr>
            <a:r>
              <a:rPr lang="en-US" dirty="0"/>
              <a:t>Evaluations can lead to diverse patterns of policy-learning, with different implications in terms of feed-back mechanisms and a potential restart of the policy process. </a:t>
            </a:r>
          </a:p>
          <a:p>
            <a:pPr marL="0" indent="0">
              <a:buNone/>
            </a:pPr>
            <a:r>
              <a:rPr lang="en-US" dirty="0"/>
              <a:t>Overall, the analysis of the final stage of the policy cycle has witnessed a substantial </a:t>
            </a:r>
            <a:r>
              <a:rPr lang="en-US" dirty="0" err="1"/>
              <a:t>depar</a:t>
            </a:r>
            <a:r>
              <a:rPr lang="en-US" dirty="0"/>
              <a:t>- </a:t>
            </a:r>
            <a:r>
              <a:rPr lang="en-US" dirty="0" err="1"/>
              <a:t>ture</a:t>
            </a:r>
            <a:r>
              <a:rPr lang="en-US" dirty="0"/>
              <a:t> from its initial focus on evaluation towards wider issues of policy change and inertia and the variables affecting these patterns. </a:t>
            </a:r>
          </a:p>
          <a:p>
            <a:pPr marL="0" indent="0">
              <a:buNone/>
            </a:pPr>
            <a:endParaRPr lang="en-US" dirty="0"/>
          </a:p>
        </p:txBody>
      </p:sp>
    </p:spTree>
    <p:extLst>
      <p:ext uri="{BB962C8B-B14F-4D97-AF65-F5344CB8AC3E}">
        <p14:creationId xmlns:p14="http://schemas.microsoft.com/office/powerpoint/2010/main" val="672211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080E6-57D6-3E45-9522-386CA5812688}"/>
              </a:ext>
            </a:extLst>
          </p:cNvPr>
          <p:cNvSpPr>
            <a:spLocks noGrp="1"/>
          </p:cNvSpPr>
          <p:nvPr>
            <p:ph type="title"/>
          </p:nvPr>
        </p:nvSpPr>
        <p:spPr/>
        <p:txBody>
          <a:bodyPr/>
          <a:lstStyle/>
          <a:p>
            <a:r>
              <a:rPr lang="en-US" dirty="0"/>
              <a:t>Stages of the policy cycle</a:t>
            </a:r>
          </a:p>
        </p:txBody>
      </p:sp>
      <p:sp>
        <p:nvSpPr>
          <p:cNvPr id="3" name="Content Placeholder 2">
            <a:extLst>
              <a:ext uri="{FF2B5EF4-FFF2-40B4-BE49-F238E27FC236}">
                <a16:creationId xmlns:a16="http://schemas.microsoft.com/office/drawing/2014/main" id="{C48F0EF7-79E0-864B-9DDC-74446603A7D0}"/>
              </a:ext>
            </a:extLst>
          </p:cNvPr>
          <p:cNvSpPr>
            <a:spLocks noGrp="1"/>
          </p:cNvSpPr>
          <p:nvPr>
            <p:ph sz="quarter" idx="13"/>
          </p:nvPr>
        </p:nvSpPr>
        <p:spPr/>
        <p:txBody>
          <a:bodyPr/>
          <a:lstStyle/>
          <a:p>
            <a:pPr marL="0" indent="0">
              <a:buNone/>
            </a:pPr>
            <a:r>
              <a:rPr lang="en-GB" b="1" dirty="0"/>
              <a:t>TYPES OF EVALUATION</a:t>
            </a:r>
          </a:p>
          <a:p>
            <a:r>
              <a:rPr lang="en-GB" b="1" dirty="0"/>
              <a:t>IMPACT EVALUATION</a:t>
            </a:r>
            <a:endParaRPr lang="en-US" dirty="0"/>
          </a:p>
          <a:p>
            <a:r>
              <a:rPr lang="en-GB" b="1" dirty="0"/>
              <a:t>OUTCOME EVALUAION</a:t>
            </a:r>
            <a:r>
              <a:rPr lang="en-US" dirty="0"/>
              <a:t> </a:t>
            </a:r>
          </a:p>
          <a:p>
            <a:r>
              <a:rPr lang="en-GB" b="1" dirty="0"/>
              <a:t>SUMMATIVE EVAUATION</a:t>
            </a:r>
            <a:endParaRPr lang="en-US" dirty="0"/>
          </a:p>
          <a:p>
            <a:endParaRPr lang="en-US" dirty="0"/>
          </a:p>
        </p:txBody>
      </p:sp>
    </p:spTree>
    <p:extLst>
      <p:ext uri="{BB962C8B-B14F-4D97-AF65-F5344CB8AC3E}">
        <p14:creationId xmlns:p14="http://schemas.microsoft.com/office/powerpoint/2010/main" val="4000590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519CA-737A-554F-8F34-1BDD04235620}"/>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B19A0D63-A8C3-2A49-9E14-74A2CDAB2494}"/>
              </a:ext>
            </a:extLst>
          </p:cNvPr>
          <p:cNvSpPr>
            <a:spLocks noGrp="1"/>
          </p:cNvSpPr>
          <p:nvPr>
            <p:ph sz="quarter" idx="13"/>
          </p:nvPr>
        </p:nvSpPr>
        <p:spPr/>
        <p:txBody>
          <a:bodyPr>
            <a:normAutofit fontScale="55000" lnSpcReduction="20000"/>
          </a:bodyPr>
          <a:lstStyle/>
          <a:p>
            <a:r>
              <a:rPr lang="en-US" dirty="0"/>
              <a:t>THE critique is primarily questioning the analytical differentiation of the policy process</a:t>
            </a:r>
          </a:p>
          <a:p>
            <a:pPr marL="0" indent="0">
              <a:buNone/>
            </a:pPr>
            <a:endParaRPr lang="en-US" dirty="0"/>
          </a:p>
          <a:p>
            <a:r>
              <a:rPr lang="en-US" dirty="0"/>
              <a:t>The approach was named, rather polemically, the textbook approach </a:t>
            </a:r>
          </a:p>
          <a:p>
            <a:pPr marL="0" indent="0">
              <a:buNone/>
            </a:pPr>
            <a:endParaRPr lang="en-US" dirty="0"/>
          </a:p>
          <a:p>
            <a:r>
              <a:rPr lang="en-US" dirty="0"/>
              <a:t>With regard to description, the stages model is said to suffer from descriptive inaccuracy </a:t>
            </a:r>
          </a:p>
          <a:p>
            <a:pPr marL="0" indent="0">
              <a:buNone/>
            </a:pPr>
            <a:endParaRPr lang="en-US" dirty="0"/>
          </a:p>
          <a:p>
            <a:r>
              <a:rPr lang="en-US" dirty="0"/>
              <a:t>In terms of its conceptual value, the policy cycle lacks defining elements of a theoretical framework. </a:t>
            </a:r>
          </a:p>
          <a:p>
            <a:pPr marL="0" indent="0">
              <a:buNone/>
            </a:pPr>
            <a:endParaRPr lang="en-US" dirty="0"/>
          </a:p>
          <a:p>
            <a:r>
              <a:rPr lang="en-US" dirty="0"/>
              <a:t>Moreover, by adopting the policy cycle perspective, the elements of the policy process that are not related to problem-solving activities are systematically ignored. </a:t>
            </a:r>
          </a:p>
          <a:p>
            <a:pPr marL="0" indent="0">
              <a:buNone/>
            </a:pPr>
            <a:endParaRPr lang="en-US" dirty="0"/>
          </a:p>
          <a:p>
            <a:r>
              <a:rPr lang="en-US" dirty="0"/>
              <a:t>Overall, the cycle framework leads toward an oversimplified and unrealistic world-view. </a:t>
            </a:r>
          </a:p>
          <a:p>
            <a:endParaRPr lang="en-US" dirty="0"/>
          </a:p>
          <a:p>
            <a:endParaRPr lang="en-US" dirty="0"/>
          </a:p>
        </p:txBody>
      </p:sp>
    </p:spTree>
    <p:extLst>
      <p:ext uri="{BB962C8B-B14F-4D97-AF65-F5344CB8AC3E}">
        <p14:creationId xmlns:p14="http://schemas.microsoft.com/office/powerpoint/2010/main" val="388753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239E-954B-5545-A9DF-0FE60FE87FF5}"/>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30168C14-FE28-634F-90E9-BBCC4DE3330C}"/>
              </a:ext>
            </a:extLst>
          </p:cNvPr>
          <p:cNvSpPr>
            <a:spLocks noGrp="1"/>
          </p:cNvSpPr>
          <p:nvPr>
            <p:ph sz="quarter" idx="13"/>
          </p:nvPr>
        </p:nvSpPr>
        <p:spPr/>
        <p:txBody>
          <a:bodyPr>
            <a:normAutofit lnSpcReduction="10000"/>
          </a:bodyPr>
          <a:lstStyle/>
          <a:p>
            <a:r>
              <a:rPr lang="en-US" dirty="0"/>
              <a:t>The fundamental critique of Sabatier and others has triggered the development of alternative approaches beside. </a:t>
            </a:r>
          </a:p>
          <a:p>
            <a:r>
              <a:rPr lang="en-US" dirty="0"/>
              <a:t>While the numerous empirical studies and theoretical debates concerned with single stages of the policy cycle have substantially contributed to a better understanding of the prerequisites, elements, and consequences of policy-making, they also have triggered a rising critique challenging the underlying policy cycle framework</a:t>
            </a:r>
          </a:p>
          <a:p>
            <a:r>
              <a:rPr lang="en-US" dirty="0"/>
              <a:t> This critique is primarily questioning the analytical differentiation of the policy process into separate and discrete stages and sequences. </a:t>
            </a:r>
          </a:p>
          <a:p>
            <a:endParaRPr lang="en-US" dirty="0"/>
          </a:p>
          <a:p>
            <a:endParaRPr lang="en-US" dirty="0"/>
          </a:p>
        </p:txBody>
      </p:sp>
    </p:spTree>
    <p:extLst>
      <p:ext uri="{BB962C8B-B14F-4D97-AF65-F5344CB8AC3E}">
        <p14:creationId xmlns:p14="http://schemas.microsoft.com/office/powerpoint/2010/main" val="246397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E845F-D8EB-F74E-996B-5026E576E623}"/>
              </a:ext>
            </a:extLst>
          </p:cNvPr>
          <p:cNvSpPr>
            <a:spLocks noGrp="1"/>
          </p:cNvSpPr>
          <p:nvPr>
            <p:ph type="title"/>
          </p:nvPr>
        </p:nvSpPr>
        <p:spPr/>
        <p:txBody>
          <a:bodyPr/>
          <a:lstStyle/>
          <a:p>
            <a:r>
              <a:rPr lang="en-US" dirty="0"/>
              <a:t>Group members</a:t>
            </a:r>
          </a:p>
        </p:txBody>
      </p:sp>
      <p:sp>
        <p:nvSpPr>
          <p:cNvPr id="3" name="Content Placeholder 2">
            <a:extLst>
              <a:ext uri="{FF2B5EF4-FFF2-40B4-BE49-F238E27FC236}">
                <a16:creationId xmlns:a16="http://schemas.microsoft.com/office/drawing/2014/main" id="{662BA27A-D4D9-F742-9294-9B8B1B252B45}"/>
              </a:ext>
            </a:extLst>
          </p:cNvPr>
          <p:cNvSpPr>
            <a:spLocks noGrp="1"/>
          </p:cNvSpPr>
          <p:nvPr>
            <p:ph sz="quarter" idx="13"/>
          </p:nvPr>
        </p:nvSpPr>
        <p:spPr/>
        <p:txBody>
          <a:bodyPr/>
          <a:lstStyle/>
          <a:p>
            <a:r>
              <a:rPr lang="en-US" dirty="0" err="1"/>
              <a:t>aDEYEMI</a:t>
            </a:r>
            <a:r>
              <a:rPr lang="en-US" dirty="0"/>
              <a:t> GBENGA 16/sms10/001</a:t>
            </a:r>
          </a:p>
          <a:p>
            <a:r>
              <a:rPr lang="en-US" dirty="0" err="1"/>
              <a:t>DAWuk</a:t>
            </a:r>
            <a:r>
              <a:rPr lang="en-US" dirty="0"/>
              <a:t> </a:t>
            </a:r>
            <a:r>
              <a:rPr lang="en-US" dirty="0" err="1"/>
              <a:t>nankyer</a:t>
            </a:r>
            <a:r>
              <a:rPr lang="en-US" dirty="0"/>
              <a:t> 16/sms10/005</a:t>
            </a:r>
          </a:p>
          <a:p>
            <a:r>
              <a:rPr lang="en-US" dirty="0"/>
              <a:t>Samson </a:t>
            </a:r>
            <a:r>
              <a:rPr lang="en-US" dirty="0" err="1"/>
              <a:t>teyei</a:t>
            </a:r>
            <a:r>
              <a:rPr lang="en-US" dirty="0"/>
              <a:t> 16/sms10/017</a:t>
            </a:r>
          </a:p>
          <a:p>
            <a:r>
              <a:rPr lang="en-US" dirty="0" err="1"/>
              <a:t>Sendave</a:t>
            </a:r>
            <a:r>
              <a:rPr lang="en-US" dirty="0"/>
              <a:t> David 16/sci01/041</a:t>
            </a:r>
          </a:p>
        </p:txBody>
      </p:sp>
    </p:spTree>
    <p:extLst>
      <p:ext uri="{BB962C8B-B14F-4D97-AF65-F5344CB8AC3E}">
        <p14:creationId xmlns:p14="http://schemas.microsoft.com/office/powerpoint/2010/main" val="3758038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34761-6602-5E4B-BCA7-B45EB729C61A}"/>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D8E42B3B-7340-2247-8A97-1184CD64A97C}"/>
              </a:ext>
            </a:extLst>
          </p:cNvPr>
          <p:cNvSpPr>
            <a:spLocks noGrp="1"/>
          </p:cNvSpPr>
          <p:nvPr>
            <p:ph sz="quarter" idx="13"/>
          </p:nvPr>
        </p:nvSpPr>
        <p:spPr/>
        <p:txBody>
          <a:bodyPr/>
          <a:lstStyle/>
          <a:p>
            <a:r>
              <a:rPr lang="en-US" dirty="0"/>
              <a:t> implementation research has played a crucial role in preparing the ground for that critique; implementation studies revealed that a clear-cut separation between policy formation and implementation is hardly reflecting real-world policy-making</a:t>
            </a:r>
          </a:p>
          <a:p>
            <a:r>
              <a:rPr lang="en-US" dirty="0"/>
              <a:t>Starting from empirical observations referring to single aspects of the cycle model an increasingly fundamentalist critique evolved, challenging the whole cycle framework</a:t>
            </a:r>
          </a:p>
          <a:p>
            <a:endParaRPr lang="en-US" dirty="0"/>
          </a:p>
        </p:txBody>
      </p:sp>
    </p:spTree>
    <p:extLst>
      <p:ext uri="{BB962C8B-B14F-4D97-AF65-F5344CB8AC3E}">
        <p14:creationId xmlns:p14="http://schemas.microsoft.com/office/powerpoint/2010/main" val="3896713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0D5F-6215-EA4C-AB63-777CC210E51A}"/>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BEC48670-EBA9-674D-8824-6DB915ECE0F1}"/>
              </a:ext>
            </a:extLst>
          </p:cNvPr>
          <p:cNvSpPr>
            <a:spLocks noGrp="1"/>
          </p:cNvSpPr>
          <p:nvPr>
            <p:ph sz="quarter" idx="13"/>
          </p:nvPr>
        </p:nvSpPr>
        <p:spPr/>
        <p:txBody>
          <a:bodyPr/>
          <a:lstStyle/>
          <a:p>
            <a:r>
              <a:rPr lang="en-US" dirty="0"/>
              <a:t>While the role of the stages heuristic in transforming political research and allowing the analysis of different stages of the policy process involving various institutional actors has been acknowledged even by its fiercest critics.</a:t>
            </a:r>
          </a:p>
          <a:p>
            <a:pPr marL="0" indent="0">
              <a:buNone/>
            </a:pPr>
            <a:endParaRPr lang="en-US" dirty="0"/>
          </a:p>
          <a:p>
            <a:r>
              <a:rPr lang="en-US" dirty="0"/>
              <a:t> According to Sabatier, the uncritical application of the stages model prevents scientific progress rather than promotes it</a:t>
            </a:r>
          </a:p>
          <a:p>
            <a:endParaRPr lang="en-US" dirty="0"/>
          </a:p>
        </p:txBody>
      </p:sp>
    </p:spTree>
    <p:extLst>
      <p:ext uri="{BB962C8B-B14F-4D97-AF65-F5344CB8AC3E}">
        <p14:creationId xmlns:p14="http://schemas.microsoft.com/office/powerpoint/2010/main" val="38796199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B52C-2F29-5F4B-A77A-D704CE923B4D}"/>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35944706-B4A2-0844-B14B-DA0AA7CCBB28}"/>
              </a:ext>
            </a:extLst>
          </p:cNvPr>
          <p:cNvSpPr>
            <a:spLocks noGrp="1"/>
          </p:cNvSpPr>
          <p:nvPr>
            <p:ph sz="quarter" idx="13"/>
          </p:nvPr>
        </p:nvSpPr>
        <p:spPr/>
        <p:txBody>
          <a:bodyPr/>
          <a:lstStyle/>
          <a:p>
            <a:r>
              <a:rPr lang="en-US" dirty="0"/>
              <a:t>With regard to description, the stages model is said to suffer from descriptive inaccuracy because empirical reality does not fit with the classification of the policy process into discrete and sequential stages. </a:t>
            </a:r>
          </a:p>
          <a:p>
            <a:r>
              <a:rPr lang="en-US" dirty="0"/>
              <a:t>In terms of its conceptual value, the policy cycle lacks defining elements of a theoretical framework. In particular, the stages model does not offer causal explanations for the transition between different stages</a:t>
            </a:r>
          </a:p>
        </p:txBody>
      </p:sp>
    </p:spTree>
    <p:extLst>
      <p:ext uri="{BB962C8B-B14F-4D97-AF65-F5344CB8AC3E}">
        <p14:creationId xmlns:p14="http://schemas.microsoft.com/office/powerpoint/2010/main" val="4169167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5411A-808C-D74E-A063-2DD0065FC993}"/>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81E27211-EAA4-2749-9291-111934DC7667}"/>
              </a:ext>
            </a:extLst>
          </p:cNvPr>
          <p:cNvSpPr>
            <a:spLocks noGrp="1"/>
          </p:cNvSpPr>
          <p:nvPr>
            <p:ph sz="quarter" idx="13"/>
          </p:nvPr>
        </p:nvSpPr>
        <p:spPr/>
        <p:txBody>
          <a:bodyPr/>
          <a:lstStyle/>
          <a:p>
            <a:r>
              <a:rPr lang="en-US" dirty="0"/>
              <a:t>The policy cycle is based on an implicit top-down perspective, and as such, policy-making will be framed as a hierarchical steering by superior institutions. And the focus will always be on single programs and decisions and on the formal adoption and implementation of these programs</a:t>
            </a:r>
          </a:p>
          <a:p>
            <a:r>
              <a:rPr lang="en-US" dirty="0"/>
              <a:t> by adopting the policy cycle perspective, the elements of the policy process that are not related to problem-solving activities are systematically ignored</a:t>
            </a:r>
          </a:p>
          <a:p>
            <a:endParaRPr lang="en-US" dirty="0"/>
          </a:p>
        </p:txBody>
      </p:sp>
    </p:spTree>
    <p:extLst>
      <p:ext uri="{BB962C8B-B14F-4D97-AF65-F5344CB8AC3E}">
        <p14:creationId xmlns:p14="http://schemas.microsoft.com/office/powerpoint/2010/main" val="2429795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01210-77FF-E645-8677-8656A9B01E47}"/>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3D694DF7-1363-4349-A4D0-2820E6E11154}"/>
              </a:ext>
            </a:extLst>
          </p:cNvPr>
          <p:cNvSpPr>
            <a:spLocks noGrp="1"/>
          </p:cNvSpPr>
          <p:nvPr>
            <p:ph sz="quarter" idx="13"/>
          </p:nvPr>
        </p:nvSpPr>
        <p:spPr/>
        <p:txBody>
          <a:bodyPr/>
          <a:lstStyle/>
          <a:p>
            <a:r>
              <a:rPr lang="en-US" dirty="0"/>
              <a:t> Symbolic or ritual activities and activities purely related to the maintenance of power (Edelman 1971) do not feature in the stages model. However, rather than being the main objective of political action, policy-making frequently results as a by-product of politics. </a:t>
            </a:r>
          </a:p>
          <a:p>
            <a:r>
              <a:rPr lang="en-US" dirty="0"/>
              <a:t>While the political process could be analyzed in terms of its impact on problem-solving, this should not be confused with an interpretation that regards actors as primarily taking a problem-solving orientation.</a:t>
            </a:r>
          </a:p>
          <a:p>
            <a:endParaRPr lang="en-US" dirty="0"/>
          </a:p>
        </p:txBody>
      </p:sp>
    </p:spTree>
    <p:extLst>
      <p:ext uri="{BB962C8B-B14F-4D97-AF65-F5344CB8AC3E}">
        <p14:creationId xmlns:p14="http://schemas.microsoft.com/office/powerpoint/2010/main" val="41215501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CC71C-CF5A-5B46-A5A3-767C8F4F21F9}"/>
              </a:ext>
            </a:extLst>
          </p:cNvPr>
          <p:cNvSpPr>
            <a:spLocks noGrp="1"/>
          </p:cNvSpPr>
          <p:nvPr>
            <p:ph type="title"/>
          </p:nvPr>
        </p:nvSpPr>
        <p:spPr/>
        <p:txBody>
          <a:bodyPr/>
          <a:lstStyle/>
          <a:p>
            <a:r>
              <a:rPr lang="en-US" dirty="0"/>
              <a:t>critique</a:t>
            </a:r>
          </a:p>
        </p:txBody>
      </p:sp>
      <p:sp>
        <p:nvSpPr>
          <p:cNvPr id="3" name="Content Placeholder 2">
            <a:extLst>
              <a:ext uri="{FF2B5EF4-FFF2-40B4-BE49-F238E27FC236}">
                <a16:creationId xmlns:a16="http://schemas.microsoft.com/office/drawing/2014/main" id="{9B532322-C7F7-1346-A0DD-5D038237021D}"/>
              </a:ext>
            </a:extLst>
          </p:cNvPr>
          <p:cNvSpPr>
            <a:spLocks noGrp="1"/>
          </p:cNvSpPr>
          <p:nvPr>
            <p:ph sz="quarter" idx="13"/>
          </p:nvPr>
        </p:nvSpPr>
        <p:spPr/>
        <p:txBody>
          <a:bodyPr/>
          <a:lstStyle/>
          <a:p>
            <a:r>
              <a:rPr lang="en-US" dirty="0"/>
              <a:t>finally, the policy cycle framework ignores the role of knowledge, ideas and learning in the policy process as influential independent variables affecting all stages of the policy process (and not only in the evaluation stage). </a:t>
            </a:r>
          </a:p>
          <a:p>
            <a:endParaRPr lang="en-US" dirty="0"/>
          </a:p>
        </p:txBody>
      </p:sp>
    </p:spTree>
    <p:extLst>
      <p:ext uri="{BB962C8B-B14F-4D97-AF65-F5344CB8AC3E}">
        <p14:creationId xmlns:p14="http://schemas.microsoft.com/office/powerpoint/2010/main" val="962489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1342-927B-0848-B847-23D093D4C36A}"/>
              </a:ext>
            </a:extLst>
          </p:cNvPr>
          <p:cNvSpPr>
            <a:spLocks noGrp="1"/>
          </p:cNvSpPr>
          <p:nvPr>
            <p:ph type="title"/>
          </p:nvPr>
        </p:nvSpPr>
        <p:spPr/>
        <p:txBody>
          <a:bodyPr/>
          <a:lstStyle/>
          <a:p>
            <a:r>
              <a:rPr lang="en-US" b="1" dirty="0"/>
              <a:t>LIMITATIONS AND UTILITY OF THE POLICY CYCLE PERSPECTIVE </a:t>
            </a:r>
            <a:br>
              <a:rPr lang="en-US" dirty="0"/>
            </a:br>
            <a:endParaRPr lang="en-US" dirty="0"/>
          </a:p>
        </p:txBody>
      </p:sp>
      <p:sp>
        <p:nvSpPr>
          <p:cNvPr id="3" name="Content Placeholder 2">
            <a:extLst>
              <a:ext uri="{FF2B5EF4-FFF2-40B4-BE49-F238E27FC236}">
                <a16:creationId xmlns:a16="http://schemas.microsoft.com/office/drawing/2014/main" id="{3177F214-2449-334D-93C6-BD22CBA67A4D}"/>
              </a:ext>
            </a:extLst>
          </p:cNvPr>
          <p:cNvSpPr>
            <a:spLocks noGrp="1"/>
          </p:cNvSpPr>
          <p:nvPr>
            <p:ph sz="quarter" idx="13"/>
          </p:nvPr>
        </p:nvSpPr>
        <p:spPr/>
        <p:txBody>
          <a:bodyPr/>
          <a:lstStyle/>
          <a:p>
            <a:r>
              <a:rPr lang="en-US" dirty="0"/>
              <a:t>the cycle framework draws an extremely simplified picture of reality, highlighting some aspects while disregarding others </a:t>
            </a:r>
          </a:p>
          <a:p>
            <a:r>
              <a:rPr lang="en-US" dirty="0"/>
              <a:t>the policy cycle does not offer a causal model of the policy process </a:t>
            </a:r>
          </a:p>
          <a:p>
            <a:r>
              <a:rPr lang="en-US" dirty="0"/>
              <a:t>the policy cycle perspective has proven to provide an excellent </a:t>
            </a:r>
            <a:r>
              <a:rPr lang="en-US" dirty="0" err="1"/>
              <a:t>heu</a:t>
            </a:r>
            <a:r>
              <a:rPr lang="en-US" dirty="0"/>
              <a:t>- </a:t>
            </a:r>
            <a:r>
              <a:rPr lang="en-US" dirty="0" err="1"/>
              <a:t>ristic</a:t>
            </a:r>
            <a:r>
              <a:rPr lang="en-US" dirty="0"/>
              <a:t> device </a:t>
            </a:r>
          </a:p>
          <a:p>
            <a:r>
              <a:rPr lang="en-US" dirty="0"/>
              <a:t>Studies following the policy cycle perspective have enhanced our understanding of the complex preconditions, central factors influencing, and diverse outcomes of the policy process. </a:t>
            </a:r>
          </a:p>
          <a:p>
            <a:endParaRPr lang="en-US" dirty="0"/>
          </a:p>
        </p:txBody>
      </p:sp>
    </p:spTree>
    <p:extLst>
      <p:ext uri="{BB962C8B-B14F-4D97-AF65-F5344CB8AC3E}">
        <p14:creationId xmlns:p14="http://schemas.microsoft.com/office/powerpoint/2010/main" val="2193939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E5DC-18DE-4D4B-BFA2-3B0829ECFDB0}"/>
              </a:ext>
            </a:extLst>
          </p:cNvPr>
          <p:cNvSpPr>
            <a:spLocks noGrp="1"/>
          </p:cNvSpPr>
          <p:nvPr>
            <p:ph type="title"/>
          </p:nvPr>
        </p:nvSpPr>
        <p:spPr/>
        <p:txBody>
          <a:bodyPr/>
          <a:lstStyle/>
          <a:p>
            <a:r>
              <a:rPr lang="en-US" dirty="0"/>
              <a:t>Limitation continuation</a:t>
            </a:r>
          </a:p>
        </p:txBody>
      </p:sp>
      <p:sp>
        <p:nvSpPr>
          <p:cNvPr id="3" name="Content Placeholder 2">
            <a:extLst>
              <a:ext uri="{FF2B5EF4-FFF2-40B4-BE49-F238E27FC236}">
                <a16:creationId xmlns:a16="http://schemas.microsoft.com/office/drawing/2014/main" id="{BF557228-EF4B-C94A-B72A-41BB156238D7}"/>
              </a:ext>
            </a:extLst>
          </p:cNvPr>
          <p:cNvSpPr>
            <a:spLocks noGrp="1"/>
          </p:cNvSpPr>
          <p:nvPr>
            <p:ph sz="quarter" idx="13"/>
          </p:nvPr>
        </p:nvSpPr>
        <p:spPr/>
        <p:txBody>
          <a:bodyPr>
            <a:normAutofit fontScale="92500" lnSpcReduction="20000"/>
          </a:bodyPr>
          <a:lstStyle/>
          <a:p>
            <a:r>
              <a:rPr lang="en-US" dirty="0"/>
              <a:t> the policy cycle does not offer a causal model of the policy process with clearly </a:t>
            </a:r>
            <a:r>
              <a:rPr lang="en-US" dirty="0" err="1"/>
              <a:t>defi</a:t>
            </a:r>
            <a:r>
              <a:rPr lang="en-US" dirty="0"/>
              <a:t> </a:t>
            </a:r>
            <a:r>
              <a:rPr lang="en-US" dirty="0" err="1"/>
              <a:t>ned</a:t>
            </a:r>
            <a:r>
              <a:rPr lang="en-US" dirty="0"/>
              <a:t> dependent and independent variables. Therefore, the policy cycle or stages perspective could, according to Sabatier, not act as a theoretical framework of the policy process.</a:t>
            </a:r>
          </a:p>
          <a:p>
            <a:r>
              <a:rPr lang="en-US" dirty="0"/>
              <a:t>The cycle framework also </a:t>
            </a:r>
            <a:r>
              <a:rPr lang="en-US" dirty="0" err="1"/>
              <a:t>fulfi</a:t>
            </a:r>
            <a:r>
              <a:rPr lang="en-US" dirty="0"/>
              <a:t> ls a vital role in structuring the vast amount of literature, the abundance of theoretical concepts, analytical tools and empirical studies, and therefore is not only crucial for teaching purposes </a:t>
            </a:r>
          </a:p>
          <a:p>
            <a:r>
              <a:rPr lang="en-US" dirty="0"/>
              <a:t>Numerous empirical studies and theoretical considerations have been conducted along the lines of single stages; these studies made important contributions not only to the policy literature, but also to the wider political science literature</a:t>
            </a:r>
          </a:p>
          <a:p>
            <a:endParaRPr lang="en-US" dirty="0"/>
          </a:p>
        </p:txBody>
      </p:sp>
    </p:spTree>
    <p:extLst>
      <p:ext uri="{BB962C8B-B14F-4D97-AF65-F5344CB8AC3E}">
        <p14:creationId xmlns:p14="http://schemas.microsoft.com/office/powerpoint/2010/main" val="554819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EF626-EBAA-104F-888F-E3F1139A5762}"/>
              </a:ext>
            </a:extLst>
          </p:cNvPr>
          <p:cNvSpPr>
            <a:spLocks noGrp="1"/>
          </p:cNvSpPr>
          <p:nvPr>
            <p:ph type="title"/>
          </p:nvPr>
        </p:nvSpPr>
        <p:spPr/>
        <p:txBody>
          <a:bodyPr/>
          <a:lstStyle/>
          <a:p>
            <a:r>
              <a:rPr lang="en-US" b="1" dirty="0"/>
              <a:t>LIMITATIONS AND UTILITY OF THE POLICY CYCLE PERSPECTIVE </a:t>
            </a:r>
            <a:br>
              <a:rPr lang="en-US" dirty="0"/>
            </a:br>
            <a:endParaRPr lang="en-US" dirty="0"/>
          </a:p>
        </p:txBody>
      </p:sp>
      <p:sp>
        <p:nvSpPr>
          <p:cNvPr id="3" name="Content Placeholder 2">
            <a:extLst>
              <a:ext uri="{FF2B5EF4-FFF2-40B4-BE49-F238E27FC236}">
                <a16:creationId xmlns:a16="http://schemas.microsoft.com/office/drawing/2014/main" id="{FFA1759E-3DB9-4E4A-A8B1-7BF2CCA912F8}"/>
              </a:ext>
            </a:extLst>
          </p:cNvPr>
          <p:cNvSpPr>
            <a:spLocks noGrp="1"/>
          </p:cNvSpPr>
          <p:nvPr>
            <p:ph sz="quarter" idx="13"/>
          </p:nvPr>
        </p:nvSpPr>
        <p:spPr/>
        <p:txBody>
          <a:bodyPr/>
          <a:lstStyle/>
          <a:p>
            <a:r>
              <a:rPr lang="en-US" dirty="0"/>
              <a:t>The cycle framework also fulfils a vital role in structuring the vast amount of literature, </a:t>
            </a:r>
          </a:p>
          <a:p>
            <a:endParaRPr lang="en-US" dirty="0"/>
          </a:p>
          <a:p>
            <a:r>
              <a:rPr lang="en-US" dirty="0"/>
              <a:t>Numerous empirical studies and theoretical considerations have been conducted along the lines of single stages; these studies made important contributions </a:t>
            </a:r>
          </a:p>
          <a:p>
            <a:r>
              <a:rPr lang="en-US" dirty="0"/>
              <a:t>Central research questions in the academic policy literature as well as in applied research are (more or less explicitly) </a:t>
            </a:r>
          </a:p>
          <a:p>
            <a:endParaRPr lang="en-US" dirty="0"/>
          </a:p>
        </p:txBody>
      </p:sp>
    </p:spTree>
    <p:extLst>
      <p:ext uri="{BB962C8B-B14F-4D97-AF65-F5344CB8AC3E}">
        <p14:creationId xmlns:p14="http://schemas.microsoft.com/office/powerpoint/2010/main" val="1204700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54AD3-7EE6-6A4F-A827-18FAB54AF5D1}"/>
              </a:ext>
            </a:extLst>
          </p:cNvPr>
          <p:cNvSpPr>
            <a:spLocks noGrp="1"/>
          </p:cNvSpPr>
          <p:nvPr>
            <p:ph type="title"/>
          </p:nvPr>
        </p:nvSpPr>
        <p:spPr/>
        <p:txBody>
          <a:bodyPr/>
          <a:lstStyle/>
          <a:p>
            <a:r>
              <a:rPr lang="en-US" b="1" dirty="0"/>
              <a:t>LIMITATIONS AND UTILITY OF THE POLICY CYCLE PERSPECTIVE </a:t>
            </a:r>
            <a:br>
              <a:rPr lang="en-US" dirty="0"/>
            </a:br>
            <a:endParaRPr lang="en-US" dirty="0"/>
          </a:p>
        </p:txBody>
      </p:sp>
      <p:sp>
        <p:nvSpPr>
          <p:cNvPr id="3" name="Content Placeholder 2">
            <a:extLst>
              <a:ext uri="{FF2B5EF4-FFF2-40B4-BE49-F238E27FC236}">
                <a16:creationId xmlns:a16="http://schemas.microsoft.com/office/drawing/2014/main" id="{298FEA5F-D000-9849-9FE8-6FC462BCD234}"/>
              </a:ext>
            </a:extLst>
          </p:cNvPr>
          <p:cNvSpPr>
            <a:spLocks noGrp="1"/>
          </p:cNvSpPr>
          <p:nvPr>
            <p:ph sz="quarter" idx="13"/>
          </p:nvPr>
        </p:nvSpPr>
        <p:spPr/>
        <p:txBody>
          <a:bodyPr/>
          <a:lstStyle/>
          <a:p>
            <a:r>
              <a:rPr lang="en-US" dirty="0"/>
              <a:t>it remains of central relevance in which stage which actors are dominant and which are not </a:t>
            </a:r>
          </a:p>
          <a:p>
            <a:r>
              <a:rPr lang="en-US" dirty="0"/>
              <a:t>Therefore, the policy cycle framework does not only offer a yardstick for the evaluation of the (comparative) success or failure of a policy </a:t>
            </a:r>
          </a:p>
          <a:p>
            <a:endParaRPr lang="en-US" dirty="0"/>
          </a:p>
        </p:txBody>
      </p:sp>
    </p:spTree>
    <p:extLst>
      <p:ext uri="{BB962C8B-B14F-4D97-AF65-F5344CB8AC3E}">
        <p14:creationId xmlns:p14="http://schemas.microsoft.com/office/powerpoint/2010/main" val="396566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44CC5-2AB2-8B4D-A7E3-55FE149A1E4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21BC8D3-D5DD-4441-B6E4-72F0CFB7EAC8}"/>
              </a:ext>
            </a:extLst>
          </p:cNvPr>
          <p:cNvSpPr>
            <a:spLocks noGrp="1"/>
          </p:cNvSpPr>
          <p:nvPr>
            <p:ph sz="quarter" idx="13"/>
          </p:nvPr>
        </p:nvSpPr>
        <p:spPr/>
        <p:txBody>
          <a:bodyPr>
            <a:normAutofit fontScale="85000" lnSpcReduction="20000"/>
          </a:bodyPr>
          <a:lstStyle/>
          <a:p>
            <a:r>
              <a:rPr lang="en-US" dirty="0"/>
              <a:t>The </a:t>
            </a:r>
            <a:r>
              <a:rPr lang="en-US" b="1" dirty="0"/>
              <a:t>policy cycle</a:t>
            </a:r>
            <a:r>
              <a:rPr lang="en-US" dirty="0"/>
              <a:t> describes the way in which an issue develops from initial ideas, through implementation phases to fruition, evaluation and the framing of new agendas.</a:t>
            </a:r>
          </a:p>
          <a:p>
            <a:r>
              <a:rPr lang="en-US" dirty="0"/>
              <a:t>IT IS A WAY TO IMPACT SCIENTIFIC RESEARCH</a:t>
            </a:r>
          </a:p>
          <a:p>
            <a:r>
              <a:rPr lang="en-US" dirty="0"/>
              <a:t>IT EXPLAINS DRAFTING OF POLICIES,IT ALSO DIVIDES IT INTO STAGES</a:t>
            </a:r>
          </a:p>
          <a:p>
            <a:r>
              <a:rPr lang="en-US" dirty="0"/>
              <a:t>From its origins in the 1950s, the field of policy analysis has been tightly connected with a perspective that considers the policy process as evolving through a sequence of discrete stages or phases. </a:t>
            </a:r>
          </a:p>
          <a:p>
            <a:endParaRPr lang="en-US" dirty="0"/>
          </a:p>
          <a:p>
            <a:r>
              <a:rPr lang="en-US" dirty="0"/>
              <a:t>policy research continues to rely on the stages or cycle perspective or is linked to one of its stages and research questions</a:t>
            </a:r>
          </a:p>
          <a:p>
            <a:endParaRPr lang="en-US" dirty="0"/>
          </a:p>
        </p:txBody>
      </p:sp>
    </p:spTree>
    <p:extLst>
      <p:ext uri="{BB962C8B-B14F-4D97-AF65-F5344CB8AC3E}">
        <p14:creationId xmlns:p14="http://schemas.microsoft.com/office/powerpoint/2010/main" val="2769950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2417-8810-184B-A58A-62261144D86D}"/>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41353D7-6C93-7949-AB49-2AD2507F9DD6}"/>
              </a:ext>
            </a:extLst>
          </p:cNvPr>
          <p:cNvSpPr>
            <a:spLocks noGrp="1"/>
          </p:cNvSpPr>
          <p:nvPr>
            <p:ph sz="quarter" idx="13"/>
          </p:nvPr>
        </p:nvSpPr>
        <p:spPr/>
        <p:txBody>
          <a:bodyPr/>
          <a:lstStyle/>
          <a:p>
            <a:r>
              <a:rPr lang="en-US" dirty="0"/>
              <a:t>Finally this is overall assessment of the framework, considering, in particular, its status as an analytical tool for public policy research. </a:t>
            </a:r>
          </a:p>
          <a:p>
            <a:endParaRPr lang="en-US" dirty="0"/>
          </a:p>
        </p:txBody>
      </p:sp>
    </p:spTree>
    <p:extLst>
      <p:ext uri="{BB962C8B-B14F-4D97-AF65-F5344CB8AC3E}">
        <p14:creationId xmlns:p14="http://schemas.microsoft.com/office/powerpoint/2010/main" val="294433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0C8F7-70DF-DA48-8EB4-07F3178C325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320490D3-F4C7-DA46-8601-D380C02DE273}"/>
              </a:ext>
            </a:extLst>
          </p:cNvPr>
          <p:cNvSpPr>
            <a:spLocks noGrp="1"/>
          </p:cNvSpPr>
          <p:nvPr>
            <p:ph sz="quarter" idx="13"/>
          </p:nvPr>
        </p:nvSpPr>
        <p:spPr/>
        <p:txBody>
          <a:bodyPr/>
          <a:lstStyle/>
          <a:p>
            <a:r>
              <a:rPr lang="en-US" dirty="0"/>
              <a:t>IMPLEMENTATION</a:t>
            </a:r>
            <a:r>
              <a:rPr lang="en-US" i="1" dirty="0"/>
              <a:t> MAY INVOLV</a:t>
            </a:r>
            <a:r>
              <a:rPr lang="en-US" i="1" u="sng" dirty="0"/>
              <a:t>E</a:t>
            </a:r>
            <a:r>
              <a:rPr lang="en-US" dirty="0"/>
              <a:t> PARTNERS,MONITORING</a:t>
            </a:r>
          </a:p>
          <a:p>
            <a:endParaRPr lang="en-US" dirty="0"/>
          </a:p>
          <a:p>
            <a:r>
              <a:rPr lang="en-US" dirty="0"/>
              <a:t>EVALUATION INVOLVE EFFECTIVENESS AND SUCCESS</a:t>
            </a:r>
          </a:p>
        </p:txBody>
      </p:sp>
    </p:spTree>
    <p:extLst>
      <p:ext uri="{BB962C8B-B14F-4D97-AF65-F5344CB8AC3E}">
        <p14:creationId xmlns:p14="http://schemas.microsoft.com/office/powerpoint/2010/main" val="1211004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DB720-0D9A-974A-8677-580B5DA3BF27}"/>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E9A3DFC-D6F3-594A-8B48-1989BD4329AD}"/>
              </a:ext>
            </a:extLst>
          </p:cNvPr>
          <p:cNvSpPr>
            <a:spLocks noGrp="1"/>
          </p:cNvSpPr>
          <p:nvPr>
            <p:ph sz="quarter" idx="13"/>
          </p:nvPr>
        </p:nvSpPr>
        <p:spPr/>
        <p:txBody>
          <a:bodyPr>
            <a:normAutofit lnSpcReduction="10000"/>
          </a:bodyPr>
          <a:lstStyle/>
          <a:p>
            <a:r>
              <a:rPr lang="en-US" dirty="0"/>
              <a:t>The idea of modeling the policy process in terms of stages was first put forward by Lasswell </a:t>
            </a:r>
          </a:p>
          <a:p>
            <a:endParaRPr lang="en-US" dirty="0"/>
          </a:p>
          <a:p>
            <a:r>
              <a:rPr lang="en-US" dirty="0"/>
              <a:t>HE DID THIS IN AN attempt to establish a multidisciplinary and prescriptive policy science </a:t>
            </a:r>
          </a:p>
          <a:p>
            <a:endParaRPr lang="en-US" dirty="0"/>
          </a:p>
          <a:p>
            <a:r>
              <a:rPr lang="en-US" dirty="0"/>
              <a:t>Lasswell introduced (in 1956) a model of the policy process comprised of seven stages </a:t>
            </a:r>
          </a:p>
          <a:p>
            <a:endParaRPr lang="en-US" dirty="0"/>
          </a:p>
          <a:p>
            <a:endParaRPr lang="en-US" dirty="0"/>
          </a:p>
        </p:txBody>
      </p:sp>
    </p:spTree>
    <p:extLst>
      <p:ext uri="{BB962C8B-B14F-4D97-AF65-F5344CB8AC3E}">
        <p14:creationId xmlns:p14="http://schemas.microsoft.com/office/powerpoint/2010/main" val="46529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2A582-F067-7D46-8A53-340E5987928E}"/>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C30FCC30-43C2-FA4D-A21D-51887E7E427D}"/>
              </a:ext>
            </a:extLst>
          </p:cNvPr>
          <p:cNvSpPr>
            <a:spLocks noGrp="1"/>
          </p:cNvSpPr>
          <p:nvPr>
            <p:ph sz="quarter" idx="13"/>
          </p:nvPr>
        </p:nvSpPr>
        <p:spPr/>
        <p:txBody>
          <a:bodyPr>
            <a:normAutofit fontScale="85000" lnSpcReduction="20000"/>
          </a:bodyPr>
          <a:lstStyle/>
          <a:p>
            <a:r>
              <a:rPr lang="en-US" dirty="0"/>
              <a:t>Intelligence TO UDERSTAND AND COMPREHEND, promotion FOR PROGRESS, prescription THE ACTION PRESCRIBED, invocation APPEAL FOR HELP, application EFFORT TO APPLY IT, termination WHEN IT WILL END, and appraisal EXPERT ESTIMATION</a:t>
            </a:r>
          </a:p>
          <a:p>
            <a:endParaRPr lang="en-US" dirty="0"/>
          </a:p>
          <a:p>
            <a:r>
              <a:rPr lang="en-US" dirty="0"/>
              <a:t>Based on the growth of the field of policy studies during the 1960s and 1970s, the stages models served the basic need to organize and systemize a growing body of literature and research Subsequently </a:t>
            </a:r>
          </a:p>
          <a:p>
            <a:endParaRPr lang="en-US" dirty="0"/>
          </a:p>
          <a:p>
            <a:r>
              <a:rPr lang="en-US" dirty="0"/>
              <a:t>ALSO, Laswell's understanding of the model of the policy process was more prescriptive and normative rather than descriptive and analytical. </a:t>
            </a:r>
          </a:p>
          <a:p>
            <a:endParaRPr lang="en-US" dirty="0"/>
          </a:p>
          <a:p>
            <a:endParaRPr lang="en-US" dirty="0"/>
          </a:p>
          <a:p>
            <a:endParaRPr lang="en-US" dirty="0"/>
          </a:p>
        </p:txBody>
      </p:sp>
    </p:spTree>
    <p:extLst>
      <p:ext uri="{BB962C8B-B14F-4D97-AF65-F5344CB8AC3E}">
        <p14:creationId xmlns:p14="http://schemas.microsoft.com/office/powerpoint/2010/main" val="2381774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9EF62-12E8-6041-AA06-2D0455BCABC9}"/>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2ABD807-56D5-A74E-9ECA-05EBA6CFDE3B}"/>
              </a:ext>
            </a:extLst>
          </p:cNvPr>
          <p:cNvSpPr>
            <a:spLocks noGrp="1"/>
          </p:cNvSpPr>
          <p:nvPr>
            <p:ph sz="quarter" idx="13"/>
          </p:nvPr>
        </p:nvSpPr>
        <p:spPr/>
        <p:txBody>
          <a:bodyPr>
            <a:normAutofit lnSpcReduction="10000"/>
          </a:bodyPr>
          <a:lstStyle/>
          <a:p>
            <a:r>
              <a:rPr lang="en-US" dirty="0"/>
              <a:t>His linear sequence of the different stages had been designed like a problem-solving model </a:t>
            </a:r>
          </a:p>
          <a:p>
            <a:endParaRPr lang="en-US" dirty="0"/>
          </a:p>
          <a:p>
            <a:r>
              <a:rPr lang="en-US" dirty="0"/>
              <a:t>ALSO empirical studies of decision-making and planning in organizations, known as the behavioral theory of decision making (Simon 1947) </a:t>
            </a:r>
          </a:p>
          <a:p>
            <a:endParaRPr lang="en-US" dirty="0"/>
          </a:p>
          <a:p>
            <a:r>
              <a:rPr lang="en-US" dirty="0"/>
              <a:t>real world decision-making usually does not follow A sequence of discrete stages </a:t>
            </a:r>
          </a:p>
          <a:p>
            <a:endParaRPr lang="en-US" dirty="0"/>
          </a:p>
          <a:p>
            <a:endParaRPr lang="en-US" dirty="0"/>
          </a:p>
        </p:txBody>
      </p:sp>
    </p:spTree>
    <p:extLst>
      <p:ext uri="{BB962C8B-B14F-4D97-AF65-F5344CB8AC3E}">
        <p14:creationId xmlns:p14="http://schemas.microsoft.com/office/powerpoint/2010/main" val="52179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3E70-CBC5-A945-BFCA-F4CF96552DB6}"/>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9C4CD5D-4207-1449-8567-37ACBD52476C}"/>
              </a:ext>
            </a:extLst>
          </p:cNvPr>
          <p:cNvSpPr>
            <a:spLocks noGrp="1"/>
          </p:cNvSpPr>
          <p:nvPr>
            <p:ph sz="quarter" idx="13"/>
          </p:nvPr>
        </p:nvSpPr>
        <p:spPr/>
        <p:txBody>
          <a:bodyPr/>
          <a:lstStyle/>
          <a:p>
            <a:r>
              <a:rPr lang="en-US" dirty="0"/>
              <a:t>According to  a rational model, any decision-making should be based on a comprehensive analysis of problems and goals.</a:t>
            </a:r>
          </a:p>
          <a:p>
            <a:endParaRPr lang="en-US" dirty="0"/>
          </a:p>
          <a:p>
            <a:r>
              <a:rPr lang="en-US" dirty="0"/>
              <a:t>followed by an inclusive collection and analysis of information and a search for the best alternative to achieve these goals </a:t>
            </a:r>
          </a:p>
          <a:p>
            <a:endParaRPr lang="en-US" dirty="0"/>
          </a:p>
          <a:p>
            <a:r>
              <a:rPr lang="en-US" dirty="0"/>
              <a:t>This includes the analysis of costs and benefits </a:t>
            </a:r>
          </a:p>
          <a:p>
            <a:endParaRPr lang="en-US" dirty="0"/>
          </a:p>
          <a:p>
            <a:endParaRPr lang="en-US" dirty="0"/>
          </a:p>
          <a:p>
            <a:endParaRPr lang="en-US" dirty="0"/>
          </a:p>
        </p:txBody>
      </p:sp>
    </p:spTree>
    <p:extLst>
      <p:ext uri="{BB962C8B-B14F-4D97-AF65-F5344CB8AC3E}">
        <p14:creationId xmlns:p14="http://schemas.microsoft.com/office/powerpoint/2010/main" val="171207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9DBA9-5E15-BA4D-BD29-FFB648B3BEC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329A212-019A-9C43-8596-A69DF9385B68}"/>
              </a:ext>
            </a:extLst>
          </p:cNvPr>
          <p:cNvSpPr>
            <a:spLocks noGrp="1"/>
          </p:cNvSpPr>
          <p:nvPr>
            <p:ph sz="quarter" idx="13"/>
          </p:nvPr>
        </p:nvSpPr>
        <p:spPr/>
        <p:txBody>
          <a:bodyPr/>
          <a:lstStyle/>
          <a:p>
            <a:r>
              <a:rPr lang="en-US" dirty="0"/>
              <a:t>the policy process provided an innovative analytical perspective compared to the traditional analysis </a:t>
            </a:r>
          </a:p>
          <a:p>
            <a:endParaRPr lang="en-US" dirty="0"/>
          </a:p>
        </p:txBody>
      </p:sp>
    </p:spTree>
    <p:extLst>
      <p:ext uri="{BB962C8B-B14F-4D97-AF65-F5344CB8AC3E}">
        <p14:creationId xmlns:p14="http://schemas.microsoft.com/office/powerpoint/2010/main" val="1021609119"/>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664</TotalTime>
  <Words>1626</Words>
  <Application>Microsoft Macintosh PowerPoint</Application>
  <PresentationFormat>Widescreen</PresentationFormat>
  <Paragraphs>144</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Tw Cen MT</vt:lpstr>
      <vt:lpstr>Droplet</vt:lpstr>
      <vt:lpstr>PRESENTATION ON Theories of the Policy Cycle  group.  1  </vt:lpstr>
      <vt:lpstr>Group members</vt:lpstr>
      <vt:lpstr>INTRODUCTION</vt:lpstr>
      <vt:lpstr>INTRODUCTION</vt:lpstr>
      <vt:lpstr>INTRODUCTION</vt:lpstr>
      <vt:lpstr>INTRODUCTION</vt:lpstr>
      <vt:lpstr>INTRODUCTION</vt:lpstr>
      <vt:lpstr>INTRODUCTION</vt:lpstr>
      <vt:lpstr>INTRODUCTION</vt:lpstr>
      <vt:lpstr>IN THE  STAGES OF POLICY MAKING</vt:lpstr>
      <vt:lpstr>LIMITATIONS</vt:lpstr>
      <vt:lpstr>STAGES OF POLICY CYCLE</vt:lpstr>
      <vt:lpstr>STAGES OF POLICY  CYCLE</vt:lpstr>
      <vt:lpstr>STAGES OF POLICY CYCLE</vt:lpstr>
      <vt:lpstr>STAGES OF POLICY CYCLE</vt:lpstr>
      <vt:lpstr>STAGES OF POLICY CYCLE</vt:lpstr>
      <vt:lpstr>Stages of the policy cycle</vt:lpstr>
      <vt:lpstr>CRITIQUE</vt:lpstr>
      <vt:lpstr>critique</vt:lpstr>
      <vt:lpstr>CRITIQUE</vt:lpstr>
      <vt:lpstr>critique</vt:lpstr>
      <vt:lpstr>critique</vt:lpstr>
      <vt:lpstr>critique</vt:lpstr>
      <vt:lpstr>critique</vt:lpstr>
      <vt:lpstr>critique</vt:lpstr>
      <vt:lpstr>LIMITATIONS AND UTILITY OF THE POLICY CYCLE PERSPECTIVE  </vt:lpstr>
      <vt:lpstr>Limitation continuation</vt:lpstr>
      <vt:lpstr>LIMITATIONS AND UTILITY OF THE POLICY CYCLE PERSPECTIVE  </vt:lpstr>
      <vt:lpstr>LIMITATIONS AND UTILITY OF THE POLICY CYCLE PERSPECTIVE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Theories of the Policy Cycle  </dc:title>
  <dc:creator>Microsoft Office User</dc:creator>
  <cp:lastModifiedBy>Microsoft Office User</cp:lastModifiedBy>
  <cp:revision>27</cp:revision>
  <dcterms:created xsi:type="dcterms:W3CDTF">2020-03-15T14:33:06Z</dcterms:created>
  <dcterms:modified xsi:type="dcterms:W3CDTF">2020-04-09T19:44:24Z</dcterms:modified>
</cp:coreProperties>
</file>