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9" r:id="rId3"/>
    <p:sldId id="260" r:id="rId4"/>
    <p:sldId id="261" r:id="rId5"/>
    <p:sldId id="262" r:id="rId6"/>
    <p:sldId id="263" r:id="rId7"/>
    <p:sldId id="264" r:id="rId8"/>
    <p:sldId id="265" r:id="rId9"/>
    <p:sldId id="26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BE7F90-364D-4540-84AE-695A60A36D63}" type="datetimeFigureOut">
              <a:rPr lang="en-US" smtClean="0"/>
              <a:t>4/11/2020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3EAAF5-F3F9-42A9-A51C-8FD1128F7B4E}"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183A9D-D2B1-4C60-96F0-DE8B641D68F8}"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F7331-1023-44D2-9D78-FF1910BE5FB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183A9D-D2B1-4C60-96F0-DE8B641D68F8}"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F7331-1023-44D2-9D78-FF1910BE5FB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183A9D-D2B1-4C60-96F0-DE8B641D68F8}"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F7331-1023-44D2-9D78-FF1910BE5FB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183A9D-D2B1-4C60-96F0-DE8B641D68F8}"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F7331-1023-44D2-9D78-FF1910BE5FB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183A9D-D2B1-4C60-96F0-DE8B641D68F8}"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F7331-1023-44D2-9D78-FF1910BE5FB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183A9D-D2B1-4C60-96F0-DE8B641D68F8}" type="datetimeFigureOut">
              <a:rPr lang="en-US" smtClean="0"/>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4F7331-1023-44D2-9D78-FF1910BE5FB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183A9D-D2B1-4C60-96F0-DE8B641D68F8}" type="datetimeFigureOut">
              <a:rPr lang="en-US" smtClean="0"/>
              <a:t>4/10/2020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4F7331-1023-44D2-9D78-FF1910BE5FB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183A9D-D2B1-4C60-96F0-DE8B641D68F8}" type="datetimeFigureOut">
              <a:rPr lang="en-US" smtClean="0"/>
              <a:t>4/10/2020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4F7331-1023-44D2-9D78-FF1910BE5F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183A9D-D2B1-4C60-96F0-DE8B641D68F8}" type="datetimeFigureOut">
              <a:rPr lang="en-US" smtClean="0"/>
              <a:t>4/10/2020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4F7331-1023-44D2-9D78-FF1910BE5F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183A9D-D2B1-4C60-96F0-DE8B641D68F8}" type="datetimeFigureOut">
              <a:rPr lang="en-US" smtClean="0"/>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4F7331-1023-44D2-9D78-FF1910BE5FB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183A9D-D2B1-4C60-96F0-DE8B641D68F8}" type="datetimeFigureOut">
              <a:rPr lang="en-US" smtClean="0"/>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4F7331-1023-44D2-9D78-FF1910BE5FB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183A9D-D2B1-4C60-96F0-DE8B641D68F8}" type="datetimeFigureOut">
              <a:rPr lang="en-US" smtClean="0"/>
              <a:t>4/10/2020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4F7331-1023-44D2-9D78-FF1910BE5FB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agitagueda.com/en/?utm_source=The%20Venue%20Report&amp;utm_medium=Referra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sfpride.org/?utm_source=The%20Venue%20Report&amp;utm_medium=Referra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indianholiday.com/fairs-and-festivals/rajasthan/desert-festival-jaisalmer.html?utm_source=The%20Venue%20Report&amp;utm_medium=Referra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mardigrasneworleans.com/?utm_source=The%20Venue%20Report&amp;utm_medium=Referra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DICK IDUBAMO RUTH</a:t>
            </a:r>
            <a:br>
              <a:rPr lang="en-US" dirty="0" smtClean="0"/>
            </a:br>
            <a:r>
              <a:rPr lang="en-US" dirty="0" smtClean="0"/>
              <a:t>17/SMS06/016</a:t>
            </a:r>
            <a:endParaRPr lang="en-US" dirty="0"/>
          </a:p>
        </p:txBody>
      </p:sp>
      <p:sp>
        <p:nvSpPr>
          <p:cNvPr id="3" name="Subtitle 2"/>
          <p:cNvSpPr>
            <a:spLocks noGrp="1"/>
          </p:cNvSpPr>
          <p:nvPr>
            <p:ph type="subTitle" idx="1"/>
          </p:nvPr>
        </p:nvSpPr>
        <p:spPr/>
        <p:txBody>
          <a:bodyPr/>
          <a:lstStyle/>
          <a:p>
            <a:r>
              <a:rPr lang="en-US" dirty="0" smtClean="0"/>
              <a:t>WORLD CULTURE AND FESTIVALS</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a:buNone/>
            </a:pPr>
            <a:r>
              <a:rPr lang="en-US" dirty="0">
                <a:latin typeface="Times New Roman" pitchFamily="18" charset="0"/>
                <a:cs typeface="Times New Roman" pitchFamily="18" charset="0"/>
              </a:rPr>
              <a:t>Thursday 21 May</a:t>
            </a:r>
          </a:p>
          <a:p>
            <a:pPr>
              <a:buNone/>
            </a:pPr>
            <a:r>
              <a:rPr lang="en-US" dirty="0">
                <a:latin typeface="Times New Roman" pitchFamily="18" charset="0"/>
                <a:cs typeface="Times New Roman" pitchFamily="18" charset="0"/>
              </a:rPr>
              <a:t>World Day for Cultural Diversity for Dialogue and Development 2020.</a:t>
            </a:r>
          </a:p>
          <a:p>
            <a:pPr>
              <a:buNone/>
            </a:pPr>
            <a:r>
              <a:rPr lang="en-US" dirty="0">
                <a:latin typeface="Times New Roman" pitchFamily="18" charset="0"/>
                <a:cs typeface="Times New Roman" pitchFamily="18" charset="0"/>
              </a:rPr>
              <a:t>Why is it Important?</a:t>
            </a:r>
          </a:p>
          <a:p>
            <a:pPr>
              <a:buNone/>
            </a:pPr>
            <a:r>
              <a:rPr lang="en-US" dirty="0">
                <a:latin typeface="Times New Roman" pitchFamily="18" charset="0"/>
                <a:cs typeface="Times New Roman" pitchFamily="18" charset="0"/>
              </a:rPr>
              <a:t>World Day for Cultural Diversity for Dialogue and Development is </a:t>
            </a:r>
            <a:r>
              <a:rPr lang="en-US" dirty="0" smtClean="0">
                <a:latin typeface="Times New Roman" pitchFamily="18" charset="0"/>
                <a:cs typeface="Times New Roman" pitchFamily="18" charset="0"/>
              </a:rPr>
              <a:t>to </a:t>
            </a:r>
            <a:r>
              <a:rPr lang="en-US" dirty="0">
                <a:latin typeface="Times New Roman" pitchFamily="18" charset="0"/>
                <a:cs typeface="Times New Roman" pitchFamily="18" charset="0"/>
              </a:rPr>
              <a:t>help people learn about the importance of cultural diversity and harmony. </a:t>
            </a:r>
            <a:r>
              <a:rPr lang="en-US" dirty="0">
                <a:latin typeface="Times New Roman" pitchFamily="18" charset="0"/>
                <a:cs typeface="Times New Roman" pitchFamily="18" charset="0"/>
              </a:rPr>
              <a:t>World Day for Cultural Diversity for Dialogue and Development is a chance for people to celebrate cultural diversity and harmony.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base"/>
            <a:r>
              <a:rPr lang="en-US" dirty="0"/>
              <a:t/>
            </a:r>
            <a:br>
              <a:rPr lang="en-US" dirty="0"/>
            </a:br>
            <a:r>
              <a:rPr lang="en-US" sz="1800" dirty="0" err="1"/>
              <a:t>Águeda</a:t>
            </a:r>
            <a:r>
              <a:rPr lang="en-US" sz="1800" dirty="0"/>
              <a:t>, Portugal</a:t>
            </a:r>
            <a:br>
              <a:rPr lang="en-US" sz="1800" dirty="0"/>
            </a:br>
            <a:r>
              <a:rPr lang="en-US" sz="1800" dirty="0" err="1"/>
              <a:t>Águeda’s</a:t>
            </a:r>
            <a:r>
              <a:rPr lang="en-US" sz="1800" dirty="0"/>
              <a:t> streets get a bright uplift in the month July, as colorful umbrella canopies line the streets of this town. From the 7th of July through the 29th, visitors and locals can expect art installations, performances and tons of street art as the festival </a:t>
            </a:r>
            <a:r>
              <a:rPr lang="en-US" sz="1800" u="sng" dirty="0" err="1">
                <a:hlinkClick r:id="rId2"/>
              </a:rPr>
              <a:t>AgitÁgueda</a:t>
            </a:r>
            <a:r>
              <a:rPr lang="en-US" sz="1800" dirty="0"/>
              <a:t> takes place.</a:t>
            </a:r>
            <a:r>
              <a:rPr lang="en-US" dirty="0"/>
              <a:t/>
            </a:r>
            <a:br>
              <a:rPr lang="en-US" dirty="0"/>
            </a:br>
            <a:endParaRPr lang="en-US" dirty="0"/>
          </a:p>
        </p:txBody>
      </p:sp>
      <p:pic>
        <p:nvPicPr>
          <p:cNvPr id="4" name="Content Placeholder 3" descr="AgitAgueda-filipamlopess-01.jpg"/>
          <p:cNvPicPr>
            <a:picLocks noGrp="1" noChangeAspect="1"/>
          </p:cNvPicPr>
          <p:nvPr>
            <p:ph idx="1"/>
          </p:nvPr>
        </p:nvPicPr>
        <p:blipFill>
          <a:blip r:embed="rId3"/>
          <a:stretch>
            <a:fillRect/>
          </a:stretch>
        </p:blipFill>
        <p:spPr>
          <a:xfrm>
            <a:off x="2761615" y="1600200"/>
            <a:ext cx="3620770" cy="452596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71600"/>
          </a:xfrm>
        </p:spPr>
        <p:txBody>
          <a:bodyPr>
            <a:normAutofit fontScale="90000"/>
          </a:bodyPr>
          <a:lstStyle/>
          <a:p>
            <a:pPr fontAlgn="base"/>
            <a:r>
              <a:rPr lang="en-US" sz="1800" dirty="0"/>
              <a:t/>
            </a:r>
            <a:br>
              <a:rPr lang="en-US" sz="1800" dirty="0"/>
            </a:br>
            <a:r>
              <a:rPr lang="en-US" sz="1800" dirty="0" smtClean="0"/>
              <a:t/>
            </a:r>
            <a:br>
              <a:rPr lang="en-US" sz="1800" dirty="0" smtClean="0"/>
            </a:br>
            <a:r>
              <a:rPr lang="en-US" sz="1800" dirty="0" smtClean="0"/>
              <a:t>Thailand</a:t>
            </a:r>
            <a:br>
              <a:rPr lang="en-US" sz="1800" dirty="0" smtClean="0"/>
            </a:br>
            <a:r>
              <a:rPr lang="en-US" sz="1800" dirty="0" smtClean="0"/>
              <a:t>The </a:t>
            </a:r>
            <a:r>
              <a:rPr lang="en-US" sz="1800" dirty="0"/>
              <a:t>skies of Chiang Mai are set aglow as thousands of lanterns are released throughout the city during the Yi </a:t>
            </a:r>
            <a:r>
              <a:rPr lang="en-US" sz="1800" dirty="0" err="1"/>
              <a:t>Peng</a:t>
            </a:r>
            <a:r>
              <a:rPr lang="en-US" sz="1800" dirty="0"/>
              <a:t> Lantern Festival. This citywide gathering takes place on the evening of the full moon on the 12th month of the Thai lunar calendar (usually November) and is often celebrated alongside Loy </a:t>
            </a:r>
            <a:r>
              <a:rPr lang="en-US" sz="1800" dirty="0" err="1"/>
              <a:t>Krathong</a:t>
            </a:r>
            <a:r>
              <a:rPr lang="en-US" sz="1800" dirty="0"/>
              <a:t> during three days of parades, markets, candle lightings and more.</a:t>
            </a:r>
            <a:r>
              <a:rPr lang="en-US" dirty="0"/>
              <a:t/>
            </a:r>
            <a:br>
              <a:rPr lang="en-US" dirty="0"/>
            </a:br>
            <a:endParaRPr lang="en-US" dirty="0"/>
          </a:p>
        </p:txBody>
      </p:sp>
      <p:pic>
        <p:nvPicPr>
          <p:cNvPr id="4" name="Content Placeholder 3" descr="YeePengLanternFestival-GianandreaVilla-01.jpg"/>
          <p:cNvPicPr>
            <a:picLocks noGrp="1" noChangeAspect="1"/>
          </p:cNvPicPr>
          <p:nvPr>
            <p:ph idx="1"/>
          </p:nvPr>
        </p:nvPicPr>
        <p:blipFill>
          <a:blip r:embed="rId2" cstate="print"/>
          <a:stretch>
            <a:fillRect/>
          </a:stretch>
        </p:blipFill>
        <p:spPr>
          <a:xfrm>
            <a:off x="3063345" y="1828800"/>
            <a:ext cx="3017309" cy="44196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fontScale="90000"/>
          </a:bodyPr>
          <a:lstStyle/>
          <a:p>
            <a:pPr fontAlgn="base"/>
            <a:r>
              <a:rPr lang="en-US" sz="1800" dirty="0" smtClean="0"/>
              <a:t/>
            </a:r>
            <a:br>
              <a:rPr lang="en-US" sz="1800" dirty="0" smtClean="0"/>
            </a:br>
            <a:r>
              <a:rPr lang="en-US" sz="1800" dirty="0"/>
              <a:t/>
            </a:r>
            <a:br>
              <a:rPr lang="en-US" sz="1800" dirty="0"/>
            </a:br>
            <a:r>
              <a:rPr lang="en-US" sz="1800" dirty="0" smtClean="0"/>
              <a:t>Mexico</a:t>
            </a:r>
            <a:r>
              <a:rPr lang="en-US" sz="1800" dirty="0"/>
              <a:t/>
            </a:r>
            <a:br>
              <a:rPr lang="en-US" sz="1800" dirty="0"/>
            </a:br>
            <a:r>
              <a:rPr lang="en-US" sz="1800" dirty="0"/>
              <a:t>Celebrating the lives of loved ones who’ve passed away is at the core of this Mexican tradition. But the colorful, marigold-filled altars and graveside flower installations combined with parades and Aztec rituals that are meant to bring the spirits to life for the day feel anything but somber. </a:t>
            </a:r>
            <a:r>
              <a:rPr lang="en-US" sz="1800" dirty="0" err="1"/>
              <a:t>Día</a:t>
            </a:r>
            <a:r>
              <a:rPr lang="en-US" sz="1800" dirty="0"/>
              <a:t> de los </a:t>
            </a:r>
            <a:r>
              <a:rPr lang="en-US" sz="1800" dirty="0" err="1"/>
              <a:t>Muertos</a:t>
            </a:r>
            <a:r>
              <a:rPr lang="en-US" sz="1800" dirty="0"/>
              <a:t>, which takes place on November 2, brings families and friends out in big groups, many donning traditional skeleton makeup and colorful costumes.</a:t>
            </a:r>
            <a:r>
              <a:rPr lang="en-US" dirty="0"/>
              <a:t/>
            </a:r>
            <a:br>
              <a:rPr lang="en-US" dirty="0"/>
            </a:br>
            <a:endParaRPr lang="en-US" dirty="0"/>
          </a:p>
        </p:txBody>
      </p:sp>
      <p:pic>
        <p:nvPicPr>
          <p:cNvPr id="4" name="Content Placeholder 3" descr="DiaDelosMuertos-KristinaBakrevski-01.jpg"/>
          <p:cNvPicPr>
            <a:picLocks noGrp="1" noChangeAspect="1"/>
          </p:cNvPicPr>
          <p:nvPr>
            <p:ph idx="1"/>
          </p:nvPr>
        </p:nvPicPr>
        <p:blipFill>
          <a:blip r:embed="rId2"/>
          <a:stretch>
            <a:fillRect/>
          </a:stretch>
        </p:blipFill>
        <p:spPr>
          <a:xfrm>
            <a:off x="1553984" y="1905000"/>
            <a:ext cx="6036031" cy="47244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base"/>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San </a:t>
            </a:r>
            <a:r>
              <a:rPr lang="en-US" sz="1600" dirty="0">
                <a:latin typeface="Times New Roman" pitchFamily="18" charset="0"/>
                <a:cs typeface="Times New Roman" pitchFamily="18" charset="0"/>
              </a:rPr>
              <a:t>Francisco, California</a:t>
            </a:r>
            <a:br>
              <a:rPr lang="en-US" sz="1600" dirty="0">
                <a:latin typeface="Times New Roman" pitchFamily="18" charset="0"/>
                <a:cs typeface="Times New Roman" pitchFamily="18" charset="0"/>
              </a:rPr>
            </a:br>
            <a:r>
              <a:rPr lang="en-US" sz="1600" u="sng" dirty="0">
                <a:latin typeface="Times New Roman" pitchFamily="18" charset="0"/>
                <a:cs typeface="Times New Roman" pitchFamily="18" charset="0"/>
                <a:hlinkClick r:id="rId2"/>
              </a:rPr>
              <a:t>San </a:t>
            </a:r>
            <a:r>
              <a:rPr lang="en-US" sz="1600" u="sng" dirty="0" smtClean="0">
                <a:latin typeface="Times New Roman" pitchFamily="18" charset="0"/>
                <a:cs typeface="Times New Roman" pitchFamily="18" charset="0"/>
                <a:hlinkClick r:id="rId2"/>
              </a:rPr>
              <a:t>Francisco’s Pride</a:t>
            </a:r>
            <a:r>
              <a:rPr lang="en-US" sz="1600" dirty="0">
                <a:latin typeface="Times New Roman" pitchFamily="18" charset="0"/>
                <a:cs typeface="Times New Roman" pitchFamily="18" charset="0"/>
              </a:rPr>
              <a:t> is a boisterous, wild, loud and ridiculously fun party. Packed with characters and buzzing with energy, this weekend-long celebration of pride includes one of the oldest and largest LGBTQIA parades in the world. Nothing like a get together of a hundred thousand people to boost your energy levels!</a:t>
            </a:r>
            <a:br>
              <a:rPr lang="en-US" sz="1600" dirty="0">
                <a:latin typeface="Times New Roman" pitchFamily="18" charset="0"/>
                <a:cs typeface="Times New Roman" pitchFamily="18" charset="0"/>
              </a:rPr>
            </a:br>
            <a:endParaRPr lang="en-US" sz="1600" dirty="0">
              <a:latin typeface="Times New Roman" pitchFamily="18" charset="0"/>
              <a:cs typeface="Times New Roman" pitchFamily="18" charset="0"/>
            </a:endParaRPr>
          </a:p>
        </p:txBody>
      </p:sp>
      <p:pic>
        <p:nvPicPr>
          <p:cNvPr id="4" name="Content Placeholder 3" descr="SFPride-JoshuaStitt-01.jpg"/>
          <p:cNvPicPr>
            <a:picLocks noGrp="1" noChangeAspect="1"/>
          </p:cNvPicPr>
          <p:nvPr>
            <p:ph idx="1"/>
          </p:nvPr>
        </p:nvPicPr>
        <p:blipFill>
          <a:blip r:embed="rId3"/>
          <a:stretch>
            <a:fillRect/>
          </a:stretch>
        </p:blipFill>
        <p:spPr>
          <a:xfrm>
            <a:off x="1880504" y="1600200"/>
            <a:ext cx="5382992" cy="4525963"/>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fontScale="90000"/>
          </a:bodyPr>
          <a:lstStyle/>
          <a:p>
            <a:pPr fontAlgn="base"/>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a:latin typeface="Times New Roman" pitchFamily="18" charset="0"/>
                <a:cs typeface="Times New Roman" pitchFamily="18" charset="0"/>
              </a:rPr>
              <a:t/>
            </a:r>
            <a:br>
              <a:rPr lang="en-US" sz="1800" dirty="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India</a:t>
            </a:r>
            <a:r>
              <a:rPr lang="en-US" sz="1800" dirty="0">
                <a:latin typeface="Times New Roman" pitchFamily="18" charset="0"/>
                <a:cs typeface="Times New Roman" pitchFamily="18" charset="0"/>
              </a:rPr>
              <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Three days before the full moon of February, people travel in groups to the </a:t>
            </a:r>
            <a:r>
              <a:rPr lang="en-US" sz="1800" dirty="0" err="1">
                <a:latin typeface="Times New Roman" pitchFamily="18" charset="0"/>
                <a:cs typeface="Times New Roman" pitchFamily="18" charset="0"/>
              </a:rPr>
              <a:t>Thar</a:t>
            </a:r>
            <a:r>
              <a:rPr lang="en-US" sz="1800" dirty="0">
                <a:latin typeface="Times New Roman" pitchFamily="18" charset="0"/>
                <a:cs typeface="Times New Roman" pitchFamily="18" charset="0"/>
              </a:rPr>
              <a:t> Desert in the Sam Sand Dunes to celebrate </a:t>
            </a:r>
            <a:r>
              <a:rPr lang="en-US" sz="1800" u="sng" dirty="0" err="1">
                <a:latin typeface="Times New Roman" pitchFamily="18" charset="0"/>
                <a:cs typeface="Times New Roman" pitchFamily="18" charset="0"/>
                <a:hlinkClick r:id="rId2"/>
              </a:rPr>
              <a:t>Jaisalmer</a:t>
            </a:r>
            <a:r>
              <a:rPr lang="en-US" sz="1800" u="sng" dirty="0">
                <a:latin typeface="Times New Roman" pitchFamily="18" charset="0"/>
                <a:cs typeface="Times New Roman" pitchFamily="18" charset="0"/>
                <a:hlinkClick r:id="rId2"/>
              </a:rPr>
              <a:t> Desert Festival</a:t>
            </a:r>
            <a:r>
              <a:rPr lang="en-US" sz="1800" dirty="0">
                <a:latin typeface="Times New Roman" pitchFamily="18" charset="0"/>
                <a:cs typeface="Times New Roman" pitchFamily="18" charset="0"/>
              </a:rPr>
              <a:t>. Over the course of three days, the remote desert landscape comes to life with performances, folk music and local lore being passed from generation to generation.</a:t>
            </a:r>
            <a:r>
              <a:rPr lang="en-US" dirty="0"/>
              <a:t/>
            </a:r>
            <a:br>
              <a:rPr lang="en-US" dirty="0"/>
            </a:br>
            <a:endParaRPr lang="en-US" dirty="0"/>
          </a:p>
        </p:txBody>
      </p:sp>
      <p:pic>
        <p:nvPicPr>
          <p:cNvPr id="4" name="Content Placeholder 3" descr="JaisalmerDesertFestival-AntonioLaFauci-01.jpg"/>
          <p:cNvPicPr>
            <a:picLocks noGrp="1" noChangeAspect="1"/>
          </p:cNvPicPr>
          <p:nvPr>
            <p:ph idx="1"/>
          </p:nvPr>
        </p:nvPicPr>
        <p:blipFill>
          <a:blip r:embed="rId3"/>
          <a:stretch>
            <a:fillRect/>
          </a:stretch>
        </p:blipFill>
        <p:spPr>
          <a:xfrm>
            <a:off x="1555684" y="1600200"/>
            <a:ext cx="6032632" cy="4525963"/>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Autofit/>
          </a:bodyPr>
          <a:lstStyle/>
          <a:p>
            <a:pPr fontAlgn="base"/>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Greece</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Greece’s full moon festival falls in August every year and visitors flock to some of the biggest historic sites – like Acropolis and the Roman Agora – for performances through the night. Events usually start a day or two before the full moon and include theatrical performances, poetry readings, concerts and more in over a hundred archaeological sites, monuments and museums throughout the country.</a:t>
            </a:r>
            <a:br>
              <a:rPr lang="en-US" sz="1600" dirty="0">
                <a:latin typeface="Times New Roman" pitchFamily="18" charset="0"/>
                <a:cs typeface="Times New Roman" pitchFamily="18" charset="0"/>
              </a:rPr>
            </a:br>
            <a:endParaRPr lang="en-US" sz="1600" dirty="0">
              <a:latin typeface="Times New Roman" pitchFamily="18" charset="0"/>
              <a:cs typeface="Times New Roman" pitchFamily="18" charset="0"/>
            </a:endParaRPr>
          </a:p>
        </p:txBody>
      </p:sp>
      <p:pic>
        <p:nvPicPr>
          <p:cNvPr id="4" name="Content Placeholder 3" descr="MoonFestival-TakB-01.jpg"/>
          <p:cNvPicPr>
            <a:picLocks noGrp="1" noChangeAspect="1"/>
          </p:cNvPicPr>
          <p:nvPr>
            <p:ph idx="1"/>
          </p:nvPr>
        </p:nvPicPr>
        <p:blipFill>
          <a:blip r:embed="rId2"/>
          <a:stretch>
            <a:fillRect/>
          </a:stretch>
        </p:blipFill>
        <p:spPr>
          <a:xfrm>
            <a:off x="1524000" y="1981200"/>
            <a:ext cx="6034617" cy="4525963"/>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Autofit/>
          </a:bodyPr>
          <a:lstStyle/>
          <a:p>
            <a:pPr fontAlgn="base"/>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New </a:t>
            </a:r>
            <a:r>
              <a:rPr lang="en-US" sz="1600" dirty="0">
                <a:latin typeface="Times New Roman" pitchFamily="18" charset="0"/>
                <a:cs typeface="Times New Roman" pitchFamily="18" charset="0"/>
              </a:rPr>
              <a:t>Orleans, Louisiana</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You probably have an idea of </a:t>
            </a:r>
            <a:r>
              <a:rPr lang="en-US" sz="1600" u="sng" dirty="0">
                <a:latin typeface="Times New Roman" pitchFamily="18" charset="0"/>
                <a:cs typeface="Times New Roman" pitchFamily="18" charset="0"/>
                <a:hlinkClick r:id="rId2"/>
              </a:rPr>
              <a:t>Mardi Gras</a:t>
            </a:r>
            <a:r>
              <a:rPr lang="en-US" sz="1600" dirty="0">
                <a:latin typeface="Times New Roman" pitchFamily="18" charset="0"/>
                <a:cs typeface="Times New Roman" pitchFamily="18" charset="0"/>
              </a:rPr>
              <a:t> being an all-out </a:t>
            </a:r>
            <a:r>
              <a:rPr lang="en-US" sz="1600" dirty="0" err="1">
                <a:latin typeface="Times New Roman" pitchFamily="18" charset="0"/>
                <a:cs typeface="Times New Roman" pitchFamily="18" charset="0"/>
              </a:rPr>
              <a:t>boozefest</a:t>
            </a:r>
            <a:r>
              <a:rPr lang="en-US" sz="1600" dirty="0">
                <a:latin typeface="Times New Roman" pitchFamily="18" charset="0"/>
                <a:cs typeface="Times New Roman" pitchFamily="18" charset="0"/>
              </a:rPr>
              <a:t> on Bourbon Street, but locals will tell you this New Orleans celebration is deeply rooted in tradition and is really all about the gathering of family and friends of all ages. Mardi Gras season begins January 6th with the bacchanalian celebrations of Twelfth Night and continues through to the day before Ash Wednesday. The biggest parades of the season, and the biggest parties, are in the two weeks leading up to Mardi Gras Day which brings people of all ages and costumes together at parades, bars, formal balls and more.</a:t>
            </a:r>
            <a:br>
              <a:rPr lang="en-US" sz="1600" dirty="0">
                <a:latin typeface="Times New Roman" pitchFamily="18" charset="0"/>
                <a:cs typeface="Times New Roman" pitchFamily="18" charset="0"/>
              </a:rPr>
            </a:br>
            <a:endParaRPr lang="en-US" sz="1600" dirty="0">
              <a:latin typeface="Times New Roman" pitchFamily="18" charset="0"/>
              <a:cs typeface="Times New Roman" pitchFamily="18" charset="0"/>
            </a:endParaRPr>
          </a:p>
        </p:txBody>
      </p:sp>
      <p:pic>
        <p:nvPicPr>
          <p:cNvPr id="4" name="Content Placeholder 3" descr="MardiGras-GTSProductions-01.jpg"/>
          <p:cNvPicPr>
            <a:picLocks noGrp="1" noChangeAspect="1"/>
          </p:cNvPicPr>
          <p:nvPr>
            <p:ph idx="1"/>
          </p:nvPr>
        </p:nvPicPr>
        <p:blipFill>
          <a:blip r:embed="rId3"/>
          <a:stretch>
            <a:fillRect/>
          </a:stretch>
        </p:blipFill>
        <p:spPr>
          <a:xfrm>
            <a:off x="1676400" y="2057400"/>
            <a:ext cx="6032282" cy="4525963"/>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1164</TotalTime>
  <Words>27</Words>
  <Application>Microsoft Office PowerPoint</Application>
  <PresentationFormat>On-screen Show (4:3)</PresentationFormat>
  <Paragraphs>13</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DICK IDUBAMO RUTH 17/SMS06/016</vt:lpstr>
      <vt:lpstr>Slide 2</vt:lpstr>
      <vt:lpstr> Águeda, Portugal Águeda’s streets get a bright uplift in the month July, as colorful umbrella canopies line the streets of this town. From the 7th of July through the 29th, visitors and locals can expect art installations, performances and tons of street art as the festival AgitÁgueda takes place. </vt:lpstr>
      <vt:lpstr>  Thailand The skies of Chiang Mai are set aglow as thousands of lanterns are released throughout the city during the Yi Peng Lantern Festival. This citywide gathering takes place on the evening of the full moon on the 12th month of the Thai lunar calendar (usually November) and is often celebrated alongside Loy Krathong during three days of parades, markets, candle lightings and more. </vt:lpstr>
      <vt:lpstr>  Mexico Celebrating the lives of loved ones who’ve passed away is at the core of this Mexican tradition. But the colorful, marigold-filled altars and graveside flower installations combined with parades and Aztec rituals that are meant to bring the spirits to life for the day feel anything but somber. Día de los Muertos, which takes place on November 2, brings families and friends out in big groups, many donning traditional skeleton makeup and colorful costumes. </vt:lpstr>
      <vt:lpstr> San Francisco, California San Francisco’s Pride is a boisterous, wild, loud and ridiculously fun party. Packed with characters and buzzing with energy, this weekend-long celebration of pride includes one of the oldest and largest LGBTQIA parades in the world. Nothing like a get together of a hundred thousand people to boost your energy levels! </vt:lpstr>
      <vt:lpstr>   India Three days before the full moon of February, people travel in groups to the Thar Desert in the Sam Sand Dunes to celebrate Jaisalmer Desert Festival. Over the course of three days, the remote desert landscape comes to life with performances, folk music and local lore being passed from generation to generation. </vt:lpstr>
      <vt:lpstr> Greece Greece’s full moon festival falls in August every year and visitors flock to some of the biggest historic sites – like Acropolis and the Roman Agora – for performances through the night. Events usually start a day or two before the full moon and include theatrical performances, poetry readings, concerts and more in over a hundred archaeological sites, monuments and museums throughout the country. </vt:lpstr>
      <vt:lpstr> New Orleans, Louisiana You probably have an idea of Mardi Gras being an all-out boozefest on Bourbon Street, but locals will tell you this New Orleans celebration is deeply rooted in tradition and is really all about the gathering of family and friends of all ages. Mardi Gras season begins January 6th with the bacchanalian celebrations of Twelfth Night and continues through to the day before Ash Wednesday. The biggest parades of the season, and the biggest parties, are in the two weeks leading up to Mardi Gras Day which brings people of all ages and costumes together at parades, bars, formal balls and more.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DICK IDUBAMO RUTH 17/SMS06/016</dc:title>
  <dc:creator>USER</dc:creator>
  <cp:lastModifiedBy>USER</cp:lastModifiedBy>
  <cp:revision>17</cp:revision>
  <dcterms:created xsi:type="dcterms:W3CDTF">2020-04-10T13:29:21Z</dcterms:created>
  <dcterms:modified xsi:type="dcterms:W3CDTF">2020-04-11T08:53:46Z</dcterms:modified>
</cp:coreProperties>
</file>