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7"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7AD5EF-876E-45D9-8E70-FADAC1353BB8}" type="datetimeFigureOut">
              <a:rPr lang="en-US" smtClean="0"/>
              <a:pPr/>
              <a:t>4/11/2020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0B979A-9E31-4140-9AB3-39A3A0F0AF64}"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D0B979A-9E31-4140-9AB3-39A3A0F0AF64}" type="slidenum">
              <a:rPr lang="en-GB" smtClean="0"/>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7A29C15-A097-4F4C-B5BF-8AE232D46A25}" type="datetimeFigureOut">
              <a:rPr lang="en-US" smtClean="0"/>
              <a:pPr/>
              <a:t>4/11/2020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2B9D2D-8CDF-45DC-A4E2-7D9ADE023F9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7A29C15-A097-4F4C-B5BF-8AE232D46A25}" type="datetimeFigureOut">
              <a:rPr lang="en-US" smtClean="0"/>
              <a:pPr/>
              <a:t>4/11/2020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2B9D2D-8CDF-45DC-A4E2-7D9ADE023F9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7A29C15-A097-4F4C-B5BF-8AE232D46A25}" type="datetimeFigureOut">
              <a:rPr lang="en-US" smtClean="0"/>
              <a:pPr/>
              <a:t>4/11/2020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2B9D2D-8CDF-45DC-A4E2-7D9ADE023F9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7A29C15-A097-4F4C-B5BF-8AE232D46A25}" type="datetimeFigureOut">
              <a:rPr lang="en-US" smtClean="0"/>
              <a:pPr/>
              <a:t>4/11/2020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2B9D2D-8CDF-45DC-A4E2-7D9ADE023F9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A29C15-A097-4F4C-B5BF-8AE232D46A25}" type="datetimeFigureOut">
              <a:rPr lang="en-US" smtClean="0"/>
              <a:pPr/>
              <a:t>4/11/2020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2B9D2D-8CDF-45DC-A4E2-7D9ADE023F9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7A29C15-A097-4F4C-B5BF-8AE232D46A25}" type="datetimeFigureOut">
              <a:rPr lang="en-US" smtClean="0"/>
              <a:pPr/>
              <a:t>4/11/2020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2B9D2D-8CDF-45DC-A4E2-7D9ADE023F9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7A29C15-A097-4F4C-B5BF-8AE232D46A25}" type="datetimeFigureOut">
              <a:rPr lang="en-US" smtClean="0"/>
              <a:pPr/>
              <a:t>4/11/2020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F2B9D2D-8CDF-45DC-A4E2-7D9ADE023F9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7A29C15-A097-4F4C-B5BF-8AE232D46A25}" type="datetimeFigureOut">
              <a:rPr lang="en-US" smtClean="0"/>
              <a:pPr/>
              <a:t>4/11/2020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F2B9D2D-8CDF-45DC-A4E2-7D9ADE023F9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A29C15-A097-4F4C-B5BF-8AE232D46A25}" type="datetimeFigureOut">
              <a:rPr lang="en-US" smtClean="0"/>
              <a:pPr/>
              <a:t>4/11/2020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F2B9D2D-8CDF-45DC-A4E2-7D9ADE023F9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A29C15-A097-4F4C-B5BF-8AE232D46A25}" type="datetimeFigureOut">
              <a:rPr lang="en-US" smtClean="0"/>
              <a:pPr/>
              <a:t>4/11/2020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2B9D2D-8CDF-45DC-A4E2-7D9ADE023F9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A29C15-A097-4F4C-B5BF-8AE232D46A25}" type="datetimeFigureOut">
              <a:rPr lang="en-US" smtClean="0"/>
              <a:pPr/>
              <a:t>4/11/2020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2B9D2D-8CDF-45DC-A4E2-7D9ADE023F9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A29C15-A097-4F4C-B5BF-8AE232D46A25}" type="datetimeFigureOut">
              <a:rPr lang="en-US" smtClean="0"/>
              <a:pPr/>
              <a:t>4/11/2020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2B9D2D-8CDF-45DC-A4E2-7D9ADE023F9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714356"/>
            <a:ext cx="7772400" cy="2857520"/>
          </a:xfrm>
        </p:spPr>
        <p:txBody>
          <a:bodyPr>
            <a:noAutofit/>
          </a:bodyPr>
          <a:lstStyle/>
          <a:p>
            <a:r>
              <a:rPr lang="en-GB" sz="2800" dirty="0" smtClean="0"/>
              <a:t>OGHENEFEJIRO AGWERE</a:t>
            </a:r>
            <a:br>
              <a:rPr lang="en-GB" sz="2800" dirty="0" smtClean="0"/>
            </a:br>
            <a:r>
              <a:rPr lang="en-GB" sz="2800" dirty="0" smtClean="0"/>
              <a:t>17/ENG04/003</a:t>
            </a:r>
            <a:br>
              <a:rPr lang="en-GB" sz="2800" dirty="0" smtClean="0"/>
            </a:br>
            <a:r>
              <a:rPr lang="en-GB" sz="2800" dirty="0" smtClean="0"/>
              <a:t>ELECTRICAL AND ELECTRONICS </a:t>
            </a:r>
            <a:br>
              <a:rPr lang="en-GB" sz="2800" dirty="0" smtClean="0"/>
            </a:br>
            <a:endParaRPr lang="en-GB" sz="2800" dirty="0"/>
          </a:p>
        </p:txBody>
      </p:sp>
      <p:sp>
        <p:nvSpPr>
          <p:cNvPr id="3" name="Subtitle 2"/>
          <p:cNvSpPr>
            <a:spLocks noGrp="1"/>
          </p:cNvSpPr>
          <p:nvPr>
            <p:ph type="subTitle" idx="1"/>
          </p:nvPr>
        </p:nvSpPr>
        <p:spPr/>
        <p:txBody>
          <a:bodyPr/>
          <a:lstStyle/>
          <a:p>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GB" sz="2800" dirty="0"/>
          </a:p>
        </p:txBody>
      </p:sp>
      <p:sp>
        <p:nvSpPr>
          <p:cNvPr id="3" name="Content Placeholder 2"/>
          <p:cNvSpPr>
            <a:spLocks noGrp="1"/>
          </p:cNvSpPr>
          <p:nvPr>
            <p:ph idx="1"/>
          </p:nvPr>
        </p:nvSpPr>
        <p:spPr>
          <a:xfrm>
            <a:off x="428596" y="500042"/>
            <a:ext cx="8229600" cy="6072230"/>
          </a:xfrm>
        </p:spPr>
        <p:txBody>
          <a:bodyPr>
            <a:normAutofit/>
          </a:bodyPr>
          <a:lstStyle/>
          <a:p>
            <a:r>
              <a:rPr lang="en-GB" sz="2800" dirty="0" smtClean="0"/>
              <a:t>HAND SANITIZERS:</a:t>
            </a:r>
          </a:p>
          <a:p>
            <a:pPr>
              <a:buNone/>
            </a:pPr>
            <a:r>
              <a:rPr lang="en-GB" sz="2800" dirty="0" smtClean="0"/>
              <a:t>      </a:t>
            </a:r>
            <a:r>
              <a:rPr lang="en-GB" sz="1800" dirty="0" smtClean="0"/>
              <a:t>Hand sanitizers were first introduced in 1966 in medical settings such as hospitals and health care facilities.</a:t>
            </a:r>
          </a:p>
          <a:p>
            <a:pPr>
              <a:buNone/>
            </a:pPr>
            <a:r>
              <a:rPr lang="en-GB" sz="1800" dirty="0" smtClean="0"/>
              <a:t>         Hand sanitizer is a liquid or gel generally used to decrease infectious agents on the hands. Formulation of alcohol-based types are preferable to hand washing with soap and water. It is generally more effective at killing microorganisms and better tolerated than soap and water.</a:t>
            </a:r>
          </a:p>
          <a:p>
            <a:pPr>
              <a:buNone/>
            </a:pPr>
            <a:r>
              <a:rPr lang="en-GB" sz="1800" dirty="0" smtClean="0"/>
              <a:t>         Hand Hygiene is an important response to COVID-19. Washing hands often with soap and water for at least 20 seconds is essential, especially after going to the bathroom; before eating; and after coughing, sneezing, or blowing one’s nose.</a:t>
            </a:r>
          </a:p>
          <a:p>
            <a:pPr>
              <a:buNone/>
            </a:pPr>
            <a:r>
              <a:rPr lang="en-GB" sz="1800" dirty="0" smtClean="0"/>
              <a:t>         If soap and water are not readily available, the </a:t>
            </a:r>
            <a:r>
              <a:rPr lang="en-GB" sz="1800" dirty="0" err="1" smtClean="0"/>
              <a:t>Centers</a:t>
            </a:r>
            <a:r>
              <a:rPr lang="en-GB" sz="1800" dirty="0" smtClean="0"/>
              <a:t> for Disease Control and Prevention (CDC) recommends consumers use an alcohol-based hand sanitizer that contains at least 60 percent alcohol (also referred to as ethanol or ethyl alcohol).</a:t>
            </a:r>
          </a:p>
        </p:txBody>
      </p:sp>
      <p:pic>
        <p:nvPicPr>
          <p:cNvPr id="1026" name="Picture 2" descr="C:\Users\fejiro\Pictures\220px-Hand_Sanitizer.JPG"/>
          <p:cNvPicPr>
            <a:picLocks noChangeAspect="1" noChangeArrowheads="1"/>
          </p:cNvPicPr>
          <p:nvPr/>
        </p:nvPicPr>
        <p:blipFill>
          <a:blip r:embed="rId2"/>
          <a:srcRect/>
          <a:stretch>
            <a:fillRect/>
          </a:stretch>
        </p:blipFill>
        <p:spPr bwMode="auto">
          <a:xfrm>
            <a:off x="3086100" y="4786322"/>
            <a:ext cx="2557470" cy="178595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528"/>
          </a:xfrm>
        </p:spPr>
        <p:txBody>
          <a:bodyPr>
            <a:normAutofit fontScale="90000"/>
          </a:bodyPr>
          <a:lstStyle/>
          <a:p>
            <a:endParaRPr lang="en-GB" dirty="0"/>
          </a:p>
        </p:txBody>
      </p:sp>
      <p:sp>
        <p:nvSpPr>
          <p:cNvPr id="3" name="Content Placeholder 2"/>
          <p:cNvSpPr>
            <a:spLocks noGrp="1"/>
          </p:cNvSpPr>
          <p:nvPr>
            <p:ph idx="1"/>
          </p:nvPr>
        </p:nvSpPr>
        <p:spPr>
          <a:xfrm>
            <a:off x="428596" y="857232"/>
            <a:ext cx="8229600" cy="5715040"/>
          </a:xfrm>
        </p:spPr>
        <p:txBody>
          <a:bodyPr>
            <a:normAutofit fontScale="40000" lnSpcReduction="20000"/>
          </a:bodyPr>
          <a:lstStyle/>
          <a:p>
            <a:r>
              <a:rPr lang="en-GB" sz="7000" dirty="0" smtClean="0"/>
              <a:t>GLOVES:</a:t>
            </a:r>
          </a:p>
          <a:p>
            <a:pPr>
              <a:buNone/>
            </a:pPr>
            <a:r>
              <a:rPr lang="en-GB" sz="4500" dirty="0" smtClean="0"/>
              <a:t>      </a:t>
            </a:r>
            <a:r>
              <a:rPr lang="en-GB" sz="4500" b="1" dirty="0" smtClean="0"/>
              <a:t>COVID-19 is spread mainly in the air</a:t>
            </a:r>
            <a:br>
              <a:rPr lang="en-GB" sz="4500" b="1" dirty="0" smtClean="0"/>
            </a:br>
            <a:r>
              <a:rPr lang="en-GB" sz="4500" dirty="0" smtClean="0"/>
              <a:t> </a:t>
            </a:r>
          </a:p>
          <a:p>
            <a:r>
              <a:rPr lang="en-GB" sz="4500" dirty="0" smtClean="0"/>
              <a:t>The virus that causes COVID-19 is mainly spread from person to person through respiratory droplets when an infected person coughs or sneezes. And that happens when people are within 6 feet of one another. The other way you can get the virus is from contaminated surfaces. So whenever you touch a surface with the virus on it and then touch your mouth, nose or eyes, you’ve possibly exposed yourself to the virus. However, the U.S. </a:t>
            </a:r>
            <a:r>
              <a:rPr lang="en-GB" sz="4500" dirty="0" err="1" smtClean="0"/>
              <a:t>Centers</a:t>
            </a:r>
            <a:r>
              <a:rPr lang="en-GB" sz="4500" dirty="0" smtClean="0"/>
              <a:t> </a:t>
            </a:r>
            <a:r>
              <a:rPr lang="en-GB" sz="4500" dirty="0" smtClean="0"/>
              <a:t>for </a:t>
            </a:r>
            <a:r>
              <a:rPr lang="en-GB" sz="4500" dirty="0" smtClean="0"/>
              <a:t>Disease Control says this doesn’t appear to be the main way that the virus is spread.</a:t>
            </a:r>
          </a:p>
          <a:p>
            <a:pPr>
              <a:buNone/>
            </a:pPr>
            <a:r>
              <a:rPr lang="en-GB" sz="4500" dirty="0" smtClean="0"/>
              <a:t> </a:t>
            </a:r>
          </a:p>
          <a:p>
            <a:r>
              <a:rPr lang="en-GB" sz="4500" b="1" dirty="0" smtClean="0"/>
              <a:t>Gloves = false sense of security?</a:t>
            </a:r>
            <a:br>
              <a:rPr lang="en-GB" sz="4500" b="1" dirty="0" smtClean="0"/>
            </a:br>
            <a:endParaRPr lang="en-GB" sz="4500" b="1" dirty="0" smtClean="0"/>
          </a:p>
          <a:p>
            <a:pPr>
              <a:buNone/>
            </a:pPr>
            <a:r>
              <a:rPr lang="en-GB" sz="4500" b="1" dirty="0" smtClean="0"/>
              <a:t>         </a:t>
            </a:r>
            <a:r>
              <a:rPr lang="en-GB" sz="4500" dirty="0" smtClean="0"/>
              <a:t>Thoroughly washing your hands for at least 20 seconds remains the best </a:t>
            </a:r>
            <a:r>
              <a:rPr lang="en-GB" sz="4500" dirty="0" err="1" smtClean="0"/>
              <a:t>defense</a:t>
            </a:r>
            <a:r>
              <a:rPr lang="en-GB" sz="4500" dirty="0" smtClean="0"/>
              <a:t> </a:t>
            </a:r>
            <a:r>
              <a:rPr lang="en-GB" sz="4500" dirty="0" smtClean="0"/>
              <a:t>against </a:t>
            </a:r>
            <a:r>
              <a:rPr lang="en-GB" sz="4500" dirty="0" smtClean="0"/>
              <a:t>COVID-19. But when you go to the grocery or other public </a:t>
            </a:r>
            <a:r>
              <a:rPr lang="en-GB" sz="4500" dirty="0" smtClean="0"/>
              <a:t>places</a:t>
            </a:r>
            <a:r>
              <a:rPr lang="en-GB" sz="4500" dirty="0" smtClean="0"/>
              <a:t>, </a:t>
            </a:r>
            <a:r>
              <a:rPr lang="en-GB" sz="4500" dirty="0" smtClean="0"/>
              <a:t>you may not have access to soap and water, hand sanitizer or wipes to clean grocery carts. That’s why some people are wearing gloves. But wearing gloves can give you a false sense of security. Because the virus adheres well to latex and other types of gloves, if you touch your face at any point, you’ve still potentially exposed yourself to the virus.</a:t>
            </a:r>
          </a:p>
          <a:p>
            <a:pPr>
              <a:buNone/>
            </a:pPr>
            <a:r>
              <a:rPr lang="en-GB" sz="2300" dirty="0" smtClean="0"/>
              <a:t> </a:t>
            </a:r>
            <a:br>
              <a:rPr lang="en-GB" sz="2300" dirty="0" smtClean="0"/>
            </a:br>
            <a:endParaRPr lang="en-GB"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528"/>
          </a:xfrm>
        </p:spPr>
        <p:txBody>
          <a:bodyPr>
            <a:normAutofit fontScale="90000"/>
          </a:bodyPr>
          <a:lstStyle/>
          <a:p>
            <a:endParaRPr lang="en-GB" dirty="0"/>
          </a:p>
        </p:txBody>
      </p:sp>
      <p:sp>
        <p:nvSpPr>
          <p:cNvPr id="3" name="Content Placeholder 2"/>
          <p:cNvSpPr>
            <a:spLocks noGrp="1"/>
          </p:cNvSpPr>
          <p:nvPr>
            <p:ph idx="1"/>
          </p:nvPr>
        </p:nvSpPr>
        <p:spPr>
          <a:xfrm>
            <a:off x="428596" y="714356"/>
            <a:ext cx="8229600" cy="5429288"/>
          </a:xfrm>
        </p:spPr>
        <p:txBody>
          <a:bodyPr>
            <a:normAutofit/>
          </a:bodyPr>
          <a:lstStyle/>
          <a:p>
            <a:r>
              <a:rPr lang="en-GB" sz="1900" b="1" dirty="0" smtClean="0"/>
              <a:t>Proper glove use is key</a:t>
            </a:r>
            <a:endParaRPr lang="en-GB" sz="1900" dirty="0" smtClean="0"/>
          </a:p>
          <a:p>
            <a:pPr>
              <a:buNone/>
            </a:pPr>
            <a:r>
              <a:rPr lang="en-GB" sz="1900" dirty="0" smtClean="0"/>
              <a:t>        Plus, many people don’t know the proper way to take off gloves and can contaminate their hands when taking off gloves. For example, after you take off your left glove with your right gloved hand, your left hand is at that point virus free. But if you take off your right glove by touching the outside of it, you’ve potentially contaminated your left hand. You need to reach inside your right glove and peel it inside out without touching the outside, which can take some skill</a:t>
            </a:r>
          </a:p>
          <a:p>
            <a:endParaRPr lang="en-GB" dirty="0"/>
          </a:p>
        </p:txBody>
      </p:sp>
      <p:pic>
        <p:nvPicPr>
          <p:cNvPr id="2050" name="Picture 2" descr="C:\Users\fejiro\Pictures\download (2).jpg"/>
          <p:cNvPicPr>
            <a:picLocks noChangeAspect="1" noChangeArrowheads="1"/>
          </p:cNvPicPr>
          <p:nvPr/>
        </p:nvPicPr>
        <p:blipFill>
          <a:blip r:embed="rId2"/>
          <a:srcRect/>
          <a:stretch>
            <a:fillRect/>
          </a:stretch>
        </p:blipFill>
        <p:spPr bwMode="auto">
          <a:xfrm>
            <a:off x="1093788" y="3360738"/>
            <a:ext cx="3143250" cy="145732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1785926"/>
            <a:ext cx="8229600" cy="1928818"/>
          </a:xfrm>
        </p:spPr>
        <p:txBody>
          <a:bodyPr>
            <a:noAutofit/>
          </a:bodyPr>
          <a:lstStyle/>
          <a:p>
            <a:r>
              <a:rPr lang="en-GB" sz="3200" dirty="0" smtClean="0"/>
              <a:t>DEVLOPMENT OF ENVIRONMENTAL HEALTH ENGINEERING FACILITIES, EQUIPMENTS, SENSORS AND PUBLIC HEALTH SYSTEMS FOR TACKLING COVID-19</a:t>
            </a:r>
            <a:endParaRPr lang="en-GB" sz="3200" dirty="0"/>
          </a:p>
        </p:txBody>
      </p:sp>
      <p:sp>
        <p:nvSpPr>
          <p:cNvPr id="3" name="Content Placeholder 2"/>
          <p:cNvSpPr>
            <a:spLocks noGrp="1"/>
          </p:cNvSpPr>
          <p:nvPr>
            <p:ph idx="1"/>
          </p:nvPr>
        </p:nvSpPr>
        <p:spPr>
          <a:xfrm>
            <a:off x="457200" y="6072206"/>
            <a:ext cx="8229600" cy="53957"/>
          </a:xfrm>
        </p:spPr>
        <p:txBody>
          <a:bodyPr>
            <a:normAutofit fontScale="25000" lnSpcReduction="20000"/>
          </a:bodyPr>
          <a:lstStyle/>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15370" cy="71438"/>
          </a:xfrm>
        </p:spPr>
        <p:txBody>
          <a:bodyPr>
            <a:normAutofit fontScale="90000"/>
          </a:bodyPr>
          <a:lstStyle/>
          <a:p>
            <a:endParaRPr lang="en-GB" sz="2800" dirty="0"/>
          </a:p>
        </p:txBody>
      </p:sp>
      <p:sp>
        <p:nvSpPr>
          <p:cNvPr id="3" name="Content Placeholder 2"/>
          <p:cNvSpPr>
            <a:spLocks noGrp="1"/>
          </p:cNvSpPr>
          <p:nvPr>
            <p:ph idx="1"/>
          </p:nvPr>
        </p:nvSpPr>
        <p:spPr>
          <a:xfrm>
            <a:off x="457200" y="2143116"/>
            <a:ext cx="8229600" cy="3983047"/>
          </a:xfrm>
        </p:spPr>
        <p:txBody>
          <a:bodyPr>
            <a:normAutofit/>
          </a:bodyPr>
          <a:lstStyle/>
          <a:p>
            <a:r>
              <a:rPr lang="en-GB" sz="2000" dirty="0" smtClean="0"/>
              <a:t>CORONAVIRUSES</a:t>
            </a:r>
          </a:p>
          <a:p>
            <a:pPr marL="457200" indent="-457200">
              <a:buNone/>
            </a:pPr>
            <a:r>
              <a:rPr lang="en-GB" sz="2000" dirty="0"/>
              <a:t> </a:t>
            </a:r>
            <a:r>
              <a:rPr lang="en-GB" sz="2000" dirty="0" smtClean="0"/>
              <a:t>            These are large groups of viruses that can causes illness in animals and humans. Some </a:t>
            </a:r>
            <a:r>
              <a:rPr lang="en-GB" sz="2000" dirty="0" err="1" smtClean="0"/>
              <a:t>coronaviruses</a:t>
            </a:r>
            <a:r>
              <a:rPr lang="en-GB" sz="2000" dirty="0" smtClean="0"/>
              <a:t> commonly circulates in the united states and usually upper respiratory symptoms such as cough or running nose, although some can cause more serious illness.</a:t>
            </a:r>
          </a:p>
          <a:p>
            <a:pPr marL="457200" indent="-457200"/>
            <a:endParaRPr lang="en-GB" sz="2000" dirty="0"/>
          </a:p>
          <a:p>
            <a:pPr marL="457200" indent="-457200"/>
            <a:r>
              <a:rPr lang="en-GB" sz="2000" dirty="0" smtClean="0"/>
              <a:t>COVID-19</a:t>
            </a:r>
          </a:p>
          <a:p>
            <a:pPr marL="457200" indent="-457200">
              <a:buNone/>
            </a:pPr>
            <a:r>
              <a:rPr lang="en-GB" sz="2000" dirty="0"/>
              <a:t> </a:t>
            </a:r>
            <a:r>
              <a:rPr lang="en-GB" sz="2000" dirty="0" smtClean="0"/>
              <a:t>             COVID-19 is a disease that was identified in late 2019 and was declared a pandemic in march 11. COVID-19 is an international, national and North </a:t>
            </a:r>
            <a:r>
              <a:rPr lang="en-GB" sz="2000" dirty="0" err="1" smtClean="0"/>
              <a:t>carolina</a:t>
            </a:r>
            <a:r>
              <a:rPr lang="en-GB" sz="2000" dirty="0" smtClean="0"/>
              <a:t> public health emergency.             </a:t>
            </a:r>
          </a:p>
          <a:p>
            <a:pPr marL="457200" indent="-457200"/>
            <a:endParaRPr lang="en-GB" sz="2000" dirty="0" smtClean="0"/>
          </a:p>
          <a:p>
            <a:pPr marL="457200" indent="-457200">
              <a:buFont typeface="+mj-lt"/>
              <a:buAutoNum type="arabicPeriod"/>
            </a:pPr>
            <a:endParaRPr lang="en-GB" sz="2000" dirty="0" smtClean="0"/>
          </a:p>
        </p:txBody>
      </p:sp>
      <p:pic>
        <p:nvPicPr>
          <p:cNvPr id="1026" name="Picture 2" descr="C:\Users\fejiro\Pictures\images.jfif"/>
          <p:cNvPicPr>
            <a:picLocks noChangeAspect="1" noChangeArrowheads="1"/>
          </p:cNvPicPr>
          <p:nvPr/>
        </p:nvPicPr>
        <p:blipFill>
          <a:blip r:embed="rId2"/>
          <a:srcRect/>
          <a:stretch>
            <a:fillRect/>
          </a:stretch>
        </p:blipFill>
        <p:spPr bwMode="auto">
          <a:xfrm>
            <a:off x="2928926" y="500042"/>
            <a:ext cx="3152775" cy="14478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PUBLIC HEALTH SYSTEM</a:t>
            </a:r>
            <a:endParaRPr lang="en-GB" dirty="0"/>
          </a:p>
        </p:txBody>
      </p:sp>
      <p:sp>
        <p:nvSpPr>
          <p:cNvPr id="3" name="Content Placeholder 2"/>
          <p:cNvSpPr>
            <a:spLocks noGrp="1"/>
          </p:cNvSpPr>
          <p:nvPr>
            <p:ph idx="1"/>
          </p:nvPr>
        </p:nvSpPr>
        <p:spPr>
          <a:xfrm>
            <a:off x="500034" y="1214422"/>
            <a:ext cx="8229600" cy="5214974"/>
          </a:xfrm>
        </p:spPr>
        <p:txBody>
          <a:bodyPr>
            <a:normAutofit fontScale="92500" lnSpcReduction="10000"/>
          </a:bodyPr>
          <a:lstStyle/>
          <a:p>
            <a:r>
              <a:rPr lang="en-GB" sz="2000" dirty="0" err="1" smtClean="0"/>
              <a:t>Coronaviruses</a:t>
            </a:r>
            <a:r>
              <a:rPr lang="en-GB" sz="2000" dirty="0" smtClean="0"/>
              <a:t> like COVID-19 are most often spread through the air by coughing or sneezing, though through personal contact (include touching and shaking of hands) or through touching your nose, mouth or eyes before washing your hands.</a:t>
            </a:r>
          </a:p>
          <a:p>
            <a:endParaRPr lang="en-GB" sz="1600" dirty="0" smtClean="0"/>
          </a:p>
          <a:p>
            <a:pPr marL="457200" indent="-457200"/>
            <a:r>
              <a:rPr lang="en-GB" sz="2000" dirty="0" smtClean="0"/>
              <a:t>Symptoms of COVID-19 are: </a:t>
            </a:r>
          </a:p>
          <a:p>
            <a:pPr marL="457200" indent="-457200">
              <a:buFont typeface="+mj-lt"/>
              <a:buAutoNum type="arabicPeriod"/>
            </a:pPr>
            <a:r>
              <a:rPr lang="en-GB" sz="2000" dirty="0" smtClean="0"/>
              <a:t>Fever</a:t>
            </a:r>
          </a:p>
          <a:p>
            <a:pPr marL="457200" indent="-457200">
              <a:buFont typeface="+mj-lt"/>
              <a:buAutoNum type="arabicPeriod"/>
            </a:pPr>
            <a:r>
              <a:rPr lang="en-GB" sz="2000" dirty="0" smtClean="0"/>
              <a:t>Cough</a:t>
            </a:r>
          </a:p>
          <a:p>
            <a:pPr marL="457200" indent="-457200">
              <a:buFont typeface="+mj-lt"/>
              <a:buAutoNum type="arabicPeriod"/>
            </a:pPr>
            <a:r>
              <a:rPr lang="en-GB" sz="2000" dirty="0" smtClean="0"/>
              <a:t>shortness of breath</a:t>
            </a:r>
          </a:p>
          <a:p>
            <a:pPr marL="457200" indent="-457200">
              <a:buNone/>
            </a:pPr>
            <a:r>
              <a:rPr lang="en-GB" sz="2000" dirty="0"/>
              <a:t> </a:t>
            </a:r>
            <a:r>
              <a:rPr lang="en-GB" sz="2000" dirty="0" smtClean="0"/>
              <a:t>        Symptoms may appear 2-14 days after exposure</a:t>
            </a:r>
          </a:p>
          <a:p>
            <a:endParaRPr lang="en-GB" sz="2000" dirty="0" smtClean="0"/>
          </a:p>
          <a:p>
            <a:r>
              <a:rPr lang="en-GB" sz="2000" dirty="0" smtClean="0"/>
              <a:t>We are recommended by the CDC (Centres for disease control and prevention) to stay at home and separate yourself from other people in the home as much as possible if:</a:t>
            </a:r>
          </a:p>
          <a:p>
            <a:pPr marL="457200" indent="-457200">
              <a:buFont typeface="+mj-lt"/>
              <a:buAutoNum type="arabicPeriod"/>
            </a:pPr>
            <a:r>
              <a:rPr lang="en-GB" sz="2000" dirty="0" smtClean="0"/>
              <a:t>You are sick with COVID-19</a:t>
            </a:r>
          </a:p>
          <a:p>
            <a:pPr marL="457200" indent="-457200">
              <a:buFont typeface="+mj-lt"/>
              <a:buAutoNum type="arabicPeriod"/>
            </a:pPr>
            <a:r>
              <a:rPr lang="en-GB" sz="2000" dirty="0" smtClean="0"/>
              <a:t>You believe you might have it</a:t>
            </a:r>
          </a:p>
          <a:p>
            <a:pPr marL="457200" indent="-457200">
              <a:buFont typeface="+mj-lt"/>
              <a:buAutoNum type="arabicPeriod"/>
            </a:pPr>
            <a:r>
              <a:rPr lang="en-GB" sz="2000" dirty="0" smtClean="0"/>
              <a:t>You think you might have COVID-19 and have mild symptoms </a:t>
            </a:r>
          </a:p>
          <a:p>
            <a:pPr marL="457200" indent="-457200">
              <a:buNone/>
            </a:pPr>
            <a:endParaRPr lang="en-GB" sz="2000" dirty="0" smtClean="0"/>
          </a:p>
          <a:p>
            <a:pPr marL="457200" indent="-457200">
              <a:buNone/>
            </a:pPr>
            <a:endParaRPr lang="en-GB" sz="2000" dirty="0"/>
          </a:p>
          <a:p>
            <a:pPr marL="457200" indent="-457200">
              <a:buNone/>
            </a:pPr>
            <a:endParaRPr lang="en-GB" sz="2000" dirty="0" smtClean="0"/>
          </a:p>
          <a:p>
            <a:pPr marL="457200" indent="-457200">
              <a:buNone/>
            </a:pPr>
            <a:endParaRPr lang="en-GB" sz="2000" dirty="0"/>
          </a:p>
          <a:p>
            <a:pPr marL="457200" indent="-457200">
              <a:buNone/>
            </a:pPr>
            <a:endParaRPr lang="en-GB" sz="2000" dirty="0" smtClean="0"/>
          </a:p>
          <a:p>
            <a:pPr marL="457200" indent="-457200">
              <a:buNone/>
            </a:pPr>
            <a:endParaRPr lang="en-GB"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186766" cy="45719"/>
          </a:xfrm>
        </p:spPr>
        <p:txBody>
          <a:bodyPr>
            <a:normAutofit fontScale="90000"/>
          </a:bodyPr>
          <a:lstStyle/>
          <a:p>
            <a:endParaRPr lang="en-GB" dirty="0"/>
          </a:p>
        </p:txBody>
      </p:sp>
      <p:sp>
        <p:nvSpPr>
          <p:cNvPr id="3" name="Content Placeholder 2"/>
          <p:cNvSpPr>
            <a:spLocks noGrp="1"/>
          </p:cNvSpPr>
          <p:nvPr>
            <p:ph idx="1"/>
          </p:nvPr>
        </p:nvSpPr>
        <p:spPr>
          <a:xfrm>
            <a:off x="428596" y="500042"/>
            <a:ext cx="8258204" cy="6143668"/>
          </a:xfrm>
        </p:spPr>
        <p:txBody>
          <a:bodyPr>
            <a:normAutofit/>
          </a:bodyPr>
          <a:lstStyle/>
          <a:p>
            <a:r>
              <a:rPr lang="en-GB" sz="2800" dirty="0" smtClean="0"/>
              <a:t>PREVENTION</a:t>
            </a:r>
          </a:p>
          <a:p>
            <a:pPr marL="457200" indent="-457200">
              <a:buNone/>
            </a:pPr>
            <a:r>
              <a:rPr lang="en-GB" sz="2000" dirty="0" smtClean="0"/>
              <a:t>   There’s </a:t>
            </a:r>
            <a:r>
              <a:rPr lang="en-GB" sz="2000" dirty="0"/>
              <a:t>currently no vaccine to prevent </a:t>
            </a:r>
            <a:r>
              <a:rPr lang="en-GB" sz="2000" dirty="0" err="1"/>
              <a:t>coronavirus</a:t>
            </a:r>
            <a:r>
              <a:rPr lang="en-GB" sz="2000" dirty="0"/>
              <a:t> disease (COVID-19</a:t>
            </a:r>
            <a:r>
              <a:rPr lang="en-GB" sz="2000" dirty="0" smtClean="0"/>
              <a:t>).</a:t>
            </a:r>
          </a:p>
          <a:p>
            <a:pPr>
              <a:buNone/>
            </a:pPr>
            <a:r>
              <a:rPr lang="en-GB" sz="2000" dirty="0" smtClean="0"/>
              <a:t>   You </a:t>
            </a:r>
            <a:r>
              <a:rPr lang="en-GB" sz="2000" dirty="0"/>
              <a:t>can protect yourself and help prevent spreading the virus to others if you:</a:t>
            </a:r>
          </a:p>
          <a:p>
            <a:pPr marL="457200" indent="-457200">
              <a:buFont typeface="+mj-lt"/>
              <a:buAutoNum type="arabicPeriod"/>
            </a:pPr>
            <a:r>
              <a:rPr lang="en-GB" sz="2000" dirty="0"/>
              <a:t>Do</a:t>
            </a:r>
          </a:p>
          <a:p>
            <a:r>
              <a:rPr lang="en-GB" sz="2000" dirty="0"/>
              <a:t>Wash your hands regularly for 20 seconds, with soap and water or alcohol-based hand rub</a:t>
            </a:r>
          </a:p>
          <a:p>
            <a:r>
              <a:rPr lang="en-GB" sz="2000" dirty="0"/>
              <a:t>Cover your nose and mouth with a disposable tissue or flexed elbow when you cough or sneeze</a:t>
            </a:r>
          </a:p>
          <a:p>
            <a:r>
              <a:rPr lang="en-GB" sz="2000" dirty="0"/>
              <a:t>Avoid close contact (1 meter or 3 feet) with people who are unwell</a:t>
            </a:r>
          </a:p>
          <a:p>
            <a:r>
              <a:rPr lang="en-GB" sz="2000" dirty="0"/>
              <a:t>Stay home and self-isolate from others in the household if you feel </a:t>
            </a:r>
            <a:r>
              <a:rPr lang="en-GB" sz="2000" dirty="0" smtClean="0"/>
              <a:t>unwell</a:t>
            </a:r>
          </a:p>
          <a:p>
            <a:pPr marL="457200" indent="-457200">
              <a:buNone/>
            </a:pPr>
            <a:endParaRPr lang="en-GB" sz="2000" dirty="0" smtClean="0"/>
          </a:p>
          <a:p>
            <a:pPr marL="457200" indent="-457200">
              <a:buNone/>
            </a:pPr>
            <a:r>
              <a:rPr lang="en-GB" sz="2000" dirty="0" smtClean="0"/>
              <a:t>2.    Don’t</a:t>
            </a:r>
          </a:p>
          <a:p>
            <a:r>
              <a:rPr lang="en-GB" sz="2000" dirty="0" smtClean="0"/>
              <a:t>Touch your eyes, nose, or mouth if your hands are not clean</a:t>
            </a:r>
          </a:p>
          <a:p>
            <a:endParaRPr lang="en-GB" sz="2000" dirty="0"/>
          </a:p>
          <a:p>
            <a:pPr marL="457200" indent="-457200">
              <a:buNone/>
            </a:pPr>
            <a:endParaRPr lang="en-GB"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FACILITIES AND EQUIPMENTS FOR TACKLING COVID-19</a:t>
            </a:r>
            <a:endParaRPr lang="en-GB" sz="3200" dirty="0"/>
          </a:p>
        </p:txBody>
      </p:sp>
      <p:sp>
        <p:nvSpPr>
          <p:cNvPr id="3" name="Content Placeholder 2"/>
          <p:cNvSpPr>
            <a:spLocks noGrp="1"/>
          </p:cNvSpPr>
          <p:nvPr>
            <p:ph idx="1"/>
          </p:nvPr>
        </p:nvSpPr>
        <p:spPr>
          <a:xfrm>
            <a:off x="428596" y="1357298"/>
            <a:ext cx="8229600" cy="5214974"/>
          </a:xfrm>
        </p:spPr>
        <p:txBody>
          <a:bodyPr>
            <a:normAutofit/>
          </a:bodyPr>
          <a:lstStyle/>
          <a:p>
            <a:r>
              <a:rPr lang="en-GB" sz="2000" dirty="0" smtClean="0"/>
              <a:t>Facilities serve as isolation centres and intensive care units for COVID-19 patients. Here doctors and nurses are provided to help treat and provide the necessary medicine for the patients. These facilities could include Hospitals: </a:t>
            </a:r>
          </a:p>
          <a:p>
            <a:pPr>
              <a:buNone/>
            </a:pPr>
            <a:r>
              <a:rPr lang="en-GB" sz="2000" dirty="0" smtClean="0"/>
              <a:t>     </a:t>
            </a:r>
          </a:p>
          <a:p>
            <a:pPr>
              <a:buNone/>
            </a:pPr>
            <a:endParaRPr lang="en-GB" sz="2000" dirty="0" smtClean="0"/>
          </a:p>
          <a:p>
            <a:pPr>
              <a:buNone/>
            </a:pPr>
            <a:r>
              <a:rPr lang="en-GB" sz="2000" dirty="0" smtClean="0"/>
              <a:t>    </a:t>
            </a:r>
          </a:p>
          <a:p>
            <a:pPr>
              <a:buNone/>
            </a:pPr>
            <a:endParaRPr lang="en-GB" sz="2000" dirty="0" smtClean="0"/>
          </a:p>
          <a:p>
            <a:pPr>
              <a:buNone/>
            </a:pPr>
            <a:endParaRPr lang="en-GB" sz="2000" dirty="0" smtClean="0"/>
          </a:p>
          <a:p>
            <a:pPr>
              <a:buNone/>
            </a:pPr>
            <a:r>
              <a:rPr lang="en-GB" sz="2000" dirty="0" smtClean="0"/>
              <a:t>  Isolation </a:t>
            </a:r>
            <a:r>
              <a:rPr lang="en-GB" sz="2000" dirty="0" err="1" smtClean="0"/>
              <a:t>centers</a:t>
            </a:r>
            <a:r>
              <a:rPr lang="en-GB" sz="2000" dirty="0" smtClean="0"/>
              <a:t>:</a:t>
            </a:r>
          </a:p>
          <a:p>
            <a:endParaRPr lang="en-GB" sz="2000" dirty="0" smtClean="0"/>
          </a:p>
          <a:p>
            <a:endParaRPr lang="en-GB" sz="2000" dirty="0" smtClean="0"/>
          </a:p>
          <a:p>
            <a:pPr>
              <a:buNone/>
            </a:pPr>
            <a:r>
              <a:rPr lang="en-GB" sz="2000" dirty="0" smtClean="0"/>
              <a:t> </a:t>
            </a:r>
            <a:endParaRPr lang="en-GB" sz="2000" dirty="0"/>
          </a:p>
        </p:txBody>
      </p:sp>
      <p:pic>
        <p:nvPicPr>
          <p:cNvPr id="1027" name="Picture 3" descr="C:\Users\fejiro\Pictures\isolation centers.jfif"/>
          <p:cNvPicPr>
            <a:picLocks noChangeAspect="1" noChangeArrowheads="1"/>
          </p:cNvPicPr>
          <p:nvPr/>
        </p:nvPicPr>
        <p:blipFill>
          <a:blip r:embed="rId2"/>
          <a:srcRect/>
          <a:stretch>
            <a:fillRect/>
          </a:stretch>
        </p:blipFill>
        <p:spPr bwMode="auto">
          <a:xfrm>
            <a:off x="785786" y="4857760"/>
            <a:ext cx="2333623" cy="1552920"/>
          </a:xfrm>
          <a:prstGeom prst="rect">
            <a:avLst/>
          </a:prstGeom>
          <a:noFill/>
        </p:spPr>
      </p:pic>
      <p:pic>
        <p:nvPicPr>
          <p:cNvPr id="1028" name="Picture 4" descr="C:\Users\fejiro\Pictures\hospital.jfif"/>
          <p:cNvPicPr>
            <a:picLocks noChangeAspect="1" noChangeArrowheads="1"/>
          </p:cNvPicPr>
          <p:nvPr/>
        </p:nvPicPr>
        <p:blipFill>
          <a:blip r:embed="rId3"/>
          <a:srcRect/>
          <a:stretch>
            <a:fillRect/>
          </a:stretch>
        </p:blipFill>
        <p:spPr bwMode="auto">
          <a:xfrm>
            <a:off x="857224" y="2786058"/>
            <a:ext cx="2867025" cy="159067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EQUIPMENTS</a:t>
            </a:r>
            <a:br>
              <a:rPr lang="en-GB" sz="2800" dirty="0" smtClean="0"/>
            </a:br>
            <a:endParaRPr lang="en-GB" sz="2800" dirty="0"/>
          </a:p>
        </p:txBody>
      </p:sp>
      <p:sp>
        <p:nvSpPr>
          <p:cNvPr id="3" name="Content Placeholder 2"/>
          <p:cNvSpPr>
            <a:spLocks noGrp="1"/>
          </p:cNvSpPr>
          <p:nvPr>
            <p:ph idx="1"/>
          </p:nvPr>
        </p:nvSpPr>
        <p:spPr>
          <a:xfrm>
            <a:off x="428596" y="928670"/>
            <a:ext cx="8229600" cy="5357850"/>
          </a:xfrm>
        </p:spPr>
        <p:txBody>
          <a:bodyPr>
            <a:normAutofit/>
          </a:bodyPr>
          <a:lstStyle/>
          <a:p>
            <a:r>
              <a:rPr lang="en-GB" sz="2800" dirty="0" smtClean="0"/>
              <a:t>FACE MASKS</a:t>
            </a:r>
            <a:r>
              <a:rPr lang="en-GB" sz="1800" dirty="0" smtClean="0"/>
              <a:t>: </a:t>
            </a:r>
          </a:p>
          <a:p>
            <a:pPr>
              <a:buNone/>
            </a:pPr>
            <a:r>
              <a:rPr lang="en-GB" sz="1800" dirty="0" smtClean="0"/>
              <a:t>       </a:t>
            </a:r>
            <a:r>
              <a:rPr lang="en-GB" sz="1800" b="1" dirty="0" smtClean="0"/>
              <a:t>What are the three primary types of face masks?</a:t>
            </a:r>
          </a:p>
          <a:p>
            <a:r>
              <a:rPr lang="en-GB" sz="1800" dirty="0" smtClean="0"/>
              <a:t>When you hear about face masks for COVID-19 prevention, it’s generally three types:</a:t>
            </a:r>
          </a:p>
          <a:p>
            <a:r>
              <a:rPr lang="en-GB" sz="1800" dirty="0" smtClean="0"/>
              <a:t>homemade cloth face mask</a:t>
            </a:r>
          </a:p>
          <a:p>
            <a:r>
              <a:rPr lang="en-GB" sz="1800" dirty="0" smtClean="0"/>
              <a:t>surgical mask</a:t>
            </a:r>
          </a:p>
          <a:p>
            <a:r>
              <a:rPr lang="en-GB" sz="1800" dirty="0" smtClean="0"/>
              <a:t>N95 respirator</a:t>
            </a:r>
          </a:p>
          <a:p>
            <a:endParaRPr lang="en-GB" sz="1800" dirty="0" smtClean="0"/>
          </a:p>
          <a:p>
            <a:pPr>
              <a:buFont typeface="+mj-lt"/>
              <a:buAutoNum type="arabicPeriod"/>
            </a:pPr>
            <a:endParaRPr lang="en-GB" sz="1800" dirty="0" smtClean="0"/>
          </a:p>
          <a:p>
            <a:pPr>
              <a:buNone/>
            </a:pPr>
            <a:r>
              <a:rPr lang="en-GB" sz="2000" b="1" dirty="0" smtClean="0"/>
              <a:t>A</a:t>
            </a:r>
            <a:r>
              <a:rPr lang="en-GB" sz="1800" dirty="0" smtClean="0"/>
              <a:t>.  </a:t>
            </a:r>
            <a:r>
              <a:rPr lang="en-GB" sz="1800" b="1" dirty="0" smtClean="0"/>
              <a:t>Homemade cloth face masks</a:t>
            </a:r>
          </a:p>
          <a:p>
            <a:r>
              <a:rPr lang="en-GB" sz="1800" dirty="0" smtClean="0"/>
              <a:t>To prevent the spread of the virus from people without symptoms, the </a:t>
            </a:r>
            <a:r>
              <a:rPr lang="en-GB" sz="1800" dirty="0" err="1" smtClean="0"/>
              <a:t>Centers</a:t>
            </a:r>
            <a:r>
              <a:rPr lang="en-GB" sz="1800" dirty="0" smtClean="0"/>
              <a:t> for Disease Control and Prevention (CDC) is now recommending that everyone wears cloth face masks, such as homemade face masks, while in public places where it’s difficult to maintain a 6-foot distance from others. This recommendation is in addition to continued social distancing and proper hygiene practices.</a:t>
            </a:r>
          </a:p>
          <a:p>
            <a:pPr>
              <a:buNone/>
            </a:pPr>
            <a:endParaRPr lang="en-GB" sz="1800" dirty="0" smtClean="0"/>
          </a:p>
          <a:p>
            <a:pPr>
              <a:buNone/>
            </a:pPr>
            <a:endParaRPr lang="en-GB" sz="1800" dirty="0"/>
          </a:p>
        </p:txBody>
      </p:sp>
      <p:pic>
        <p:nvPicPr>
          <p:cNvPr id="2050" name="Picture 2" descr="C:\Users\fejiro\Pictures\face mask.jfif"/>
          <p:cNvPicPr>
            <a:picLocks noChangeAspect="1" noChangeArrowheads="1"/>
          </p:cNvPicPr>
          <p:nvPr/>
        </p:nvPicPr>
        <p:blipFill>
          <a:blip r:embed="rId2"/>
          <a:srcRect/>
          <a:stretch>
            <a:fillRect/>
          </a:stretch>
        </p:blipFill>
        <p:spPr bwMode="auto">
          <a:xfrm>
            <a:off x="6429388" y="2143116"/>
            <a:ext cx="2000264" cy="135732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56"/>
          </a:xfrm>
        </p:spPr>
        <p:txBody>
          <a:bodyPr>
            <a:noAutofit/>
          </a:bodyPr>
          <a:lstStyle/>
          <a:p>
            <a:r>
              <a:rPr lang="en-GB" sz="2400" dirty="0" smtClean="0"/>
              <a:t>Recommendations include</a:t>
            </a:r>
            <a:endParaRPr lang="en-GB" sz="2400" dirty="0"/>
          </a:p>
        </p:txBody>
      </p:sp>
      <p:sp>
        <p:nvSpPr>
          <p:cNvPr id="3" name="Content Placeholder 2"/>
          <p:cNvSpPr>
            <a:spLocks noGrp="1"/>
          </p:cNvSpPr>
          <p:nvPr>
            <p:ph idx="1"/>
          </p:nvPr>
        </p:nvSpPr>
        <p:spPr>
          <a:xfrm>
            <a:off x="500034" y="785794"/>
            <a:ext cx="8229600" cy="5715040"/>
          </a:xfrm>
        </p:spPr>
        <p:txBody>
          <a:bodyPr>
            <a:normAutofit fontScale="55000" lnSpcReduction="20000"/>
          </a:bodyPr>
          <a:lstStyle/>
          <a:p>
            <a:r>
              <a:rPr lang="en-GB" dirty="0" smtClean="0"/>
              <a:t>Wear cloth face masks in public settings, especially in areas of significant community-based transmission, such as grocery stores and pharmacies.</a:t>
            </a:r>
          </a:p>
          <a:p>
            <a:r>
              <a:rPr lang="en-GB" dirty="0" smtClean="0"/>
              <a:t>Don’t put cloth face masks on children under the age of 2, people who have trouble breathing, people who are unconscious, or people who are unable to remove the mask on their own.</a:t>
            </a:r>
          </a:p>
          <a:p>
            <a:r>
              <a:rPr lang="en-GB" dirty="0" smtClean="0"/>
              <a:t>Use cloth face masks rather than surgical masks or N95 respirators, as these critical supplies must be reserved for healthcare workers and other medical first responders.</a:t>
            </a:r>
          </a:p>
          <a:p>
            <a:r>
              <a:rPr lang="en-GB" dirty="0" smtClean="0"/>
              <a:t>Healthcare professionals should exercise extreme caution when using homemade face masks. These masks should preferably be used in combination with a face shield that covers the entire front and sides of the face and extends to the chin or below.</a:t>
            </a:r>
          </a:p>
          <a:p>
            <a:pPr>
              <a:buNone/>
            </a:pPr>
            <a:endParaRPr lang="en-GB" b="1" dirty="0" smtClean="0"/>
          </a:p>
          <a:p>
            <a:pPr>
              <a:buNone/>
            </a:pPr>
            <a:r>
              <a:rPr lang="en-GB" b="1" dirty="0" smtClean="0"/>
              <a:t>NOTE:</a:t>
            </a:r>
            <a:r>
              <a:rPr lang="en-GB" dirty="0" smtClean="0"/>
              <a:t> Wash homemade cloth masks after every use. When removing, be careful not to touch your eyes, nose, and mouth. Wash hands immediately after removing.</a:t>
            </a:r>
          </a:p>
          <a:p>
            <a:pPr>
              <a:buNone/>
            </a:pPr>
            <a:endParaRPr lang="en-GB" b="1" dirty="0" smtClean="0"/>
          </a:p>
          <a:p>
            <a:pPr>
              <a:buNone/>
            </a:pPr>
            <a:r>
              <a:rPr lang="en-GB" b="1" dirty="0" smtClean="0"/>
              <a:t>      Benefits of homemade face masks</a:t>
            </a:r>
          </a:p>
          <a:p>
            <a:r>
              <a:rPr lang="en-GB" dirty="0" smtClean="0"/>
              <a:t>Cloth face masks can be made at home from common materials, so there’s an unlimited supply.</a:t>
            </a:r>
          </a:p>
          <a:p>
            <a:r>
              <a:rPr lang="en-GB" dirty="0" smtClean="0"/>
              <a:t>They may lower the risk of people without symptoms transmitting the virus through speaking, coughing, or sneezing.</a:t>
            </a:r>
          </a:p>
          <a:p>
            <a:r>
              <a:rPr lang="en-GB" dirty="0" smtClean="0"/>
              <a:t>They’re better than not using any mask and offer some protection, especially where social distancing is hard to maintain.</a:t>
            </a:r>
          </a:p>
          <a:p>
            <a:pPr>
              <a:buNone/>
            </a:pP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528"/>
          </a:xfrm>
        </p:spPr>
        <p:txBody>
          <a:bodyPr>
            <a:normAutofit fontScale="90000"/>
          </a:bodyPr>
          <a:lstStyle/>
          <a:p>
            <a:endParaRPr lang="en-GB" dirty="0"/>
          </a:p>
        </p:txBody>
      </p:sp>
      <p:sp>
        <p:nvSpPr>
          <p:cNvPr id="3" name="Content Placeholder 2"/>
          <p:cNvSpPr>
            <a:spLocks noGrp="1"/>
          </p:cNvSpPr>
          <p:nvPr>
            <p:ph idx="1"/>
          </p:nvPr>
        </p:nvSpPr>
        <p:spPr>
          <a:xfrm>
            <a:off x="500034" y="642918"/>
            <a:ext cx="8229600" cy="5857916"/>
          </a:xfrm>
        </p:spPr>
        <p:txBody>
          <a:bodyPr>
            <a:normAutofit/>
          </a:bodyPr>
          <a:lstStyle/>
          <a:p>
            <a:pPr marL="457200" indent="-457200">
              <a:buNone/>
            </a:pPr>
            <a:r>
              <a:rPr lang="en-GB" sz="2100" b="1" dirty="0" smtClean="0"/>
              <a:t>B.  Surgical masks</a:t>
            </a:r>
          </a:p>
          <a:p>
            <a:pPr>
              <a:buNone/>
            </a:pPr>
            <a:r>
              <a:rPr lang="en-GB" sz="2100" dirty="0" smtClean="0"/>
              <a:t>      </a:t>
            </a:r>
            <a:r>
              <a:rPr lang="en-GB" sz="1800" dirty="0" smtClean="0"/>
              <a:t>Surgical masks are disposable, loose-fitting face masks that cover your nose, mouth, and chin. They’re typically used to:</a:t>
            </a:r>
          </a:p>
          <a:p>
            <a:pPr marL="457200" indent="-457200">
              <a:buFont typeface="+mj-lt"/>
              <a:buAutoNum type="arabicPeriod"/>
            </a:pPr>
            <a:r>
              <a:rPr lang="en-GB" sz="1800" dirty="0" smtClean="0"/>
              <a:t>protect the wearer from sprays, splashes, and large-particle droplets</a:t>
            </a:r>
          </a:p>
          <a:p>
            <a:pPr marL="457200" indent="-457200">
              <a:buFont typeface="+mj-lt"/>
              <a:buAutoNum type="arabicPeriod"/>
            </a:pPr>
            <a:r>
              <a:rPr lang="en-GB" sz="1800" dirty="0" smtClean="0"/>
              <a:t>prevent the spread of potentially infectious respiratory secretions from the wearer to others</a:t>
            </a:r>
          </a:p>
          <a:p>
            <a:r>
              <a:rPr lang="en-GB" sz="1800" dirty="0" smtClean="0"/>
              <a:t>Surgical masks can vary in design, but the mask itself is often flat and rectangular in shape with pleats or folds. The top of the mask contains a metal strip that can be formed to your nose.</a:t>
            </a:r>
          </a:p>
          <a:p>
            <a:r>
              <a:rPr lang="en-GB" sz="1800" dirty="0" smtClean="0"/>
              <a:t>Elastic bands or long, straight ties help hold a surgical mask in place while you’re wearing it. These can either be looped behind your ears or tied behind your head.</a:t>
            </a:r>
          </a:p>
          <a:p>
            <a:pPr>
              <a:buNone/>
            </a:pPr>
            <a:r>
              <a:rPr lang="en-GB" sz="2100" b="1" dirty="0" smtClean="0"/>
              <a:t> C. </a:t>
            </a:r>
            <a:r>
              <a:rPr lang="en-GB" sz="1900" b="1" dirty="0" smtClean="0"/>
              <a:t>N95 respirators</a:t>
            </a:r>
          </a:p>
          <a:p>
            <a:pPr>
              <a:buNone/>
            </a:pPr>
            <a:r>
              <a:rPr lang="en-GB" sz="1900" dirty="0" smtClean="0"/>
              <a:t>       An N95 respirator is a more tight-fitting face mask. In addition to splashes, sprays, and large droplets, this respirator can also filter out 95 of very small particles. This includes viruses and bacteria.</a:t>
            </a:r>
          </a:p>
          <a:p>
            <a:pPr>
              <a:buNone/>
            </a:pPr>
            <a:endParaRPr lang="en-GB" sz="2100" b="1" dirty="0" smtClean="0"/>
          </a:p>
          <a:p>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TotalTime>
  <Words>897</Words>
  <Application>Microsoft Office PowerPoint</Application>
  <PresentationFormat>On-screen Show (4:3)</PresentationFormat>
  <Paragraphs>92</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OGHENEFEJIRO AGWERE 17/ENG04/003 ELECTRICAL AND ELECTRONICS  </vt:lpstr>
      <vt:lpstr>DEVLOPMENT OF ENVIRONMENTAL HEALTH ENGINEERING FACILITIES, EQUIPMENTS, SENSORS AND PUBLIC HEALTH SYSTEMS FOR TACKLING COVID-19</vt:lpstr>
      <vt:lpstr>Slide 3</vt:lpstr>
      <vt:lpstr>PUBLIC HEALTH SYSTEM</vt:lpstr>
      <vt:lpstr>Slide 5</vt:lpstr>
      <vt:lpstr>FACILITIES AND EQUIPMENTS FOR TACKLING COVID-19</vt:lpstr>
      <vt:lpstr>EQUIPMENTS </vt:lpstr>
      <vt:lpstr>Recommendations include</vt:lpstr>
      <vt:lpstr>Slide 9</vt:lpstr>
      <vt:lpstr>Slide 10</vt:lpstr>
      <vt:lpstr>Slide 11</vt:lpstr>
      <vt:lpstr>Slide 12</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fejiro</dc:creator>
  <cp:lastModifiedBy>fejiro</cp:lastModifiedBy>
  <cp:revision>37</cp:revision>
  <dcterms:created xsi:type="dcterms:W3CDTF">2020-04-07T19:26:37Z</dcterms:created>
  <dcterms:modified xsi:type="dcterms:W3CDTF">2020-04-11T12:20:12Z</dcterms:modified>
</cp:coreProperties>
</file>