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45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191A6-DB77-444E-AE08-43BAA24CFD7C}" type="datetimeFigureOut">
              <a:rPr lang="en-US" smtClean="0"/>
              <a:t>4/11/2020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4BCEAD-CB32-4430-BBED-76B89FD3D405}" type="slidenum">
              <a:rPr lang="en-US" smtClean="0"/>
              <a:t>‹#›</a:t>
            </a:fld>
            <a:endParaRPr lang="en-US"/>
          </a:p>
        </p:txBody>
      </p:sp>
    </p:spTree>
    <p:extLst>
      <p:ext uri="{BB962C8B-B14F-4D97-AF65-F5344CB8AC3E}">
        <p14:creationId xmlns:p14="http://schemas.microsoft.com/office/powerpoint/2010/main" val="3061843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E9B17B-2A91-47D3-B8CA-1BCDF5DE2008}" type="datetime1">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73F80C1B-3152-468D-9842-BA95B409B062}" type="slidenum">
              <a:rPr lang="en-US" smtClean="0"/>
              <a:t>‹#›</a:t>
            </a:fld>
            <a:endParaRPr lang="en-US"/>
          </a:p>
        </p:txBody>
      </p:sp>
    </p:spTree>
    <p:extLst>
      <p:ext uri="{BB962C8B-B14F-4D97-AF65-F5344CB8AC3E}">
        <p14:creationId xmlns:p14="http://schemas.microsoft.com/office/powerpoint/2010/main" val="1048300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DBEA45-21A3-4A6A-98E1-79A848BE24BC}" type="datetime1">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1264759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8D884-743E-45DA-BC9E-61B9790FB3C6}" type="datetime1">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192832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6BB3C2-2F80-48EA-B0A4-CBCDDDEFA9F0}" type="datetime1">
              <a:rPr lang="en-US" smtClean="0"/>
              <a:t>4/11/2020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1508395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01DB0CE0-6D87-4FCD-A709-5B3AC406560D}" type="datetime1">
              <a:rPr lang="en-US" smtClean="0"/>
              <a:t>4/11/2020</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73F80C1B-3152-468D-9842-BA95B409B062}" type="slidenum">
              <a:rPr lang="en-US" smtClean="0"/>
              <a:t>‹#›</a:t>
            </a:fld>
            <a:endParaRPr lang="en-US"/>
          </a:p>
        </p:txBody>
      </p:sp>
    </p:spTree>
    <p:extLst>
      <p:ext uri="{BB962C8B-B14F-4D97-AF65-F5344CB8AC3E}">
        <p14:creationId xmlns:p14="http://schemas.microsoft.com/office/powerpoint/2010/main" val="2835606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4F2421-9E76-419C-A24F-F1BDF490D443}" type="datetime1">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3705779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9394C77-5D71-489A-8BC8-8122F05C4059}" type="datetime1">
              <a:rPr lang="en-US" smtClean="0"/>
              <a:t>4/11/2020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1040401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16E4F-DD09-403C-B283-97715E32F824}" type="datetime1">
              <a:rPr lang="en-US" smtClean="0"/>
              <a:t>4/11/2020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2360856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51EB7-1844-47B8-AF3D-A494A74531BF}" type="datetime1">
              <a:rPr lang="en-US" smtClean="0"/>
              <a:t>4/11/2020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250363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8D7E1C1-3B42-4A49-A63C-4B087BE1C3CB}" type="datetime1">
              <a:rPr lang="en-US" smtClean="0"/>
              <a:t>4/11/2020</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3710253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B58643B-595A-4CE0-A16A-67C7E5FC7659}" type="datetime1">
              <a:rPr lang="en-US" smtClean="0"/>
              <a:t>4/11/2020</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73F80C1B-3152-468D-9842-BA95B409B062}" type="slidenum">
              <a:rPr lang="en-US" smtClean="0"/>
              <a:t>‹#›</a:t>
            </a:fld>
            <a:endParaRPr lang="en-US"/>
          </a:p>
        </p:txBody>
      </p:sp>
    </p:spTree>
    <p:extLst>
      <p:ext uri="{BB962C8B-B14F-4D97-AF65-F5344CB8AC3E}">
        <p14:creationId xmlns:p14="http://schemas.microsoft.com/office/powerpoint/2010/main" val="3451380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60EAF87E-F9B2-4448-9EC8-B6D72C69B6AE}" type="datetime1">
              <a:rPr lang="en-US" smtClean="0"/>
              <a:t>4/11/2020</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73F80C1B-3152-468D-9842-BA95B409B062}" type="slidenum">
              <a:rPr lang="en-US" smtClean="0"/>
              <a:t>‹#›</a:t>
            </a:fld>
            <a:endParaRPr lang="en-US"/>
          </a:p>
        </p:txBody>
      </p:sp>
    </p:spTree>
    <p:extLst>
      <p:ext uri="{BB962C8B-B14F-4D97-AF65-F5344CB8AC3E}">
        <p14:creationId xmlns:p14="http://schemas.microsoft.com/office/powerpoint/2010/main" val="3669348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hse.gov.uk/pubns/books/l21.htm" TargetMode="External"/><Relationship Id="rId2" Type="http://schemas.openxmlformats.org/officeDocument/2006/relationships/hyperlink" Target="http://www.cipd.co.uk/research/_absence-management" TargetMode="External"/><Relationship Id="rId1" Type="http://schemas.openxmlformats.org/officeDocument/2006/relationships/slideLayout" Target="../slideLayouts/slideLayout2.xml"/><Relationship Id="rId5" Type="http://schemas.openxmlformats.org/officeDocument/2006/relationships/hyperlink" Target="http://tinyurl.com/d61gmv3" TargetMode="External"/><Relationship Id="rId4" Type="http://schemas.openxmlformats.org/officeDocument/2006/relationships/hyperlink" Target="http://www.hse.gov.uk/pubns/indg143.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Cough" TargetMode="External"/><Relationship Id="rId13" Type="http://schemas.openxmlformats.org/officeDocument/2006/relationships/hyperlink" Target="https://en.wikipedia.org/wiki/Loss_of_smell" TargetMode="External"/><Relationship Id="rId18" Type="http://schemas.openxmlformats.org/officeDocument/2006/relationships/hyperlink" Target="https://en.wikipedia.org/wiki/2019%E2%80%9320_coronavirus_pandemic_deaths/WHO_situation_reports" TargetMode="External"/><Relationship Id="rId3" Type="http://schemas.openxmlformats.org/officeDocument/2006/relationships/hyperlink" Target="https://en.wikipedia.org/wiki/Wuhan" TargetMode="External"/><Relationship Id="rId7" Type="http://schemas.openxmlformats.org/officeDocument/2006/relationships/hyperlink" Target="https://en.wikipedia.org/wiki/Fever" TargetMode="External"/><Relationship Id="rId12" Type="http://schemas.openxmlformats.org/officeDocument/2006/relationships/hyperlink" Target="https://en.wikipedia.org/wiki/Sore_throat" TargetMode="External"/><Relationship Id="rId17" Type="http://schemas.openxmlformats.org/officeDocument/2006/relationships/hyperlink" Target="https://en.wikipedia.org/wiki/2019%E2%80%9320_coronavirus_pandemic_cases/WHO_situation_reports" TargetMode="External"/><Relationship Id="rId2" Type="http://schemas.openxmlformats.org/officeDocument/2006/relationships/hyperlink" Target="https://en.wikipedia.org/wiki/Severe_acute_respiratory_syndrome_coronavirus_2" TargetMode="External"/><Relationship Id="rId16" Type="http://schemas.openxmlformats.org/officeDocument/2006/relationships/hyperlink" Target="https://en.wikipedia.org/wiki/Multi-organ_failure" TargetMode="External"/><Relationship Id="rId1" Type="http://schemas.openxmlformats.org/officeDocument/2006/relationships/slideLayout" Target="../slideLayouts/slideLayout2.xml"/><Relationship Id="rId6" Type="http://schemas.openxmlformats.org/officeDocument/2006/relationships/hyperlink" Target="https://en.wikipedia.org/wiki/Symptom" TargetMode="External"/><Relationship Id="rId11" Type="http://schemas.openxmlformats.org/officeDocument/2006/relationships/hyperlink" Target="https://en.wikipedia.org/wiki/Diarrhea" TargetMode="External"/><Relationship Id="rId5" Type="http://schemas.openxmlformats.org/officeDocument/2006/relationships/hyperlink" Target="https://en.wikipedia.org/wiki/2019%E2%80%9320_coronavirus_pandemic" TargetMode="External"/><Relationship Id="rId15" Type="http://schemas.openxmlformats.org/officeDocument/2006/relationships/hyperlink" Target="https://en.wikipedia.org/wiki/Pneumonia" TargetMode="External"/><Relationship Id="rId10" Type="http://schemas.openxmlformats.org/officeDocument/2006/relationships/hyperlink" Target="https://en.wikipedia.org/wiki/Myalgia" TargetMode="External"/><Relationship Id="rId4" Type="http://schemas.openxmlformats.org/officeDocument/2006/relationships/hyperlink" Target="https://en.wikipedia.org/wiki/Hubei" TargetMode="External"/><Relationship Id="rId9" Type="http://schemas.openxmlformats.org/officeDocument/2006/relationships/hyperlink" Target="https://en.wikipedia.org/wiki/Shortness_of_breath" TargetMode="External"/><Relationship Id="rId14" Type="http://schemas.openxmlformats.org/officeDocument/2006/relationships/hyperlink" Target="https://en.wikipedia.org/wiki/Incubation_period"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Vaccine" TargetMode="External"/><Relationship Id="rId13" Type="http://schemas.openxmlformats.org/officeDocument/2006/relationships/hyperlink" Target="https://en.wikipedia.org/wiki/Medical_research" TargetMode="External"/><Relationship Id="rId3" Type="http://schemas.openxmlformats.org/officeDocument/2006/relationships/hyperlink" Target="https://en.wikipedia.org/wiki/Respiratory_droplet" TargetMode="External"/><Relationship Id="rId7" Type="http://schemas.openxmlformats.org/officeDocument/2006/relationships/hyperlink" Target="https://en.wikipedia.org/wiki/Surgical_mask" TargetMode="External"/><Relationship Id="rId12" Type="http://schemas.openxmlformats.org/officeDocument/2006/relationships/hyperlink" Target="https://en.wikipedia.org/wiki/Isolation_(health_care)" TargetMode="External"/><Relationship Id="rId2" Type="http://schemas.openxmlformats.org/officeDocument/2006/relationships/hyperlink" Target="https://en.wikipedia.org/wiki/Transmission_(medicine)" TargetMode="External"/><Relationship Id="rId1" Type="http://schemas.openxmlformats.org/officeDocument/2006/relationships/slideLayout" Target="../slideLayouts/slideLayout2.xml"/><Relationship Id="rId6" Type="http://schemas.openxmlformats.org/officeDocument/2006/relationships/hyperlink" Target="https://en.wikipedia.org/wiki/Social_distancing" TargetMode="External"/><Relationship Id="rId11" Type="http://schemas.openxmlformats.org/officeDocument/2006/relationships/hyperlink" Target="https://en.wikipedia.org/wiki/Supportive_care" TargetMode="External"/><Relationship Id="rId5" Type="http://schemas.openxmlformats.org/officeDocument/2006/relationships/hyperlink" Target="https://en.wikipedia.org/wiki/Hand_washing" TargetMode="External"/><Relationship Id="rId10" Type="http://schemas.openxmlformats.org/officeDocument/2006/relationships/hyperlink" Target="https://en.wikipedia.org/wiki/Palliative_care" TargetMode="External"/><Relationship Id="rId4" Type="http://schemas.openxmlformats.org/officeDocument/2006/relationships/hyperlink" Target="https://en.wikipedia.org/wiki/Airborne_disease" TargetMode="External"/><Relationship Id="rId9" Type="http://schemas.openxmlformats.org/officeDocument/2006/relationships/hyperlink" Target="https://en.wikipedia.org/wiki/Antiviral_treatment"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Lyme_disease" TargetMode="External"/><Relationship Id="rId2" Type="http://schemas.openxmlformats.org/officeDocument/2006/relationships/hyperlink" Target="https://en.wikipedia.org/wiki/Toxicodendr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Environmental_hazard" TargetMode="External"/><Relationship Id="rId2" Type="http://schemas.openxmlformats.org/officeDocument/2006/relationships/hyperlink" Target="https://en.wikipedia.org/wiki/Occupational_burnout" TargetMode="External"/><Relationship Id="rId1" Type="http://schemas.openxmlformats.org/officeDocument/2006/relationships/slideLayout" Target="../slideLayouts/slideLayout2.xml"/><Relationship Id="rId5" Type="http://schemas.openxmlformats.org/officeDocument/2006/relationships/hyperlink" Target="https://en.wikipedia.org/wiki/Radiation" TargetMode="External"/><Relationship Id="rId4" Type="http://schemas.openxmlformats.org/officeDocument/2006/relationships/hyperlink" Target="https://en.wikipedia.org/wiki/Ergonomic_hazard"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B45B5-9A24-4993-8237-CE8C553A0B44}"/>
              </a:ext>
            </a:extLst>
          </p:cNvPr>
          <p:cNvSpPr>
            <a:spLocks noGrp="1"/>
          </p:cNvSpPr>
          <p:nvPr>
            <p:ph type="ctrTitle"/>
          </p:nvPr>
        </p:nvSpPr>
        <p:spPr>
          <a:xfrm>
            <a:off x="1524000" y="951470"/>
            <a:ext cx="9144000" cy="2558493"/>
          </a:xfrm>
        </p:spPr>
        <p:txBody>
          <a:bodyPr>
            <a:normAutofit/>
          </a:bodyPr>
          <a:lstStyle/>
          <a:p>
            <a:r>
              <a:rPr lang="en-US" sz="4000" b="1" dirty="0">
                <a:latin typeface="+mn-lt"/>
                <a:cs typeface="Times New Roman" panose="02020603050405020304" pitchFamily="18" charset="0"/>
              </a:rPr>
              <a:t>ASSESSMENT OF OCCUPATIONAL HAZARDS AND DEVELOPMENT OF ENGINEERING EQUPIMENTS TO SUPPORT HEALTH WORKERS AGAINST COVID-19</a:t>
            </a:r>
            <a:endParaRPr lang="en-US" sz="4000" dirty="0">
              <a:latin typeface="+mn-lt"/>
              <a:cs typeface="Times New Roman" panose="02020603050405020304" pitchFamily="18" charset="0"/>
            </a:endParaRPr>
          </a:p>
        </p:txBody>
      </p:sp>
      <p:sp>
        <p:nvSpPr>
          <p:cNvPr id="3" name="Subtitle 2">
            <a:extLst>
              <a:ext uri="{FF2B5EF4-FFF2-40B4-BE49-F238E27FC236}">
                <a16:creationId xmlns:a16="http://schemas.microsoft.com/office/drawing/2014/main" id="{125F6354-0352-4256-94EF-7D386191A1A3}"/>
              </a:ext>
            </a:extLst>
          </p:cNvPr>
          <p:cNvSpPr>
            <a:spLocks noGrp="1"/>
          </p:cNvSpPr>
          <p:nvPr>
            <p:ph type="subTitle" idx="1"/>
          </p:nvPr>
        </p:nvSpPr>
        <p:spPr/>
        <p:txBody>
          <a:bodyPr>
            <a:normAutofit fontScale="92500" lnSpcReduction="20000"/>
          </a:bodyPr>
          <a:lstStyle/>
          <a:p>
            <a:r>
              <a:rPr lang="en-US" b="1" dirty="0">
                <a:latin typeface="+mj-lt"/>
                <a:cs typeface="Times New Roman" panose="02020603050405020304" pitchFamily="18" charset="0"/>
              </a:rPr>
              <a:t>Presented by: Usman Gift Amira</a:t>
            </a:r>
          </a:p>
          <a:p>
            <a:r>
              <a:rPr lang="en-US" b="1" dirty="0">
                <a:latin typeface="+mj-lt"/>
                <a:cs typeface="Times New Roman" panose="02020603050405020304" pitchFamily="18" charset="0"/>
              </a:rPr>
              <a:t>Department: Chemical Engineering</a:t>
            </a:r>
          </a:p>
          <a:p>
            <a:r>
              <a:rPr lang="en-US" b="1" dirty="0">
                <a:latin typeface="+mj-lt"/>
                <a:cs typeface="Times New Roman" panose="02020603050405020304" pitchFamily="18" charset="0"/>
              </a:rPr>
              <a:t>Matric No: 17</a:t>
            </a:r>
            <a:r>
              <a:rPr lang="en-US" b="1">
                <a:latin typeface="+mj-lt"/>
                <a:cs typeface="Times New Roman" panose="02020603050405020304" pitchFamily="18" charset="0"/>
              </a:rPr>
              <a:t>/Eng01/031</a:t>
            </a:r>
            <a:endParaRPr lang="en-US" b="1" dirty="0">
              <a:latin typeface="+mj-lt"/>
              <a:cs typeface="Times New Roman" panose="02020603050405020304" pitchFamily="18" charset="0"/>
            </a:endParaRPr>
          </a:p>
        </p:txBody>
      </p:sp>
    </p:spTree>
    <p:extLst>
      <p:ext uri="{BB962C8B-B14F-4D97-AF65-F5344CB8AC3E}">
        <p14:creationId xmlns:p14="http://schemas.microsoft.com/office/powerpoint/2010/main" val="3218645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F0389DC-BD13-4287-8A18-F87B47DA7267}"/>
              </a:ext>
            </a:extLst>
          </p:cNvPr>
          <p:cNvSpPr>
            <a:spLocks noGrp="1"/>
          </p:cNvSpPr>
          <p:nvPr>
            <p:ph type="title"/>
          </p:nvPr>
        </p:nvSpPr>
        <p:spPr/>
        <p:txBody>
          <a:bodyPr/>
          <a:lstStyle/>
          <a:p>
            <a:pPr algn="ctr"/>
            <a:r>
              <a:rPr lang="en-US" dirty="0"/>
              <a:t>The hierarchy of control measures</a:t>
            </a:r>
          </a:p>
        </p:txBody>
      </p:sp>
      <p:sp>
        <p:nvSpPr>
          <p:cNvPr id="8" name="Text Placeholder 7">
            <a:extLst>
              <a:ext uri="{FF2B5EF4-FFF2-40B4-BE49-F238E27FC236}">
                <a16:creationId xmlns:a16="http://schemas.microsoft.com/office/drawing/2014/main" id="{156EBCD5-3F55-4A2D-8295-27A6F947B78C}"/>
              </a:ext>
            </a:extLst>
          </p:cNvPr>
          <p:cNvSpPr>
            <a:spLocks noGrp="1"/>
          </p:cNvSpPr>
          <p:nvPr>
            <p:ph type="body" sz="half" idx="2"/>
          </p:nvPr>
        </p:nvSpPr>
        <p:spPr/>
        <p:txBody>
          <a:bodyPr>
            <a:normAutofit/>
          </a:bodyPr>
          <a:lstStyle/>
          <a:p>
            <a:pPr algn="ctr"/>
            <a:endParaRPr lang="en-US" dirty="0">
              <a:solidFill>
                <a:schemeClr val="tx1"/>
              </a:solidFill>
            </a:endParaRPr>
          </a:p>
          <a:p>
            <a:pPr algn="ctr"/>
            <a:r>
              <a:rPr lang="en-US" dirty="0">
                <a:solidFill>
                  <a:schemeClr val="tx1"/>
                </a:solidFill>
              </a:rPr>
              <a:t>Control measures include actions that can be taken to reduce the potential of exposure to the hazard, or the control measure could be to remove the hazard or to reduce the likelihood of the risk of the exposure to that hazard being realized. A simple control measure would be the secure guarding of moving parts of machinery eliminating the potential for contact. When we look at control measures we often refer to the hierarchy of control measures.</a:t>
            </a:r>
          </a:p>
          <a:p>
            <a:pPr algn="ctr"/>
            <a:endParaRPr lang="en-US" sz="1800" dirty="0"/>
          </a:p>
        </p:txBody>
      </p:sp>
      <p:sp>
        <p:nvSpPr>
          <p:cNvPr id="5" name="Slide Number Placeholder 4">
            <a:extLst>
              <a:ext uri="{FF2B5EF4-FFF2-40B4-BE49-F238E27FC236}">
                <a16:creationId xmlns:a16="http://schemas.microsoft.com/office/drawing/2014/main" id="{3FB6CE22-CA90-4409-8317-4B3C1DC824C9}"/>
              </a:ext>
            </a:extLst>
          </p:cNvPr>
          <p:cNvSpPr>
            <a:spLocks noGrp="1"/>
          </p:cNvSpPr>
          <p:nvPr>
            <p:ph type="sldNum" sz="quarter" idx="12"/>
          </p:nvPr>
        </p:nvSpPr>
        <p:spPr/>
        <p:txBody>
          <a:bodyPr/>
          <a:lstStyle/>
          <a:p>
            <a:fld id="{73F80C1B-3152-468D-9842-BA95B409B062}" type="slidenum">
              <a:rPr lang="en-US" smtClean="0"/>
              <a:t>10</a:t>
            </a:fld>
            <a:endParaRPr lang="en-US"/>
          </a:p>
        </p:txBody>
      </p:sp>
      <p:pic>
        <p:nvPicPr>
          <p:cNvPr id="9" name="Content Placeholder 8" descr="Heirarchy of Controls">
            <a:extLst>
              <a:ext uri="{FF2B5EF4-FFF2-40B4-BE49-F238E27FC236}">
                <a16:creationId xmlns:a16="http://schemas.microsoft.com/office/drawing/2014/main" id="{C95867B2-7F11-44A2-9F3B-DEF10FDE955B}"/>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50324" y="432486"/>
            <a:ext cx="6277233" cy="5659395"/>
          </a:xfrm>
          <a:prstGeom prst="rect">
            <a:avLst/>
          </a:prstGeom>
          <a:noFill/>
          <a:ln>
            <a:noFill/>
          </a:ln>
        </p:spPr>
      </p:pic>
    </p:spTree>
    <p:extLst>
      <p:ext uri="{BB962C8B-B14F-4D97-AF65-F5344CB8AC3E}">
        <p14:creationId xmlns:p14="http://schemas.microsoft.com/office/powerpoint/2010/main" val="3976996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9C4B6-73DF-4717-9D97-E65D23772954}"/>
              </a:ext>
            </a:extLst>
          </p:cNvPr>
          <p:cNvSpPr>
            <a:spLocks noGrp="1"/>
          </p:cNvSpPr>
          <p:nvPr>
            <p:ph type="title"/>
          </p:nvPr>
        </p:nvSpPr>
        <p:spPr>
          <a:xfrm>
            <a:off x="1069848" y="407773"/>
            <a:ext cx="10058400" cy="741405"/>
          </a:xfrm>
        </p:spPr>
        <p:txBody>
          <a:bodyPr>
            <a:normAutofit fontScale="90000"/>
          </a:bodyPr>
          <a:lstStyle/>
          <a:p>
            <a:r>
              <a:rPr lang="en-US" sz="2700" b="1" dirty="0"/>
              <a:t>Development of engineering equipment to support health workers on curbing covid-19</a:t>
            </a:r>
            <a:endParaRPr lang="en-US" sz="2700" dirty="0"/>
          </a:p>
        </p:txBody>
      </p:sp>
      <p:sp>
        <p:nvSpPr>
          <p:cNvPr id="3" name="Content Placeholder 2">
            <a:extLst>
              <a:ext uri="{FF2B5EF4-FFF2-40B4-BE49-F238E27FC236}">
                <a16:creationId xmlns:a16="http://schemas.microsoft.com/office/drawing/2014/main" id="{7A06C287-80D6-4B5D-89D5-B911AF501FF1}"/>
              </a:ext>
            </a:extLst>
          </p:cNvPr>
          <p:cNvSpPr>
            <a:spLocks noGrp="1"/>
          </p:cNvSpPr>
          <p:nvPr>
            <p:ph idx="1"/>
          </p:nvPr>
        </p:nvSpPr>
        <p:spPr>
          <a:xfrm>
            <a:off x="1069848" y="1149178"/>
            <a:ext cx="10058400" cy="5023022"/>
          </a:xfrm>
        </p:spPr>
        <p:txBody>
          <a:bodyPr>
            <a:normAutofit fontScale="92500" lnSpcReduction="20000"/>
          </a:bodyPr>
          <a:lstStyle/>
          <a:p>
            <a:r>
              <a:rPr lang="en-GB" dirty="0"/>
              <a:t>Engineers in China have developed a robot to treat and test Covid-19 patients while allowing healthcare workers to remain at a safe distance from the highly infectious virus.</a:t>
            </a:r>
            <a:endParaRPr lang="en-US" dirty="0"/>
          </a:p>
          <a:p>
            <a:r>
              <a:rPr lang="en-GB" dirty="0"/>
              <a:t>The remote-controlled, wheeled machine can take mouth swabs, perform ultrasound scans and listen to organs with a robot stethoscope.</a:t>
            </a:r>
            <a:endParaRPr lang="en-US" dirty="0"/>
          </a:p>
          <a:p>
            <a:r>
              <a:rPr lang="en-GB" dirty="0"/>
              <a:t>Medical staff can operate the robots from a safe distance using on-board cameras to monitor the patient.</a:t>
            </a:r>
            <a:endParaRPr lang="en-US" dirty="0"/>
          </a:p>
          <a:p>
            <a:r>
              <a:rPr lang="en-GB" dirty="0"/>
              <a:t>High infection rates among health care workers have hampered efforts to tackle the outbreak, prompting the designers to see if a robot could provide protection.</a:t>
            </a:r>
            <a:endParaRPr lang="en-US" dirty="0"/>
          </a:p>
          <a:p>
            <a:r>
              <a:rPr lang="en-GB" dirty="0"/>
              <a:t>Robot engineers have long promised their machines will eventually save human workers from dull, dangerous or dirty work. The coronavirus epidemic presents an opportunity to tests what robots may be able to do, some scientists believe.</a:t>
            </a:r>
            <a:endParaRPr lang="en-US" dirty="0"/>
          </a:p>
          <a:p>
            <a:r>
              <a:rPr lang="en-GB" dirty="0"/>
              <a:t>"Doctors are all very brave," the robot's chief designer, Tsinghua University Professor Zheng </a:t>
            </a:r>
            <a:r>
              <a:rPr lang="en-GB" dirty="0" err="1"/>
              <a:t>Gangtie</a:t>
            </a:r>
            <a:r>
              <a:rPr lang="en-GB" dirty="0"/>
              <a:t> told Reuters. "But this virus is just too contagious ... We can use robots to perform the most dangerous tasks."</a:t>
            </a:r>
            <a:endParaRPr lang="en-US" dirty="0"/>
          </a:p>
          <a:p>
            <a:r>
              <a:rPr lang="en-GB" dirty="0"/>
              <a:t>Prof Zheng said the idea came as he watched the Chinese city of Wuhan go on lockdown earlier in the year as the number of cases in China rose rapidly. He said a friend, Dong </a:t>
            </a:r>
            <a:r>
              <a:rPr lang="en-GB" dirty="0" err="1"/>
              <a:t>Jiahong</a:t>
            </a:r>
            <a:r>
              <a:rPr lang="en-GB" dirty="0"/>
              <a:t>, executive president at Beijing's Tsinghua </a:t>
            </a:r>
            <a:r>
              <a:rPr lang="en-GB" dirty="0" err="1"/>
              <a:t>Changgung</a:t>
            </a:r>
            <a:r>
              <a:rPr lang="en-GB" dirty="0"/>
              <a:t> Hospital, had told him one of the biggest challenges was frontline workers getting infected.</a:t>
            </a:r>
            <a:endParaRPr lang="en-US" dirty="0"/>
          </a:p>
        </p:txBody>
      </p:sp>
      <p:sp>
        <p:nvSpPr>
          <p:cNvPr id="4" name="Slide Number Placeholder 3">
            <a:extLst>
              <a:ext uri="{FF2B5EF4-FFF2-40B4-BE49-F238E27FC236}">
                <a16:creationId xmlns:a16="http://schemas.microsoft.com/office/drawing/2014/main" id="{E16377AD-681B-4AFD-9466-A8890DE3578B}"/>
              </a:ext>
            </a:extLst>
          </p:cNvPr>
          <p:cNvSpPr>
            <a:spLocks noGrp="1"/>
          </p:cNvSpPr>
          <p:nvPr>
            <p:ph type="sldNum" sz="quarter" idx="12"/>
          </p:nvPr>
        </p:nvSpPr>
        <p:spPr/>
        <p:txBody>
          <a:bodyPr/>
          <a:lstStyle/>
          <a:p>
            <a:fld id="{73F80C1B-3152-468D-9842-BA95B409B062}" type="slidenum">
              <a:rPr lang="en-US" smtClean="0"/>
              <a:t>11</a:t>
            </a:fld>
            <a:endParaRPr lang="en-US"/>
          </a:p>
        </p:txBody>
      </p:sp>
    </p:spTree>
    <p:extLst>
      <p:ext uri="{BB962C8B-B14F-4D97-AF65-F5344CB8AC3E}">
        <p14:creationId xmlns:p14="http://schemas.microsoft.com/office/powerpoint/2010/main" val="33894595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9C4B6-73DF-4717-9D97-E65D23772954}"/>
              </a:ext>
            </a:extLst>
          </p:cNvPr>
          <p:cNvSpPr>
            <a:spLocks noGrp="1"/>
          </p:cNvSpPr>
          <p:nvPr>
            <p:ph type="title"/>
          </p:nvPr>
        </p:nvSpPr>
        <p:spPr>
          <a:xfrm>
            <a:off x="1069848" y="407773"/>
            <a:ext cx="10058400" cy="741405"/>
          </a:xfrm>
        </p:spPr>
        <p:txBody>
          <a:bodyPr>
            <a:normAutofit fontScale="90000"/>
          </a:bodyPr>
          <a:lstStyle/>
          <a:p>
            <a:r>
              <a:rPr lang="en-US" sz="2700" b="1" dirty="0"/>
              <a:t>Development of engineering equipment to support health workers on curbing covid-19</a:t>
            </a:r>
            <a:endParaRPr lang="en-US" sz="2700" dirty="0"/>
          </a:p>
        </p:txBody>
      </p:sp>
      <p:sp>
        <p:nvSpPr>
          <p:cNvPr id="3" name="Content Placeholder 2">
            <a:extLst>
              <a:ext uri="{FF2B5EF4-FFF2-40B4-BE49-F238E27FC236}">
                <a16:creationId xmlns:a16="http://schemas.microsoft.com/office/drawing/2014/main" id="{7A06C287-80D6-4B5D-89D5-B911AF501FF1}"/>
              </a:ext>
            </a:extLst>
          </p:cNvPr>
          <p:cNvSpPr>
            <a:spLocks noGrp="1"/>
          </p:cNvSpPr>
          <p:nvPr>
            <p:ph idx="1"/>
          </p:nvPr>
        </p:nvSpPr>
        <p:spPr>
          <a:xfrm>
            <a:off x="1069848" y="1149178"/>
            <a:ext cx="10058400" cy="5023022"/>
          </a:xfrm>
        </p:spPr>
        <p:txBody>
          <a:bodyPr>
            <a:normAutofit lnSpcReduction="10000"/>
          </a:bodyPr>
          <a:lstStyle/>
          <a:p>
            <a:r>
              <a:rPr lang="en-GB" dirty="0"/>
              <a:t>Gathering a team, he converted two robotic arms such as those used on space stations or lunar explorers.</a:t>
            </a:r>
            <a:endParaRPr lang="en-US" dirty="0"/>
          </a:p>
          <a:p>
            <a:r>
              <a:rPr lang="en-GB" dirty="0"/>
              <a:t>The robots were almost entirely automated, and could even disinfect themselves after performing actions involving contact, he said.</a:t>
            </a:r>
            <a:endParaRPr lang="en-US" dirty="0"/>
          </a:p>
          <a:p>
            <a:r>
              <a:rPr lang="en-GB" dirty="0"/>
              <a:t>Yet the robots may have disconcerted patients, according to the first medical reports.</a:t>
            </a:r>
            <a:endParaRPr lang="en-US" dirty="0"/>
          </a:p>
          <a:p>
            <a:r>
              <a:rPr lang="en-GB" dirty="0"/>
              <a:t>"The feedback from doctors was that it would be better for there to be less automation, as a personal presence would comfort and calm the patient," he said.</a:t>
            </a:r>
            <a:endParaRPr lang="en-US" dirty="0"/>
          </a:p>
          <a:p>
            <a:r>
              <a:rPr lang="en-GB" dirty="0"/>
              <a:t>Prof Zheng said he would like to build more such robots but funding from the university has run out. The robots cost around £62,000 each to build. He said he did not plan on commercialising his robot design but hopes a company comes along to take that on.</a:t>
            </a:r>
            <a:endParaRPr lang="en-US" dirty="0"/>
          </a:p>
          <a:p>
            <a:r>
              <a:rPr lang="en-GB" dirty="0"/>
              <a:t>Meanwhile Spain, which has one of the world's worst outbreaks, said at the weekend that it would use robots to increase testing. The country has been testing between 15,000 and 20,000 people a day and will use automation to increase that fourfold.</a:t>
            </a:r>
            <a:endParaRPr lang="en-US" dirty="0"/>
          </a:p>
          <a:p>
            <a:endParaRPr lang="en-US" dirty="0"/>
          </a:p>
        </p:txBody>
      </p:sp>
      <p:sp>
        <p:nvSpPr>
          <p:cNvPr id="4" name="Slide Number Placeholder 3">
            <a:extLst>
              <a:ext uri="{FF2B5EF4-FFF2-40B4-BE49-F238E27FC236}">
                <a16:creationId xmlns:a16="http://schemas.microsoft.com/office/drawing/2014/main" id="{E16377AD-681B-4AFD-9466-A8890DE3578B}"/>
              </a:ext>
            </a:extLst>
          </p:cNvPr>
          <p:cNvSpPr>
            <a:spLocks noGrp="1"/>
          </p:cNvSpPr>
          <p:nvPr>
            <p:ph type="sldNum" sz="quarter" idx="12"/>
          </p:nvPr>
        </p:nvSpPr>
        <p:spPr/>
        <p:txBody>
          <a:bodyPr/>
          <a:lstStyle/>
          <a:p>
            <a:fld id="{73F80C1B-3152-468D-9842-BA95B409B062}" type="slidenum">
              <a:rPr lang="en-US" smtClean="0"/>
              <a:t>12</a:t>
            </a:fld>
            <a:endParaRPr lang="en-US"/>
          </a:p>
        </p:txBody>
      </p:sp>
    </p:spTree>
    <p:extLst>
      <p:ext uri="{BB962C8B-B14F-4D97-AF65-F5344CB8AC3E}">
        <p14:creationId xmlns:p14="http://schemas.microsoft.com/office/powerpoint/2010/main" val="260153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D3308-B174-4B15-B0F9-C4488BD9001F}"/>
              </a:ext>
            </a:extLst>
          </p:cNvPr>
          <p:cNvSpPr>
            <a:spLocks noGrp="1"/>
          </p:cNvSpPr>
          <p:nvPr>
            <p:ph type="title"/>
          </p:nvPr>
        </p:nvSpPr>
        <p:spPr/>
        <p:txBody>
          <a:bodyPr>
            <a:normAutofit/>
          </a:bodyPr>
          <a:lstStyle/>
          <a:p>
            <a:pPr algn="ctr"/>
            <a:r>
              <a:rPr lang="en-US" sz="4800" dirty="0"/>
              <a:t>Methodology</a:t>
            </a:r>
            <a:br>
              <a:rPr lang="en-US" sz="4800" dirty="0"/>
            </a:br>
            <a:r>
              <a:rPr lang="en-US" sz="2400" dirty="0"/>
              <a:t>case study</a:t>
            </a:r>
            <a:endParaRPr lang="en-US" sz="4800" dirty="0"/>
          </a:p>
        </p:txBody>
      </p:sp>
      <p:sp>
        <p:nvSpPr>
          <p:cNvPr id="3" name="Content Placeholder 2">
            <a:extLst>
              <a:ext uri="{FF2B5EF4-FFF2-40B4-BE49-F238E27FC236}">
                <a16:creationId xmlns:a16="http://schemas.microsoft.com/office/drawing/2014/main" id="{C8FC5181-289D-4947-A123-B67B4DFA8956}"/>
              </a:ext>
            </a:extLst>
          </p:cNvPr>
          <p:cNvSpPr>
            <a:spLocks noGrp="1"/>
          </p:cNvSpPr>
          <p:nvPr>
            <p:ph idx="1"/>
          </p:nvPr>
        </p:nvSpPr>
        <p:spPr/>
        <p:txBody>
          <a:bodyPr>
            <a:normAutofit/>
          </a:bodyPr>
          <a:lstStyle/>
          <a:p>
            <a:pPr marL="0" indent="0" algn="ctr">
              <a:buNone/>
            </a:pPr>
            <a:r>
              <a:rPr lang="en-US" b="1" dirty="0"/>
              <a:t>A qualitative study on psychosocial hazards among health care workers in a tertiary health facility in south-south Nigeria</a:t>
            </a:r>
            <a:endParaRPr lang="en-US" dirty="0"/>
          </a:p>
          <a:p>
            <a:r>
              <a:rPr lang="en-GB" dirty="0"/>
              <a:t>A health needs assessment provides the opportunity to gain an awareness of the current health of the workforce and to identify the gaps in healthcare provision, as well as to make recommendations to the organisation (Phillips, 2013). The National Institute for Health and Care Excellence (NICE) defines a health-needs assessment as “a systematic method for reviewing the health issues facing a population, leading to agreed priorities that will improve health and reduce inequalities” (2005).</a:t>
            </a:r>
            <a:endParaRPr lang="en-US" dirty="0"/>
          </a:p>
        </p:txBody>
      </p:sp>
      <p:sp>
        <p:nvSpPr>
          <p:cNvPr id="4" name="Slide Number Placeholder 3">
            <a:extLst>
              <a:ext uri="{FF2B5EF4-FFF2-40B4-BE49-F238E27FC236}">
                <a16:creationId xmlns:a16="http://schemas.microsoft.com/office/drawing/2014/main" id="{6649972C-DE5B-46F0-BAE6-1A02B043CB81}"/>
              </a:ext>
            </a:extLst>
          </p:cNvPr>
          <p:cNvSpPr>
            <a:spLocks noGrp="1"/>
          </p:cNvSpPr>
          <p:nvPr>
            <p:ph type="sldNum" sz="quarter" idx="12"/>
          </p:nvPr>
        </p:nvSpPr>
        <p:spPr/>
        <p:txBody>
          <a:bodyPr/>
          <a:lstStyle/>
          <a:p>
            <a:fld id="{73F80C1B-3152-468D-9842-BA95B409B062}" type="slidenum">
              <a:rPr lang="en-US" smtClean="0"/>
              <a:t>13</a:t>
            </a:fld>
            <a:endParaRPr lang="en-US"/>
          </a:p>
        </p:txBody>
      </p:sp>
    </p:spTree>
    <p:extLst>
      <p:ext uri="{BB962C8B-B14F-4D97-AF65-F5344CB8AC3E}">
        <p14:creationId xmlns:p14="http://schemas.microsoft.com/office/powerpoint/2010/main" val="14660666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D3308-B174-4B15-B0F9-C4488BD9001F}"/>
              </a:ext>
            </a:extLst>
          </p:cNvPr>
          <p:cNvSpPr>
            <a:spLocks noGrp="1"/>
          </p:cNvSpPr>
          <p:nvPr>
            <p:ph type="title"/>
          </p:nvPr>
        </p:nvSpPr>
        <p:spPr/>
        <p:txBody>
          <a:bodyPr>
            <a:normAutofit/>
          </a:bodyPr>
          <a:lstStyle/>
          <a:p>
            <a:pPr algn="ctr"/>
            <a:r>
              <a:rPr lang="en-US" sz="4800" dirty="0"/>
              <a:t>Methodology</a:t>
            </a:r>
            <a:br>
              <a:rPr lang="en-US" sz="4800" dirty="0"/>
            </a:br>
            <a:r>
              <a:rPr lang="en-US" sz="2400" dirty="0"/>
              <a:t>case study</a:t>
            </a:r>
            <a:endParaRPr lang="en-US" sz="4800" dirty="0"/>
          </a:p>
        </p:txBody>
      </p:sp>
      <p:sp>
        <p:nvSpPr>
          <p:cNvPr id="3" name="Content Placeholder 2">
            <a:extLst>
              <a:ext uri="{FF2B5EF4-FFF2-40B4-BE49-F238E27FC236}">
                <a16:creationId xmlns:a16="http://schemas.microsoft.com/office/drawing/2014/main" id="{C8FC5181-289D-4947-A123-B67B4DFA8956}"/>
              </a:ext>
            </a:extLst>
          </p:cNvPr>
          <p:cNvSpPr>
            <a:spLocks noGrp="1"/>
          </p:cNvSpPr>
          <p:nvPr>
            <p:ph idx="1"/>
          </p:nvPr>
        </p:nvSpPr>
        <p:spPr/>
        <p:txBody>
          <a:bodyPr>
            <a:normAutofit/>
          </a:bodyPr>
          <a:lstStyle/>
          <a:p>
            <a:r>
              <a:rPr lang="en-US"/>
              <a:t>A </a:t>
            </a:r>
            <a:r>
              <a:rPr lang="en-US" dirty="0"/>
              <a:t>cross sectional study was carried out in the University of Port Harcourt Teaching Hospital, Rivers State, Nigeria using qualitative method. Data on the psychosocial hazards were obtained from medical and surgical clinics, medical and surgical wards, theatre, laboratory, radiology and administrative sections of the hospital via key informant interviews. The risk assessment matrix was used to ascertain the risk scores and levels of identified hazards. The scores were summarized using medians and interquartile ranges and the differences in the median scores across the sections were compared using Kruskal Wallis statistics.</a:t>
            </a:r>
          </a:p>
          <a:p>
            <a:endParaRPr lang="en-US" dirty="0"/>
          </a:p>
        </p:txBody>
      </p:sp>
      <p:sp>
        <p:nvSpPr>
          <p:cNvPr id="4" name="Slide Number Placeholder 3">
            <a:extLst>
              <a:ext uri="{FF2B5EF4-FFF2-40B4-BE49-F238E27FC236}">
                <a16:creationId xmlns:a16="http://schemas.microsoft.com/office/drawing/2014/main" id="{6649972C-DE5B-46F0-BAE6-1A02B043CB81}"/>
              </a:ext>
            </a:extLst>
          </p:cNvPr>
          <p:cNvSpPr>
            <a:spLocks noGrp="1"/>
          </p:cNvSpPr>
          <p:nvPr>
            <p:ph type="sldNum" sz="quarter" idx="12"/>
          </p:nvPr>
        </p:nvSpPr>
        <p:spPr/>
        <p:txBody>
          <a:bodyPr/>
          <a:lstStyle/>
          <a:p>
            <a:fld id="{73F80C1B-3152-468D-9842-BA95B409B062}" type="slidenum">
              <a:rPr lang="en-US" smtClean="0"/>
              <a:t>14</a:t>
            </a:fld>
            <a:endParaRPr lang="en-US"/>
          </a:p>
        </p:txBody>
      </p:sp>
    </p:spTree>
    <p:extLst>
      <p:ext uri="{BB962C8B-B14F-4D97-AF65-F5344CB8AC3E}">
        <p14:creationId xmlns:p14="http://schemas.microsoft.com/office/powerpoint/2010/main" val="440236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3FFDB-E9A7-49A1-9374-5BC432E36CF3}"/>
              </a:ext>
            </a:extLst>
          </p:cNvPr>
          <p:cNvSpPr>
            <a:spLocks noGrp="1"/>
          </p:cNvSpPr>
          <p:nvPr>
            <p:ph type="title"/>
          </p:nvPr>
        </p:nvSpPr>
        <p:spPr/>
        <p:txBody>
          <a:bodyPr>
            <a:normAutofit/>
          </a:bodyPr>
          <a:lstStyle/>
          <a:p>
            <a:pPr algn="ctr"/>
            <a:r>
              <a:rPr lang="en-US" sz="4800" dirty="0"/>
              <a:t>Data analysis</a:t>
            </a:r>
            <a:br>
              <a:rPr lang="en-US" sz="4800" dirty="0"/>
            </a:br>
            <a:r>
              <a:rPr lang="en-US" sz="2400" dirty="0"/>
              <a:t>results</a:t>
            </a:r>
            <a:endParaRPr lang="en-US" sz="4800" dirty="0"/>
          </a:p>
        </p:txBody>
      </p:sp>
      <p:sp>
        <p:nvSpPr>
          <p:cNvPr id="3" name="Content Placeholder 2">
            <a:extLst>
              <a:ext uri="{FF2B5EF4-FFF2-40B4-BE49-F238E27FC236}">
                <a16:creationId xmlns:a16="http://schemas.microsoft.com/office/drawing/2014/main" id="{3ACE9A2F-9873-491E-A22F-8EE2718B2BC5}"/>
              </a:ext>
            </a:extLst>
          </p:cNvPr>
          <p:cNvSpPr>
            <a:spLocks noGrp="1"/>
          </p:cNvSpPr>
          <p:nvPr>
            <p:ph idx="1"/>
          </p:nvPr>
        </p:nvSpPr>
        <p:spPr/>
        <p:txBody>
          <a:bodyPr/>
          <a:lstStyle/>
          <a:p>
            <a:r>
              <a:rPr lang="en-US" dirty="0"/>
              <a:t>A total of eighteen subjects were interviewed from the sections of the hospital. Work overload had the highest proportion of all the psychosocial hazards in the theatre (83%), radiology (71%), clinic (52%), ward (42%) and laboratory (38%). Other psychosocial hazards were poor interpersonal relationship, assault from patient relatives and job dissatisfaction/boredom. The differences in the median psychosocial hazard risk scores across the sections were not statistically significant (</a:t>
            </a:r>
            <a:r>
              <a:rPr lang="en-US" i="1" dirty="0"/>
              <a:t>P</a:t>
            </a:r>
            <a:r>
              <a:rPr lang="en-US" dirty="0"/>
              <a:t>=0.915)</a:t>
            </a:r>
          </a:p>
          <a:p>
            <a:r>
              <a:rPr lang="en-US" dirty="0"/>
              <a:t>Statistical tables are provided in the next slide;</a:t>
            </a:r>
          </a:p>
        </p:txBody>
      </p:sp>
      <p:sp>
        <p:nvSpPr>
          <p:cNvPr id="4" name="Slide Number Placeholder 3">
            <a:extLst>
              <a:ext uri="{FF2B5EF4-FFF2-40B4-BE49-F238E27FC236}">
                <a16:creationId xmlns:a16="http://schemas.microsoft.com/office/drawing/2014/main" id="{6EEE7A6F-5D01-4073-9670-DDAB79BF74D9}"/>
              </a:ext>
            </a:extLst>
          </p:cNvPr>
          <p:cNvSpPr>
            <a:spLocks noGrp="1"/>
          </p:cNvSpPr>
          <p:nvPr>
            <p:ph type="sldNum" sz="quarter" idx="12"/>
          </p:nvPr>
        </p:nvSpPr>
        <p:spPr/>
        <p:txBody>
          <a:bodyPr/>
          <a:lstStyle/>
          <a:p>
            <a:fld id="{73F80C1B-3152-468D-9842-BA95B409B062}" type="slidenum">
              <a:rPr lang="en-US" smtClean="0"/>
              <a:t>15</a:t>
            </a:fld>
            <a:endParaRPr lang="en-US"/>
          </a:p>
        </p:txBody>
      </p:sp>
    </p:spTree>
    <p:extLst>
      <p:ext uri="{BB962C8B-B14F-4D97-AF65-F5344CB8AC3E}">
        <p14:creationId xmlns:p14="http://schemas.microsoft.com/office/powerpoint/2010/main" val="17651283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CB98-2BCC-4DB8-B64F-E8FA01A5871B}"/>
              </a:ext>
            </a:extLst>
          </p:cNvPr>
          <p:cNvSpPr>
            <a:spLocks noGrp="1"/>
          </p:cNvSpPr>
          <p:nvPr>
            <p:ph type="title"/>
          </p:nvPr>
        </p:nvSpPr>
        <p:spPr/>
        <p:txBody>
          <a:bodyPr/>
          <a:lstStyle/>
          <a:p>
            <a:pPr algn="ctr"/>
            <a:r>
              <a:rPr lang="en-US" dirty="0"/>
              <a:t>Table one</a:t>
            </a:r>
          </a:p>
        </p:txBody>
      </p:sp>
      <p:graphicFrame>
        <p:nvGraphicFramePr>
          <p:cNvPr id="8" name="Content Placeholder 7">
            <a:extLst>
              <a:ext uri="{FF2B5EF4-FFF2-40B4-BE49-F238E27FC236}">
                <a16:creationId xmlns:a16="http://schemas.microsoft.com/office/drawing/2014/main" id="{C4374F69-4058-4FFB-989F-1FE5DD119A92}"/>
              </a:ext>
            </a:extLst>
          </p:cNvPr>
          <p:cNvGraphicFramePr>
            <a:graphicFrameLocks noGrp="1"/>
          </p:cNvGraphicFramePr>
          <p:nvPr>
            <p:ph idx="1"/>
            <p:extLst>
              <p:ext uri="{D42A27DB-BD31-4B8C-83A1-F6EECF244321}">
                <p14:modId xmlns:p14="http://schemas.microsoft.com/office/powerpoint/2010/main" val="931621177"/>
              </p:ext>
            </p:extLst>
          </p:nvPr>
        </p:nvGraphicFramePr>
        <p:xfrm>
          <a:off x="679622" y="685800"/>
          <a:ext cx="6833286" cy="5158947"/>
        </p:xfrm>
        <a:graphic>
          <a:graphicData uri="http://schemas.openxmlformats.org/drawingml/2006/table">
            <a:tbl>
              <a:tblPr firstRow="1" firstCol="1" bandRow="1">
                <a:tableStyleId>{5C22544A-7EE6-4342-B048-85BDC9FD1C3A}</a:tableStyleId>
              </a:tblPr>
              <a:tblGrid>
                <a:gridCol w="1182237">
                  <a:extLst>
                    <a:ext uri="{9D8B030D-6E8A-4147-A177-3AD203B41FA5}">
                      <a16:colId xmlns:a16="http://schemas.microsoft.com/office/drawing/2014/main" val="977774793"/>
                    </a:ext>
                  </a:extLst>
                </a:gridCol>
                <a:gridCol w="162351">
                  <a:extLst>
                    <a:ext uri="{9D8B030D-6E8A-4147-A177-3AD203B41FA5}">
                      <a16:colId xmlns:a16="http://schemas.microsoft.com/office/drawing/2014/main" val="13710903"/>
                    </a:ext>
                  </a:extLst>
                </a:gridCol>
                <a:gridCol w="936757">
                  <a:extLst>
                    <a:ext uri="{9D8B030D-6E8A-4147-A177-3AD203B41FA5}">
                      <a16:colId xmlns:a16="http://schemas.microsoft.com/office/drawing/2014/main" val="49893555"/>
                    </a:ext>
                  </a:extLst>
                </a:gridCol>
                <a:gridCol w="1050392">
                  <a:extLst>
                    <a:ext uri="{9D8B030D-6E8A-4147-A177-3AD203B41FA5}">
                      <a16:colId xmlns:a16="http://schemas.microsoft.com/office/drawing/2014/main" val="4205607337"/>
                    </a:ext>
                  </a:extLst>
                </a:gridCol>
                <a:gridCol w="1115222">
                  <a:extLst>
                    <a:ext uri="{9D8B030D-6E8A-4147-A177-3AD203B41FA5}">
                      <a16:colId xmlns:a16="http://schemas.microsoft.com/office/drawing/2014/main" val="2753564448"/>
                    </a:ext>
                  </a:extLst>
                </a:gridCol>
                <a:gridCol w="1312625">
                  <a:extLst>
                    <a:ext uri="{9D8B030D-6E8A-4147-A177-3AD203B41FA5}">
                      <a16:colId xmlns:a16="http://schemas.microsoft.com/office/drawing/2014/main" val="351769095"/>
                    </a:ext>
                  </a:extLst>
                </a:gridCol>
                <a:gridCol w="1073702">
                  <a:extLst>
                    <a:ext uri="{9D8B030D-6E8A-4147-A177-3AD203B41FA5}">
                      <a16:colId xmlns:a16="http://schemas.microsoft.com/office/drawing/2014/main" val="2148301599"/>
                    </a:ext>
                  </a:extLst>
                </a:gridCol>
              </a:tblGrid>
              <a:tr h="357366">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gridSpan="3">
                  <a:txBody>
                    <a:bodyPr/>
                    <a:lstStyle/>
                    <a:p>
                      <a:pPr marL="0" marR="92075" algn="ctr">
                        <a:lnSpc>
                          <a:spcPct val="107000"/>
                        </a:lnSpc>
                        <a:spcBef>
                          <a:spcPts val="0"/>
                        </a:spcBef>
                        <a:spcAft>
                          <a:spcPts val="0"/>
                        </a:spcAft>
                      </a:pPr>
                      <a:r>
                        <a:rPr lang="en-US" sz="1100">
                          <a:effectLst/>
                        </a:rPr>
                        <a:t>Psychosocial hazards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hMerge="1">
                  <a:txBody>
                    <a:bodyPr/>
                    <a:lstStyle/>
                    <a:p>
                      <a:endParaRPr lang="en-US"/>
                    </a:p>
                  </a:txBody>
                  <a:tcPr/>
                </a:tc>
                <a:tc hMerge="1">
                  <a:txBody>
                    <a:bodyPr/>
                    <a:lstStyle/>
                    <a:p>
                      <a:endParaRPr lang="en-US"/>
                    </a:p>
                  </a:txBody>
                  <a:tcPr/>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2400695222"/>
                  </a:ext>
                </a:extLst>
              </a:tr>
              <a:tr h="1940399">
                <a:tc>
                  <a:txBody>
                    <a:bodyPr/>
                    <a:lstStyle/>
                    <a:p>
                      <a:pPr marL="35560" marR="0">
                        <a:lnSpc>
                          <a:spcPct val="107000"/>
                        </a:lnSpc>
                        <a:spcBef>
                          <a:spcPts val="0"/>
                        </a:spcBef>
                        <a:spcAft>
                          <a:spcPts val="0"/>
                        </a:spcAft>
                      </a:pPr>
                      <a:r>
                        <a:rPr lang="en-US" sz="1100">
                          <a:effectLst/>
                        </a:rPr>
                        <a:t>Sections of the hospital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nchor="b"/>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147955" marR="0">
                        <a:lnSpc>
                          <a:spcPct val="107000"/>
                        </a:lnSpc>
                        <a:spcBef>
                          <a:spcPts val="0"/>
                        </a:spcBef>
                        <a:spcAft>
                          <a:spcPts val="75"/>
                        </a:spcAft>
                      </a:pPr>
                      <a:r>
                        <a:rPr lang="en-US" sz="1100">
                          <a:effectLst/>
                        </a:rPr>
                        <a:t>Work</a:t>
                      </a:r>
                    </a:p>
                    <a:p>
                      <a:pPr marL="38100" marR="0">
                        <a:lnSpc>
                          <a:spcPct val="107000"/>
                        </a:lnSpc>
                        <a:spcBef>
                          <a:spcPts val="0"/>
                        </a:spcBef>
                        <a:spcAft>
                          <a:spcPts val="1495"/>
                        </a:spcAft>
                      </a:pPr>
                      <a:r>
                        <a:rPr lang="en-US" sz="1100">
                          <a:effectLst/>
                        </a:rPr>
                        <a:t>Overload</a:t>
                      </a:r>
                    </a:p>
                    <a:p>
                      <a:pPr marL="0" marR="0">
                        <a:lnSpc>
                          <a:spcPct val="107000"/>
                        </a:lnSpc>
                        <a:spcBef>
                          <a:spcPts val="0"/>
                        </a:spcBef>
                        <a:spcAft>
                          <a:spcPts val="65"/>
                        </a:spcAft>
                      </a:pPr>
                      <a:r>
                        <a:rPr lang="en-US" sz="1100">
                          <a:effectLst/>
                        </a:rPr>
                        <a:t>Risk score</a:t>
                      </a:r>
                    </a:p>
                    <a:p>
                      <a:pPr marL="201295" marR="0">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41275" marR="0">
                        <a:lnSpc>
                          <a:spcPct val="107000"/>
                        </a:lnSpc>
                        <a:spcBef>
                          <a:spcPts val="0"/>
                        </a:spcBef>
                        <a:spcAft>
                          <a:spcPts val="75"/>
                        </a:spcAft>
                      </a:pPr>
                      <a:r>
                        <a:rPr lang="en-US" sz="1100">
                          <a:effectLst/>
                        </a:rPr>
                        <a:t>Assault from</a:t>
                      </a:r>
                    </a:p>
                    <a:p>
                      <a:pPr marL="33020" marR="0" algn="ctr">
                        <a:lnSpc>
                          <a:spcPct val="107000"/>
                        </a:lnSpc>
                        <a:spcBef>
                          <a:spcPts val="0"/>
                        </a:spcBef>
                        <a:spcAft>
                          <a:spcPts val="65"/>
                        </a:spcAft>
                      </a:pPr>
                      <a:r>
                        <a:rPr lang="en-US" sz="1100">
                          <a:effectLst/>
                        </a:rPr>
                        <a:t>Patient</a:t>
                      </a:r>
                    </a:p>
                    <a:p>
                      <a:pPr marL="34925" marR="0" algn="ctr">
                        <a:lnSpc>
                          <a:spcPct val="107000"/>
                        </a:lnSpc>
                        <a:spcBef>
                          <a:spcPts val="0"/>
                        </a:spcBef>
                        <a:spcAft>
                          <a:spcPts val="75"/>
                        </a:spcAft>
                      </a:pPr>
                      <a:r>
                        <a:rPr lang="en-US" sz="1100">
                          <a:effectLst/>
                        </a:rPr>
                        <a:t>Relatives</a:t>
                      </a:r>
                    </a:p>
                    <a:p>
                      <a:pPr marL="33020" marR="0" algn="ctr">
                        <a:lnSpc>
                          <a:spcPct val="107000"/>
                        </a:lnSpc>
                        <a:spcBef>
                          <a:spcPts val="0"/>
                        </a:spcBef>
                        <a:spcAft>
                          <a:spcPts val="65"/>
                        </a:spcAft>
                      </a:pPr>
                      <a:r>
                        <a:rPr lang="en-US" sz="1100">
                          <a:effectLst/>
                        </a:rPr>
                        <a:t>Risk score</a:t>
                      </a:r>
                    </a:p>
                    <a:p>
                      <a:pPr marL="3302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75"/>
                        </a:spcAft>
                      </a:pPr>
                      <a:r>
                        <a:rPr lang="en-US" sz="1100">
                          <a:effectLst/>
                        </a:rPr>
                        <a:t>Poor Inter</a:t>
                      </a:r>
                    </a:p>
                    <a:p>
                      <a:pPr marL="31750" marR="0" algn="ctr">
                        <a:lnSpc>
                          <a:spcPct val="107000"/>
                        </a:lnSpc>
                        <a:spcBef>
                          <a:spcPts val="0"/>
                        </a:spcBef>
                        <a:spcAft>
                          <a:spcPts val="65"/>
                        </a:spcAft>
                      </a:pPr>
                      <a:r>
                        <a:rPr lang="en-US" sz="1100">
                          <a:effectLst/>
                        </a:rPr>
                        <a:t>Personal</a:t>
                      </a:r>
                    </a:p>
                    <a:p>
                      <a:pPr marL="68580" marR="0">
                        <a:lnSpc>
                          <a:spcPct val="107000"/>
                        </a:lnSpc>
                        <a:spcBef>
                          <a:spcPts val="0"/>
                        </a:spcBef>
                        <a:spcAft>
                          <a:spcPts val="75"/>
                        </a:spcAft>
                      </a:pPr>
                      <a:r>
                        <a:rPr lang="en-US" sz="1100">
                          <a:effectLst/>
                        </a:rPr>
                        <a:t>Relationship</a:t>
                      </a:r>
                    </a:p>
                    <a:p>
                      <a:pPr marL="31115" marR="0" algn="ctr">
                        <a:lnSpc>
                          <a:spcPct val="107000"/>
                        </a:lnSpc>
                        <a:spcBef>
                          <a:spcPts val="0"/>
                        </a:spcBef>
                        <a:spcAft>
                          <a:spcPts val="65"/>
                        </a:spcAft>
                      </a:pPr>
                      <a:r>
                        <a:rPr lang="en-US" sz="1100">
                          <a:effectLst/>
                        </a:rPr>
                        <a:t>Risk score</a:t>
                      </a:r>
                    </a:p>
                    <a:p>
                      <a:pPr marL="34290"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53340" marR="0">
                        <a:lnSpc>
                          <a:spcPct val="107000"/>
                        </a:lnSpc>
                        <a:spcBef>
                          <a:spcPts val="0"/>
                        </a:spcBef>
                        <a:spcAft>
                          <a:spcPts val="75"/>
                        </a:spcAft>
                      </a:pPr>
                      <a:r>
                        <a:rPr lang="en-US" sz="1100">
                          <a:effectLst/>
                        </a:rPr>
                        <a:t>Dissatisfaction/</a:t>
                      </a:r>
                    </a:p>
                    <a:p>
                      <a:pPr marL="37465" marR="0" algn="ctr">
                        <a:lnSpc>
                          <a:spcPct val="107000"/>
                        </a:lnSpc>
                        <a:spcBef>
                          <a:spcPts val="0"/>
                        </a:spcBef>
                        <a:spcAft>
                          <a:spcPts val="1495"/>
                        </a:spcAft>
                      </a:pPr>
                      <a:r>
                        <a:rPr lang="en-US" sz="1100">
                          <a:effectLst/>
                        </a:rPr>
                        <a:t>Boredom</a:t>
                      </a:r>
                    </a:p>
                    <a:p>
                      <a:pPr marL="36195" marR="0" algn="ctr">
                        <a:lnSpc>
                          <a:spcPct val="107000"/>
                        </a:lnSpc>
                        <a:spcBef>
                          <a:spcPts val="0"/>
                        </a:spcBef>
                        <a:spcAft>
                          <a:spcPts val="65"/>
                        </a:spcAft>
                      </a:pPr>
                      <a:r>
                        <a:rPr lang="en-US" sz="1100">
                          <a:effectLst/>
                        </a:rPr>
                        <a:t>Risk score</a:t>
                      </a:r>
                    </a:p>
                    <a:p>
                      <a:pPr marL="36195"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2930"/>
                        </a:spcAft>
                      </a:pPr>
                      <a:r>
                        <a:rPr lang="en-US" sz="1100">
                          <a:effectLst/>
                        </a:rPr>
                        <a:t>Total</a:t>
                      </a:r>
                    </a:p>
                    <a:p>
                      <a:pPr marL="30480" marR="0" algn="ctr">
                        <a:lnSpc>
                          <a:spcPct val="107000"/>
                        </a:lnSpc>
                        <a:spcBef>
                          <a:spcPts val="0"/>
                        </a:spcBef>
                        <a:spcAft>
                          <a:spcPts val="65"/>
                        </a:spcAft>
                      </a:pPr>
                      <a:r>
                        <a:rPr lang="en-US" sz="1100">
                          <a:effectLst/>
                        </a:rPr>
                        <a:t>Risk score</a:t>
                      </a:r>
                    </a:p>
                    <a:p>
                      <a:pPr marL="33655" marR="0" algn="ctr">
                        <a:lnSpc>
                          <a:spcPct val="107000"/>
                        </a:lnSpc>
                        <a:spcBef>
                          <a:spcPts val="0"/>
                        </a:spcBef>
                        <a:spcAft>
                          <a:spcPts val="0"/>
                        </a:spcAft>
                      </a:pPr>
                      <a:r>
                        <a:rPr lang="en-US" sz="1100">
                          <a:effectLst/>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3466891529"/>
                  </a:ext>
                </a:extLst>
              </a:tr>
              <a:tr h="368098">
                <a:tc>
                  <a:txBody>
                    <a:bodyPr/>
                    <a:lstStyle/>
                    <a:p>
                      <a:pPr marL="35560" marR="0">
                        <a:lnSpc>
                          <a:spcPct val="107000"/>
                        </a:lnSpc>
                        <a:spcBef>
                          <a:spcPts val="0"/>
                        </a:spcBef>
                        <a:spcAft>
                          <a:spcPts val="0"/>
                        </a:spcAft>
                      </a:pPr>
                      <a:r>
                        <a:rPr lang="en-US" sz="1100">
                          <a:effectLst/>
                        </a:rPr>
                        <a:t>Laboratory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60960" marR="0">
                        <a:lnSpc>
                          <a:spcPct val="107000"/>
                        </a:lnSpc>
                        <a:spcBef>
                          <a:spcPts val="0"/>
                        </a:spcBef>
                        <a:spcAft>
                          <a:spcPts val="0"/>
                        </a:spcAft>
                      </a:pPr>
                      <a:r>
                        <a:rPr lang="en-US" sz="1100">
                          <a:effectLst/>
                        </a:rPr>
                        <a:t>15 (38%)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12 (31%)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2385" marR="0" algn="ctr">
                        <a:lnSpc>
                          <a:spcPct val="107000"/>
                        </a:lnSpc>
                        <a:spcBef>
                          <a:spcPts val="0"/>
                        </a:spcBef>
                        <a:spcAft>
                          <a:spcPts val="0"/>
                        </a:spcAft>
                      </a:pPr>
                      <a:r>
                        <a:rPr lang="en-US" sz="1100">
                          <a:effectLst/>
                        </a:rPr>
                        <a:t>12 (31%)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7465"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a:effectLst/>
                        </a:rPr>
                        <a:t>39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35079329"/>
                  </a:ext>
                </a:extLst>
              </a:tr>
              <a:tr h="474342">
                <a:tc>
                  <a:txBody>
                    <a:bodyPr/>
                    <a:lstStyle/>
                    <a:p>
                      <a:pPr marL="35560" marR="0">
                        <a:lnSpc>
                          <a:spcPct val="107000"/>
                        </a:lnSpc>
                        <a:spcBef>
                          <a:spcPts val="0"/>
                        </a:spcBef>
                        <a:spcAft>
                          <a:spcPts val="0"/>
                        </a:spcAft>
                      </a:pPr>
                      <a:r>
                        <a:rPr lang="en-US" sz="1100">
                          <a:effectLst/>
                        </a:rPr>
                        <a:t>Radiology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60960" marR="0">
                        <a:lnSpc>
                          <a:spcPct val="107000"/>
                        </a:lnSpc>
                        <a:spcBef>
                          <a:spcPts val="0"/>
                        </a:spcBef>
                        <a:spcAft>
                          <a:spcPts val="0"/>
                        </a:spcAft>
                      </a:pPr>
                      <a:r>
                        <a:rPr lang="en-US" sz="1100">
                          <a:effectLst/>
                        </a:rPr>
                        <a:t>15 (71%)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6 (29%)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7465"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a:effectLst/>
                        </a:rPr>
                        <a:t>21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3177801030"/>
                  </a:ext>
                </a:extLst>
              </a:tr>
              <a:tr h="482926">
                <a:tc>
                  <a:txBody>
                    <a:bodyPr/>
                    <a:lstStyle/>
                    <a:p>
                      <a:pPr marL="35560" marR="0">
                        <a:lnSpc>
                          <a:spcPct val="107000"/>
                        </a:lnSpc>
                        <a:spcBef>
                          <a:spcPts val="0"/>
                        </a:spcBef>
                        <a:spcAft>
                          <a:spcPts val="0"/>
                        </a:spcAft>
                      </a:pPr>
                      <a:r>
                        <a:rPr lang="en-US" sz="1100">
                          <a:effectLst/>
                        </a:rPr>
                        <a:t>Clinic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60960" marR="0">
                        <a:lnSpc>
                          <a:spcPct val="107000"/>
                        </a:lnSpc>
                        <a:spcBef>
                          <a:spcPts val="0"/>
                        </a:spcBef>
                        <a:spcAft>
                          <a:spcPts val="0"/>
                        </a:spcAft>
                      </a:pPr>
                      <a:r>
                        <a:rPr lang="en-US" sz="1100">
                          <a:effectLst/>
                        </a:rPr>
                        <a:t>16 (52%)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2385" marR="0" algn="ctr">
                        <a:lnSpc>
                          <a:spcPct val="107000"/>
                        </a:lnSpc>
                        <a:spcBef>
                          <a:spcPts val="0"/>
                        </a:spcBef>
                        <a:spcAft>
                          <a:spcPts val="0"/>
                        </a:spcAft>
                      </a:pPr>
                      <a:r>
                        <a:rPr lang="en-US" sz="1100">
                          <a:effectLst/>
                        </a:rPr>
                        <a:t>9 (29%)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6 (19%)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7465"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a:effectLst/>
                        </a:rPr>
                        <a:t>31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2425310344"/>
                  </a:ext>
                </a:extLst>
              </a:tr>
              <a:tr h="468976">
                <a:tc>
                  <a:txBody>
                    <a:bodyPr/>
                    <a:lstStyle/>
                    <a:p>
                      <a:pPr marL="35560" marR="0">
                        <a:lnSpc>
                          <a:spcPct val="107000"/>
                        </a:lnSpc>
                        <a:spcBef>
                          <a:spcPts val="0"/>
                        </a:spcBef>
                        <a:spcAft>
                          <a:spcPts val="0"/>
                        </a:spcAft>
                      </a:pPr>
                      <a:r>
                        <a:rPr lang="en-US" sz="1100">
                          <a:effectLst/>
                        </a:rPr>
                        <a:t>Theatre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60960" marR="0">
                        <a:lnSpc>
                          <a:spcPct val="107000"/>
                        </a:lnSpc>
                        <a:spcBef>
                          <a:spcPts val="0"/>
                        </a:spcBef>
                        <a:spcAft>
                          <a:spcPts val="0"/>
                        </a:spcAft>
                      </a:pPr>
                      <a:r>
                        <a:rPr lang="en-US" sz="1100">
                          <a:effectLst/>
                        </a:rPr>
                        <a:t>15 (83%)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3 (17%)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7465"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a:effectLst/>
                        </a:rPr>
                        <a:t>18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3248154223"/>
                  </a:ext>
                </a:extLst>
              </a:tr>
              <a:tr h="424975">
                <a:tc>
                  <a:txBody>
                    <a:bodyPr/>
                    <a:lstStyle/>
                    <a:p>
                      <a:pPr marL="35560" marR="0">
                        <a:lnSpc>
                          <a:spcPct val="107000"/>
                        </a:lnSpc>
                        <a:spcBef>
                          <a:spcPts val="0"/>
                        </a:spcBef>
                        <a:spcAft>
                          <a:spcPts val="0"/>
                        </a:spcAft>
                      </a:pPr>
                      <a:r>
                        <a:rPr lang="en-US" sz="1100">
                          <a:effectLst/>
                        </a:rPr>
                        <a:t>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60960" marR="0">
                        <a:lnSpc>
                          <a:spcPct val="107000"/>
                        </a:lnSpc>
                        <a:spcBef>
                          <a:spcPts val="0"/>
                        </a:spcBef>
                        <a:spcAft>
                          <a:spcPts val="0"/>
                        </a:spcAft>
                      </a:pPr>
                      <a:r>
                        <a:rPr lang="en-US" sz="1100">
                          <a:effectLst/>
                        </a:rPr>
                        <a:t>15 (42%)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9 (5%)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2385" marR="0" algn="ctr">
                        <a:lnSpc>
                          <a:spcPct val="107000"/>
                        </a:lnSpc>
                        <a:spcBef>
                          <a:spcPts val="0"/>
                        </a:spcBef>
                        <a:spcAft>
                          <a:spcPts val="0"/>
                        </a:spcAft>
                      </a:pPr>
                      <a:r>
                        <a:rPr lang="en-US" sz="1100">
                          <a:effectLst/>
                        </a:rPr>
                        <a:t>12 (33%)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7465"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a:effectLst/>
                        </a:rPr>
                        <a:t>36 (100%)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1468862722"/>
                  </a:ext>
                </a:extLst>
              </a:tr>
              <a:tr h="641865">
                <a:tc>
                  <a:txBody>
                    <a:bodyPr/>
                    <a:lstStyle/>
                    <a:p>
                      <a:pPr marL="35560" marR="0">
                        <a:lnSpc>
                          <a:spcPct val="107000"/>
                        </a:lnSpc>
                        <a:spcBef>
                          <a:spcPts val="0"/>
                        </a:spcBef>
                        <a:spcAft>
                          <a:spcPts val="0"/>
                        </a:spcAft>
                      </a:pPr>
                      <a:r>
                        <a:rPr lang="en-US" sz="1100">
                          <a:effectLst/>
                        </a:rPr>
                        <a:t>Administrative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126365" marR="0">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4290" marR="0" algn="ctr">
                        <a:lnSpc>
                          <a:spcPct val="107000"/>
                        </a:lnSpc>
                        <a:spcBef>
                          <a:spcPts val="0"/>
                        </a:spcBef>
                        <a:spcAft>
                          <a:spcPts val="0"/>
                        </a:spcAft>
                      </a:pPr>
                      <a:r>
                        <a:rPr lang="en-US" sz="1100">
                          <a:effectLst/>
                        </a:rPr>
                        <a:t>0 (0%)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2385" marR="0" algn="ctr">
                        <a:lnSpc>
                          <a:spcPct val="107000"/>
                        </a:lnSpc>
                        <a:spcBef>
                          <a:spcPts val="0"/>
                        </a:spcBef>
                        <a:spcAft>
                          <a:spcPts val="0"/>
                        </a:spcAft>
                      </a:pPr>
                      <a:r>
                        <a:rPr lang="en-US" sz="1100">
                          <a:effectLst/>
                        </a:rPr>
                        <a:t>12 (44%)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6830" marR="0" algn="ctr">
                        <a:lnSpc>
                          <a:spcPct val="107000"/>
                        </a:lnSpc>
                        <a:spcBef>
                          <a:spcPts val="0"/>
                        </a:spcBef>
                        <a:spcAft>
                          <a:spcPts val="0"/>
                        </a:spcAft>
                      </a:pPr>
                      <a:r>
                        <a:rPr lang="en-US" sz="1100">
                          <a:effectLst/>
                        </a:rPr>
                        <a:t>15 (56%)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tc>
                  <a:txBody>
                    <a:bodyPr/>
                    <a:lstStyle/>
                    <a:p>
                      <a:pPr marL="33020" marR="0" algn="ctr">
                        <a:lnSpc>
                          <a:spcPct val="107000"/>
                        </a:lnSpc>
                        <a:spcBef>
                          <a:spcPts val="0"/>
                        </a:spcBef>
                        <a:spcAft>
                          <a:spcPts val="0"/>
                        </a:spcAft>
                      </a:pPr>
                      <a:r>
                        <a:rPr lang="en-US" sz="1100" dirty="0">
                          <a:effectLst/>
                        </a:rPr>
                        <a:t>27 (100%)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2545" marR="73025" marT="4445" marB="25400"/>
                </a:tc>
                <a:extLst>
                  <a:ext uri="{0D108BD9-81ED-4DB2-BD59-A6C34878D82A}">
                    <a16:rowId xmlns:a16="http://schemas.microsoft.com/office/drawing/2014/main" val="593051990"/>
                  </a:ext>
                </a:extLst>
              </a:tr>
            </a:tbl>
          </a:graphicData>
        </a:graphic>
      </p:graphicFrame>
      <p:sp>
        <p:nvSpPr>
          <p:cNvPr id="4" name="Text Placeholder 3">
            <a:extLst>
              <a:ext uri="{FF2B5EF4-FFF2-40B4-BE49-F238E27FC236}">
                <a16:creationId xmlns:a16="http://schemas.microsoft.com/office/drawing/2014/main" id="{393D7F6F-DC91-40BB-9566-8DDCFD5CFF1B}"/>
              </a:ext>
            </a:extLst>
          </p:cNvPr>
          <p:cNvSpPr>
            <a:spLocks noGrp="1"/>
          </p:cNvSpPr>
          <p:nvPr>
            <p:ph type="body" sz="half" idx="2"/>
          </p:nvPr>
        </p:nvSpPr>
        <p:spPr/>
        <p:txBody>
          <a:bodyPr/>
          <a:lstStyle/>
          <a:p>
            <a:endParaRPr lang="en-US" dirty="0"/>
          </a:p>
          <a:p>
            <a:pPr algn="ctr"/>
            <a:r>
              <a:rPr lang="en-US" sz="2000" dirty="0">
                <a:solidFill>
                  <a:schemeClr val="tx1"/>
                </a:solidFill>
              </a:rPr>
              <a:t>Distribution of psychosocial hazards and risk scores across the sections of the hospital</a:t>
            </a:r>
          </a:p>
        </p:txBody>
      </p:sp>
      <p:sp>
        <p:nvSpPr>
          <p:cNvPr id="5" name="Slide Number Placeholder 4">
            <a:extLst>
              <a:ext uri="{FF2B5EF4-FFF2-40B4-BE49-F238E27FC236}">
                <a16:creationId xmlns:a16="http://schemas.microsoft.com/office/drawing/2014/main" id="{352A78A8-2761-46B0-BB4F-9A67CCCD049A}"/>
              </a:ext>
            </a:extLst>
          </p:cNvPr>
          <p:cNvSpPr>
            <a:spLocks noGrp="1"/>
          </p:cNvSpPr>
          <p:nvPr>
            <p:ph type="sldNum" sz="quarter" idx="12"/>
          </p:nvPr>
        </p:nvSpPr>
        <p:spPr/>
        <p:txBody>
          <a:bodyPr/>
          <a:lstStyle/>
          <a:p>
            <a:fld id="{73F80C1B-3152-468D-9842-BA95B409B062}" type="slidenum">
              <a:rPr lang="en-US" smtClean="0"/>
              <a:t>16</a:t>
            </a:fld>
            <a:endParaRPr lang="en-US"/>
          </a:p>
        </p:txBody>
      </p:sp>
    </p:spTree>
    <p:extLst>
      <p:ext uri="{BB962C8B-B14F-4D97-AF65-F5344CB8AC3E}">
        <p14:creationId xmlns:p14="http://schemas.microsoft.com/office/powerpoint/2010/main" val="2479483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37AE1-3F0D-4FEE-8702-178727E6535F}"/>
              </a:ext>
            </a:extLst>
          </p:cNvPr>
          <p:cNvSpPr>
            <a:spLocks noGrp="1"/>
          </p:cNvSpPr>
          <p:nvPr>
            <p:ph type="title"/>
          </p:nvPr>
        </p:nvSpPr>
        <p:spPr/>
        <p:txBody>
          <a:bodyPr/>
          <a:lstStyle/>
          <a:p>
            <a:pPr algn="ctr"/>
            <a:r>
              <a:rPr lang="en-US" dirty="0"/>
              <a:t>Table two</a:t>
            </a:r>
          </a:p>
        </p:txBody>
      </p:sp>
      <p:graphicFrame>
        <p:nvGraphicFramePr>
          <p:cNvPr id="6" name="Content Placeholder 5">
            <a:extLst>
              <a:ext uri="{FF2B5EF4-FFF2-40B4-BE49-F238E27FC236}">
                <a16:creationId xmlns:a16="http://schemas.microsoft.com/office/drawing/2014/main" id="{9980BD58-767B-446B-809A-1187818F8F6D}"/>
              </a:ext>
            </a:extLst>
          </p:cNvPr>
          <p:cNvGraphicFramePr>
            <a:graphicFrameLocks noGrp="1"/>
          </p:cNvGraphicFramePr>
          <p:nvPr>
            <p:ph idx="1"/>
            <p:extLst>
              <p:ext uri="{D42A27DB-BD31-4B8C-83A1-F6EECF244321}">
                <p14:modId xmlns:p14="http://schemas.microsoft.com/office/powerpoint/2010/main" val="1011639238"/>
              </p:ext>
            </p:extLst>
          </p:nvPr>
        </p:nvGraphicFramePr>
        <p:xfrm>
          <a:off x="803190" y="661290"/>
          <a:ext cx="6771502" cy="5053710"/>
        </p:xfrm>
        <a:graphic>
          <a:graphicData uri="http://schemas.openxmlformats.org/drawingml/2006/table">
            <a:tbl>
              <a:tblPr firstRow="1" firstCol="1" bandRow="1">
                <a:tableStyleId>{5C22544A-7EE6-4342-B048-85BDC9FD1C3A}</a:tableStyleId>
              </a:tblPr>
              <a:tblGrid>
                <a:gridCol w="1859571">
                  <a:extLst>
                    <a:ext uri="{9D8B030D-6E8A-4147-A177-3AD203B41FA5}">
                      <a16:colId xmlns:a16="http://schemas.microsoft.com/office/drawing/2014/main" val="3304997839"/>
                    </a:ext>
                  </a:extLst>
                </a:gridCol>
                <a:gridCol w="1704417">
                  <a:extLst>
                    <a:ext uri="{9D8B030D-6E8A-4147-A177-3AD203B41FA5}">
                      <a16:colId xmlns:a16="http://schemas.microsoft.com/office/drawing/2014/main" val="1990514607"/>
                    </a:ext>
                  </a:extLst>
                </a:gridCol>
                <a:gridCol w="3207514">
                  <a:extLst>
                    <a:ext uri="{9D8B030D-6E8A-4147-A177-3AD203B41FA5}">
                      <a16:colId xmlns:a16="http://schemas.microsoft.com/office/drawing/2014/main" val="2895228760"/>
                    </a:ext>
                  </a:extLst>
                </a:gridCol>
              </a:tblGrid>
              <a:tr h="581741">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gridSpan="2">
                  <a:txBody>
                    <a:bodyPr/>
                    <a:lstStyle/>
                    <a:p>
                      <a:pPr marL="310515" marR="0">
                        <a:lnSpc>
                          <a:spcPct val="107000"/>
                        </a:lnSpc>
                        <a:spcBef>
                          <a:spcPts val="0"/>
                        </a:spcBef>
                        <a:spcAft>
                          <a:spcPts val="0"/>
                        </a:spcAft>
                      </a:pPr>
                      <a:r>
                        <a:rPr lang="en-US" sz="1100">
                          <a:effectLst/>
                        </a:rPr>
                        <a:t>Psychosocial hazard risk ranking scores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hMerge="1">
                  <a:txBody>
                    <a:bodyPr/>
                    <a:lstStyle/>
                    <a:p>
                      <a:endParaRPr lang="en-US"/>
                    </a:p>
                  </a:txBody>
                  <a:tcPr/>
                </a:tc>
                <a:extLst>
                  <a:ext uri="{0D108BD9-81ED-4DB2-BD59-A6C34878D82A}">
                    <a16:rowId xmlns:a16="http://schemas.microsoft.com/office/drawing/2014/main" val="3208442495"/>
                  </a:ext>
                </a:extLst>
              </a:tr>
              <a:tr h="643799">
                <a:tc>
                  <a:txBody>
                    <a:bodyPr/>
                    <a:lstStyle/>
                    <a:p>
                      <a:pPr marL="0" marR="0">
                        <a:lnSpc>
                          <a:spcPct val="107000"/>
                        </a:lnSpc>
                        <a:spcBef>
                          <a:spcPts val="0"/>
                        </a:spcBef>
                        <a:spcAft>
                          <a:spcPts val="0"/>
                        </a:spcAft>
                      </a:pPr>
                      <a:r>
                        <a:rPr lang="en-US" sz="1100">
                          <a:effectLst/>
                        </a:rPr>
                        <a:t>Sections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2540" marR="0" algn="ctr">
                        <a:lnSpc>
                          <a:spcPct val="107000"/>
                        </a:lnSpc>
                        <a:spcBef>
                          <a:spcPts val="0"/>
                        </a:spcBef>
                        <a:spcAft>
                          <a:spcPts val="0"/>
                        </a:spcAft>
                      </a:pPr>
                      <a:r>
                        <a:rPr lang="en-US" sz="1100">
                          <a:effectLst/>
                        </a:rPr>
                        <a:t>Median risk score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5080" algn="ctr">
                        <a:lnSpc>
                          <a:spcPct val="107000"/>
                        </a:lnSpc>
                        <a:spcBef>
                          <a:spcPts val="0"/>
                        </a:spcBef>
                        <a:spcAft>
                          <a:spcPts val="0"/>
                        </a:spcAft>
                      </a:pPr>
                      <a:r>
                        <a:rPr lang="en-US" sz="1100">
                          <a:effectLst/>
                        </a:rPr>
                        <a:t>Interquartile range (IQR)</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2641947535"/>
                  </a:ext>
                </a:extLst>
              </a:tr>
              <a:tr h="581741">
                <a:tc>
                  <a:txBody>
                    <a:bodyPr/>
                    <a:lstStyle/>
                    <a:p>
                      <a:pPr marL="0" marR="0">
                        <a:lnSpc>
                          <a:spcPct val="107000"/>
                        </a:lnSpc>
                        <a:spcBef>
                          <a:spcPts val="0"/>
                        </a:spcBef>
                        <a:spcAft>
                          <a:spcPts val="0"/>
                        </a:spcAft>
                      </a:pPr>
                      <a:r>
                        <a:rPr lang="en-US" sz="1100">
                          <a:effectLst/>
                        </a:rPr>
                        <a:t>Laboratory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2540" marR="0" algn="ctr">
                        <a:lnSpc>
                          <a:spcPct val="107000"/>
                        </a:lnSpc>
                        <a:spcBef>
                          <a:spcPts val="0"/>
                        </a:spcBef>
                        <a:spcAft>
                          <a:spcPts val="0"/>
                        </a:spcAft>
                      </a:pPr>
                      <a:r>
                        <a:rPr lang="en-US" sz="1100">
                          <a:effectLst/>
                        </a:rPr>
                        <a:t>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a:effectLst/>
                        </a:rPr>
                        <a:t>3.0 – 14.3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447253563"/>
                  </a:ext>
                </a:extLst>
              </a:tr>
              <a:tr h="599471">
                <a:tc>
                  <a:txBody>
                    <a:bodyPr/>
                    <a:lstStyle/>
                    <a:p>
                      <a:pPr marL="0" marR="0">
                        <a:lnSpc>
                          <a:spcPct val="107000"/>
                        </a:lnSpc>
                        <a:spcBef>
                          <a:spcPts val="0"/>
                        </a:spcBef>
                        <a:spcAft>
                          <a:spcPts val="0"/>
                        </a:spcAft>
                      </a:pPr>
                      <a:r>
                        <a:rPr lang="en-US" sz="1100">
                          <a:effectLst/>
                        </a:rPr>
                        <a:t>Radiology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635" marR="0" algn="ctr">
                        <a:lnSpc>
                          <a:spcPct val="107000"/>
                        </a:lnSpc>
                        <a:spcBef>
                          <a:spcPts val="0"/>
                        </a:spcBef>
                        <a:spcAft>
                          <a:spcPts val="0"/>
                        </a:spcAft>
                      </a:pPr>
                      <a:r>
                        <a:rPr lang="en-US" sz="1100">
                          <a:effectLst/>
                        </a:rPr>
                        <a:t>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a:effectLst/>
                        </a:rPr>
                        <a:t>0.0 – 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2405670159"/>
                  </a:ext>
                </a:extLst>
              </a:tr>
              <a:tr h="599471">
                <a:tc>
                  <a:txBody>
                    <a:bodyPr/>
                    <a:lstStyle/>
                    <a:p>
                      <a:pPr marL="0" marR="0">
                        <a:lnSpc>
                          <a:spcPct val="107000"/>
                        </a:lnSpc>
                        <a:spcBef>
                          <a:spcPts val="0"/>
                        </a:spcBef>
                        <a:spcAft>
                          <a:spcPts val="0"/>
                        </a:spcAft>
                      </a:pPr>
                      <a:r>
                        <a:rPr lang="en-US" sz="1100">
                          <a:effectLst/>
                        </a:rPr>
                        <a:t>Clinic</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635" marR="0" algn="ctr">
                        <a:lnSpc>
                          <a:spcPct val="107000"/>
                        </a:lnSpc>
                        <a:spcBef>
                          <a:spcPts val="0"/>
                        </a:spcBef>
                        <a:spcAft>
                          <a:spcPts val="0"/>
                        </a:spcAft>
                      </a:pPr>
                      <a:r>
                        <a:rPr lang="en-US" sz="11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a:effectLst/>
                        </a:rPr>
                        <a:t>1.5 – 14.3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864429655"/>
                  </a:ext>
                </a:extLst>
              </a:tr>
              <a:tr h="599471">
                <a:tc>
                  <a:txBody>
                    <a:bodyPr/>
                    <a:lstStyle/>
                    <a:p>
                      <a:pPr marL="0" marR="0">
                        <a:lnSpc>
                          <a:spcPct val="107000"/>
                        </a:lnSpc>
                        <a:spcBef>
                          <a:spcPts val="0"/>
                        </a:spcBef>
                        <a:spcAft>
                          <a:spcPts val="0"/>
                        </a:spcAft>
                      </a:pPr>
                      <a:r>
                        <a:rPr lang="en-US" sz="1100">
                          <a:effectLst/>
                        </a:rPr>
                        <a:t>Theatre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635" marR="0" algn="ctr">
                        <a:lnSpc>
                          <a:spcPct val="107000"/>
                        </a:lnSpc>
                        <a:spcBef>
                          <a:spcPts val="0"/>
                        </a:spcBef>
                        <a:spcAft>
                          <a:spcPts val="0"/>
                        </a:spcAft>
                      </a:pPr>
                      <a:r>
                        <a:rPr lang="en-US" sz="11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a:effectLst/>
                        </a:rPr>
                        <a:t>0.0 – 12.0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3299050486"/>
                  </a:ext>
                </a:extLst>
              </a:tr>
              <a:tr h="599471">
                <a:tc>
                  <a:txBody>
                    <a:bodyPr/>
                    <a:lstStyle/>
                    <a:p>
                      <a:pPr marL="0" marR="0">
                        <a:lnSpc>
                          <a:spcPct val="107000"/>
                        </a:lnSpc>
                        <a:spcBef>
                          <a:spcPts val="0"/>
                        </a:spcBef>
                        <a:spcAft>
                          <a:spcPts val="0"/>
                        </a:spcAft>
                      </a:pPr>
                      <a:r>
                        <a:rPr lang="en-US" sz="1100">
                          <a:effectLst/>
                        </a:rPr>
                        <a:t>Ward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2540" marR="0" algn="ctr">
                        <a:lnSpc>
                          <a:spcPct val="107000"/>
                        </a:lnSpc>
                        <a:spcBef>
                          <a:spcPts val="0"/>
                        </a:spcBef>
                        <a:spcAft>
                          <a:spcPts val="0"/>
                        </a:spcAft>
                      </a:pPr>
                      <a:r>
                        <a:rPr lang="en-US" sz="1100">
                          <a:effectLst/>
                        </a:rPr>
                        <a:t>10.5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a:effectLst/>
                        </a:rPr>
                        <a:t>2.3 – 14.3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3072078685"/>
                  </a:ext>
                </a:extLst>
              </a:tr>
              <a:tr h="848545">
                <a:tc>
                  <a:txBody>
                    <a:bodyPr/>
                    <a:lstStyle/>
                    <a:p>
                      <a:pPr marL="0" marR="0">
                        <a:lnSpc>
                          <a:spcPct val="107000"/>
                        </a:lnSpc>
                        <a:spcBef>
                          <a:spcPts val="0"/>
                        </a:spcBef>
                        <a:spcAft>
                          <a:spcPts val="0"/>
                        </a:spcAft>
                      </a:pPr>
                      <a:r>
                        <a:rPr lang="en-US" sz="1100">
                          <a:effectLst/>
                        </a:rPr>
                        <a:t>Administrative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635" marR="0" algn="ctr">
                        <a:lnSpc>
                          <a:spcPct val="107000"/>
                        </a:lnSpc>
                        <a:spcBef>
                          <a:spcPts val="0"/>
                        </a:spcBef>
                        <a:spcAft>
                          <a:spcPts val="0"/>
                        </a:spcAft>
                      </a:pPr>
                      <a:r>
                        <a:rPr lang="en-US" sz="11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tc>
                  <a:txBody>
                    <a:bodyPr/>
                    <a:lstStyle/>
                    <a:p>
                      <a:pPr marL="0" marR="6350" algn="ctr">
                        <a:lnSpc>
                          <a:spcPct val="107000"/>
                        </a:lnSpc>
                        <a:spcBef>
                          <a:spcPts val="0"/>
                        </a:spcBef>
                        <a:spcAft>
                          <a:spcPts val="0"/>
                        </a:spcAft>
                      </a:pPr>
                      <a:r>
                        <a:rPr lang="en-US" sz="1100" dirty="0">
                          <a:effectLst/>
                        </a:rPr>
                        <a:t>0.0 – 14.3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78740" marR="73025" marT="4445" marB="0"/>
                </a:tc>
                <a:extLst>
                  <a:ext uri="{0D108BD9-81ED-4DB2-BD59-A6C34878D82A}">
                    <a16:rowId xmlns:a16="http://schemas.microsoft.com/office/drawing/2014/main" val="2720754095"/>
                  </a:ext>
                </a:extLst>
              </a:tr>
            </a:tbl>
          </a:graphicData>
        </a:graphic>
      </p:graphicFrame>
      <p:sp>
        <p:nvSpPr>
          <p:cNvPr id="4" name="Text Placeholder 3">
            <a:extLst>
              <a:ext uri="{FF2B5EF4-FFF2-40B4-BE49-F238E27FC236}">
                <a16:creationId xmlns:a16="http://schemas.microsoft.com/office/drawing/2014/main" id="{7413BF34-5E31-4265-AA4A-D611009179B0}"/>
              </a:ext>
            </a:extLst>
          </p:cNvPr>
          <p:cNvSpPr>
            <a:spLocks noGrp="1"/>
          </p:cNvSpPr>
          <p:nvPr>
            <p:ph type="body" sz="half" idx="2"/>
          </p:nvPr>
        </p:nvSpPr>
        <p:spPr/>
        <p:txBody>
          <a:bodyPr/>
          <a:lstStyle/>
          <a:p>
            <a:endParaRPr lang="en-US" dirty="0"/>
          </a:p>
          <a:p>
            <a:pPr algn="ctr"/>
            <a:r>
              <a:rPr lang="en-US" sz="1800" dirty="0">
                <a:solidFill>
                  <a:schemeClr val="tx1"/>
                </a:solidFill>
              </a:rPr>
              <a:t>Comparison of the psychosocial hazards risk ranking scores across the sections of the hospital</a:t>
            </a:r>
          </a:p>
        </p:txBody>
      </p:sp>
      <p:sp>
        <p:nvSpPr>
          <p:cNvPr id="5" name="Slide Number Placeholder 4">
            <a:extLst>
              <a:ext uri="{FF2B5EF4-FFF2-40B4-BE49-F238E27FC236}">
                <a16:creationId xmlns:a16="http://schemas.microsoft.com/office/drawing/2014/main" id="{1C2FA057-AF09-42EA-9859-9A51433C7BDC}"/>
              </a:ext>
            </a:extLst>
          </p:cNvPr>
          <p:cNvSpPr>
            <a:spLocks noGrp="1"/>
          </p:cNvSpPr>
          <p:nvPr>
            <p:ph type="sldNum" sz="quarter" idx="12"/>
          </p:nvPr>
        </p:nvSpPr>
        <p:spPr/>
        <p:txBody>
          <a:bodyPr/>
          <a:lstStyle/>
          <a:p>
            <a:fld id="{73F80C1B-3152-468D-9842-BA95B409B062}" type="slidenum">
              <a:rPr lang="en-US" smtClean="0"/>
              <a:t>17</a:t>
            </a:fld>
            <a:endParaRPr lang="en-US"/>
          </a:p>
        </p:txBody>
      </p:sp>
      <p:sp>
        <p:nvSpPr>
          <p:cNvPr id="7" name="Rectangle 1">
            <a:extLst>
              <a:ext uri="{FF2B5EF4-FFF2-40B4-BE49-F238E27FC236}">
                <a16:creationId xmlns:a16="http://schemas.microsoft.com/office/drawing/2014/main" id="{591841C4-53A7-4B8B-AE7A-76A01C3978CE}"/>
              </a:ext>
            </a:extLst>
          </p:cNvPr>
          <p:cNvSpPr>
            <a:spLocks noChangeArrowheads="1"/>
          </p:cNvSpPr>
          <p:nvPr/>
        </p:nvSpPr>
        <p:spPr bwMode="auto">
          <a:xfrm>
            <a:off x="3093552" y="5691917"/>
            <a:ext cx="31370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1" u="none" strike="noStrike" cap="none" normalizeH="0" baseline="0" dirty="0">
                <a:ln>
                  <a:noFill/>
                </a:ln>
                <a:solidFill>
                  <a:schemeClr val="tx1"/>
                </a:solidFill>
                <a:effectLst/>
                <a:ea typeface="Garamond" panose="02020404030301010803" pitchFamily="18" charset="0"/>
                <a:cs typeface="Garamond" panose="02020404030301010803" pitchFamily="18" charset="0"/>
              </a:rPr>
              <a:t>Kruskal Wallis test =1.48; P = 0.915</a:t>
            </a:r>
            <a:endParaRPr kumimoji="0" lang="en-US" altLang="en-US" sz="1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0588302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96B93-3E34-4B1F-84B0-3F4403A70C84}"/>
              </a:ext>
            </a:extLst>
          </p:cNvPr>
          <p:cNvSpPr>
            <a:spLocks noGrp="1"/>
          </p:cNvSpPr>
          <p:nvPr>
            <p:ph type="title"/>
          </p:nvPr>
        </p:nvSpPr>
        <p:spPr/>
        <p:txBody>
          <a:bodyPr>
            <a:normAutofit/>
          </a:bodyPr>
          <a:lstStyle/>
          <a:p>
            <a:pPr algn="ctr"/>
            <a:r>
              <a:rPr lang="en-US" sz="4800" dirty="0"/>
              <a:t>Conclusion and recommendation</a:t>
            </a:r>
            <a:br>
              <a:rPr lang="en-US" sz="4800" dirty="0"/>
            </a:br>
            <a:r>
              <a:rPr lang="en-US" sz="2400" dirty="0"/>
              <a:t>conclusion</a:t>
            </a:r>
            <a:endParaRPr lang="en-US" sz="4800" dirty="0"/>
          </a:p>
        </p:txBody>
      </p:sp>
      <p:sp>
        <p:nvSpPr>
          <p:cNvPr id="3" name="Content Placeholder 2">
            <a:extLst>
              <a:ext uri="{FF2B5EF4-FFF2-40B4-BE49-F238E27FC236}">
                <a16:creationId xmlns:a16="http://schemas.microsoft.com/office/drawing/2014/main" id="{756B41B8-D097-4B2F-8796-E2363F7889D1}"/>
              </a:ext>
            </a:extLst>
          </p:cNvPr>
          <p:cNvSpPr>
            <a:spLocks noGrp="1"/>
          </p:cNvSpPr>
          <p:nvPr>
            <p:ph idx="1"/>
          </p:nvPr>
        </p:nvSpPr>
        <p:spPr/>
        <p:txBody>
          <a:bodyPr/>
          <a:lstStyle/>
          <a:p>
            <a:r>
              <a:rPr lang="en-US" dirty="0"/>
              <a:t>This study identified high work overload, poor interpersonal relationships, assault by patients’ relatives and job dissatisfaction as the psychosocial hazards experienced by health care workers. The risk levels of these hazards among health care workers varied from low to extreme. Hence, the need to institute workplace policies aimed at curbing these hazards among workers whose work is primarily to ensure the optimal health of the Nigerian populace.</a:t>
            </a:r>
          </a:p>
          <a:p>
            <a:endParaRPr lang="en-US" dirty="0"/>
          </a:p>
        </p:txBody>
      </p:sp>
      <p:sp>
        <p:nvSpPr>
          <p:cNvPr id="4" name="Slide Number Placeholder 3">
            <a:extLst>
              <a:ext uri="{FF2B5EF4-FFF2-40B4-BE49-F238E27FC236}">
                <a16:creationId xmlns:a16="http://schemas.microsoft.com/office/drawing/2014/main" id="{6C5BE63A-713A-421A-93F9-7D24BE1276C8}"/>
              </a:ext>
            </a:extLst>
          </p:cNvPr>
          <p:cNvSpPr>
            <a:spLocks noGrp="1"/>
          </p:cNvSpPr>
          <p:nvPr>
            <p:ph type="sldNum" sz="quarter" idx="12"/>
          </p:nvPr>
        </p:nvSpPr>
        <p:spPr/>
        <p:txBody>
          <a:bodyPr/>
          <a:lstStyle/>
          <a:p>
            <a:fld id="{73F80C1B-3152-468D-9842-BA95B409B062}" type="slidenum">
              <a:rPr lang="en-US" smtClean="0"/>
              <a:t>18</a:t>
            </a:fld>
            <a:endParaRPr lang="en-US"/>
          </a:p>
        </p:txBody>
      </p:sp>
    </p:spTree>
    <p:extLst>
      <p:ext uri="{BB962C8B-B14F-4D97-AF65-F5344CB8AC3E}">
        <p14:creationId xmlns:p14="http://schemas.microsoft.com/office/powerpoint/2010/main" val="1820577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B80A4-2D41-4891-8F1E-6B8FBBFE51FD}"/>
              </a:ext>
            </a:extLst>
          </p:cNvPr>
          <p:cNvSpPr>
            <a:spLocks noGrp="1"/>
          </p:cNvSpPr>
          <p:nvPr>
            <p:ph type="title"/>
          </p:nvPr>
        </p:nvSpPr>
        <p:spPr>
          <a:xfrm>
            <a:off x="1069848" y="484632"/>
            <a:ext cx="10058400" cy="516265"/>
          </a:xfrm>
        </p:spPr>
        <p:txBody>
          <a:bodyPr>
            <a:normAutofit/>
          </a:bodyPr>
          <a:lstStyle/>
          <a:p>
            <a:pPr algn="ctr"/>
            <a:r>
              <a:rPr lang="en-US" sz="2400" dirty="0"/>
              <a:t>recommendation</a:t>
            </a:r>
          </a:p>
        </p:txBody>
      </p:sp>
      <p:sp>
        <p:nvSpPr>
          <p:cNvPr id="3" name="Content Placeholder 2">
            <a:extLst>
              <a:ext uri="{FF2B5EF4-FFF2-40B4-BE49-F238E27FC236}">
                <a16:creationId xmlns:a16="http://schemas.microsoft.com/office/drawing/2014/main" id="{35D5E43E-15CA-4DB3-AFA2-3C48BD6CA077}"/>
              </a:ext>
            </a:extLst>
          </p:cNvPr>
          <p:cNvSpPr>
            <a:spLocks noGrp="1"/>
          </p:cNvSpPr>
          <p:nvPr>
            <p:ph idx="1"/>
          </p:nvPr>
        </p:nvSpPr>
        <p:spPr>
          <a:xfrm>
            <a:off x="1069848" y="1000897"/>
            <a:ext cx="10058400" cy="5171303"/>
          </a:xfrm>
        </p:spPr>
        <p:txBody>
          <a:bodyPr>
            <a:normAutofit lnSpcReduction="10000"/>
          </a:bodyPr>
          <a:lstStyle/>
          <a:p>
            <a:pPr marL="0" indent="0">
              <a:buNone/>
            </a:pPr>
            <a:r>
              <a:rPr lang="en-GB" dirty="0"/>
              <a:t>Following the health-needs assessment, the WHO service made the following recommendations:</a:t>
            </a:r>
            <a:endParaRPr lang="en-US" dirty="0"/>
          </a:p>
          <a:p>
            <a:pPr lvl="0"/>
            <a:r>
              <a:rPr lang="en-GB" dirty="0"/>
              <a:t>An up-to-date risk assessment should be undertaken by the theatre manager, particularly with regard to equipment used. Any necessary modifications should be carried out immediately.</a:t>
            </a:r>
            <a:endParaRPr lang="en-US" dirty="0"/>
          </a:p>
          <a:p>
            <a:pPr lvl="0"/>
            <a:r>
              <a:rPr lang="en-GB" dirty="0"/>
              <a:t>All employees should attend the mandatory manual handling training and subsequent yearly updates and a departmental record should be kept of attendance at such training, with a recall system so that attendance will rise from 50% to 100%.</a:t>
            </a:r>
            <a:endParaRPr lang="en-US" dirty="0"/>
          </a:p>
          <a:p>
            <a:pPr lvl="0"/>
            <a:r>
              <a:rPr lang="en-GB" dirty="0"/>
              <a:t>All employees who have sustained an injury at work should be referred to OH within 24 hours of the reported injury, and all musculoskeletal conditions should be advised of the health and wellbeing service in order to access early assessment and treatment.</a:t>
            </a:r>
            <a:endParaRPr lang="en-US" dirty="0"/>
          </a:p>
          <a:p>
            <a:pPr lvl="0"/>
            <a:r>
              <a:rPr lang="en-GB" dirty="0"/>
              <a:t>All health board employees should have an increased awareness of the role of OH and the services it offers.</a:t>
            </a:r>
            <a:endParaRPr lang="en-US" dirty="0"/>
          </a:p>
          <a:p>
            <a:pPr lvl="0"/>
            <a:r>
              <a:rPr lang="en-GB" dirty="0"/>
              <a:t>An evaluation should be undertaken in five months to monitor the effectiveness of the equipment modifications and advised interventions.</a:t>
            </a:r>
            <a:endParaRPr lang="en-US" dirty="0"/>
          </a:p>
        </p:txBody>
      </p:sp>
      <p:sp>
        <p:nvSpPr>
          <p:cNvPr id="4" name="Slide Number Placeholder 3">
            <a:extLst>
              <a:ext uri="{FF2B5EF4-FFF2-40B4-BE49-F238E27FC236}">
                <a16:creationId xmlns:a16="http://schemas.microsoft.com/office/drawing/2014/main" id="{4DCC2955-5DC8-41DF-8911-BE4F84BB75DA}"/>
              </a:ext>
            </a:extLst>
          </p:cNvPr>
          <p:cNvSpPr>
            <a:spLocks noGrp="1"/>
          </p:cNvSpPr>
          <p:nvPr>
            <p:ph type="sldNum" sz="quarter" idx="12"/>
          </p:nvPr>
        </p:nvSpPr>
        <p:spPr/>
        <p:txBody>
          <a:bodyPr/>
          <a:lstStyle/>
          <a:p>
            <a:fld id="{73F80C1B-3152-468D-9842-BA95B409B062}" type="slidenum">
              <a:rPr lang="en-US" smtClean="0"/>
              <a:t>19</a:t>
            </a:fld>
            <a:endParaRPr lang="en-US"/>
          </a:p>
        </p:txBody>
      </p:sp>
    </p:spTree>
    <p:extLst>
      <p:ext uri="{BB962C8B-B14F-4D97-AF65-F5344CB8AC3E}">
        <p14:creationId xmlns:p14="http://schemas.microsoft.com/office/powerpoint/2010/main" val="4113569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4640B-38C7-486B-B70F-CCE661D248E2}"/>
              </a:ext>
            </a:extLst>
          </p:cNvPr>
          <p:cNvSpPr>
            <a:spLocks noGrp="1"/>
          </p:cNvSpPr>
          <p:nvPr>
            <p:ph type="title"/>
          </p:nvPr>
        </p:nvSpPr>
        <p:spPr/>
        <p:txBody>
          <a:bodyPr>
            <a:normAutofit/>
          </a:bodyPr>
          <a:lstStyle/>
          <a:p>
            <a:pPr algn="ctr"/>
            <a:r>
              <a:rPr lang="en-US" sz="4800" dirty="0"/>
              <a:t>Abstract</a:t>
            </a:r>
          </a:p>
        </p:txBody>
      </p:sp>
      <p:sp>
        <p:nvSpPr>
          <p:cNvPr id="3" name="Content Placeholder 2">
            <a:extLst>
              <a:ext uri="{FF2B5EF4-FFF2-40B4-BE49-F238E27FC236}">
                <a16:creationId xmlns:a16="http://schemas.microsoft.com/office/drawing/2014/main" id="{304EFE5F-C7A3-4853-843B-F4FBC3976D6B}"/>
              </a:ext>
            </a:extLst>
          </p:cNvPr>
          <p:cNvSpPr>
            <a:spLocks noGrp="1"/>
          </p:cNvSpPr>
          <p:nvPr>
            <p:ph idx="1"/>
          </p:nvPr>
        </p:nvSpPr>
        <p:spPr/>
        <p:txBody>
          <a:bodyPr>
            <a:normAutofit lnSpcReduction="10000"/>
          </a:bodyPr>
          <a:lstStyle/>
          <a:p>
            <a:r>
              <a:rPr lang="en-US" dirty="0"/>
              <a:t>The world today as we know it has been combating hazards and accidents on different levels for the safety and continuity of mankind. We see this battle basically in industrials and factories where production is the activity that takes place and where these hazards are most common. Outside the industries, there are provisions for the education of the masses of the hazard that lurk about our environment and also on our health and personal hygiene. All around the world, this battle against hazards and accidents is depicted in form of guidelines and proactive measures set by safety personnel after assessment of risks that is accompanied with any near miss, hazard or accident.</a:t>
            </a:r>
          </a:p>
          <a:p>
            <a:r>
              <a:rPr lang="en-US" dirty="0"/>
              <a:t>Today, we battle a pandemic that ravages the surface of the earth, claiming lives and although measures have been put in place to prevent the spread of the deadly disease, there is still no cure for it. What we face out there is a true battle for our lives between we humans and not just hazards and accidents, but also near miss, diseases, violence and anything threatening to our lives and our health.</a:t>
            </a:r>
          </a:p>
        </p:txBody>
      </p:sp>
      <p:sp>
        <p:nvSpPr>
          <p:cNvPr id="4" name="Slide Number Placeholder 3">
            <a:extLst>
              <a:ext uri="{FF2B5EF4-FFF2-40B4-BE49-F238E27FC236}">
                <a16:creationId xmlns:a16="http://schemas.microsoft.com/office/drawing/2014/main" id="{45BA8036-5F14-4C7C-93F4-9E20E520DC80}"/>
              </a:ext>
            </a:extLst>
          </p:cNvPr>
          <p:cNvSpPr>
            <a:spLocks noGrp="1"/>
          </p:cNvSpPr>
          <p:nvPr>
            <p:ph type="sldNum" sz="quarter" idx="12"/>
          </p:nvPr>
        </p:nvSpPr>
        <p:spPr/>
        <p:txBody>
          <a:bodyPr/>
          <a:lstStyle/>
          <a:p>
            <a:fld id="{73F80C1B-3152-468D-9842-BA95B409B062}" type="slidenum">
              <a:rPr lang="en-US" smtClean="0"/>
              <a:t>2</a:t>
            </a:fld>
            <a:endParaRPr lang="en-US"/>
          </a:p>
        </p:txBody>
      </p:sp>
    </p:spTree>
    <p:extLst>
      <p:ext uri="{BB962C8B-B14F-4D97-AF65-F5344CB8AC3E}">
        <p14:creationId xmlns:p14="http://schemas.microsoft.com/office/powerpoint/2010/main" val="253338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B9D4-E8EE-45B2-8B4F-192DB7FFA8F9}"/>
              </a:ext>
            </a:extLst>
          </p:cNvPr>
          <p:cNvSpPr>
            <a:spLocks noGrp="1"/>
          </p:cNvSpPr>
          <p:nvPr>
            <p:ph type="title"/>
          </p:nvPr>
        </p:nvSpPr>
        <p:spPr/>
        <p:txBody>
          <a:bodyPr>
            <a:normAutofit/>
          </a:bodyPr>
          <a:lstStyle/>
          <a:p>
            <a:pPr algn="ctr"/>
            <a:r>
              <a:rPr lang="en-US" sz="4800" dirty="0"/>
              <a:t>REFERENCES</a:t>
            </a:r>
          </a:p>
        </p:txBody>
      </p:sp>
      <p:sp>
        <p:nvSpPr>
          <p:cNvPr id="3" name="Content Placeholder 2">
            <a:extLst>
              <a:ext uri="{FF2B5EF4-FFF2-40B4-BE49-F238E27FC236}">
                <a16:creationId xmlns:a16="http://schemas.microsoft.com/office/drawing/2014/main" id="{CB962C1B-FA96-4D20-BD37-818FD0A8449C}"/>
              </a:ext>
            </a:extLst>
          </p:cNvPr>
          <p:cNvSpPr>
            <a:spLocks noGrp="1"/>
          </p:cNvSpPr>
          <p:nvPr>
            <p:ph idx="1"/>
          </p:nvPr>
        </p:nvSpPr>
        <p:spPr/>
        <p:txBody>
          <a:bodyPr>
            <a:normAutofit fontScale="85000" lnSpcReduction="20000"/>
          </a:bodyPr>
          <a:lstStyle/>
          <a:p>
            <a:pPr lvl="0"/>
            <a:r>
              <a:rPr lang="en-GB" dirty="0"/>
              <a:t>Black C (2012). “Why healthcare organisations must look after their staff”. Nursing Management; vol.19, issue 6, pp.27-30.</a:t>
            </a:r>
            <a:endParaRPr lang="en-US" dirty="0"/>
          </a:p>
          <a:p>
            <a:pPr lvl="0"/>
            <a:r>
              <a:rPr lang="en-GB" dirty="0"/>
              <a:t>CIPD (2013). </a:t>
            </a:r>
            <a:r>
              <a:rPr lang="en-GB" dirty="0">
                <a:hlinkClick r:id="rId2">
                  <a:extLst>
                    <a:ext uri="{A12FA001-AC4F-418D-AE19-62706E023703}">
                      <ahyp:hlinkClr xmlns:ahyp="http://schemas.microsoft.com/office/drawing/2018/hyperlinkcolor" val="tx"/>
                    </a:ext>
                  </a:extLst>
                </a:hlinkClick>
              </a:rPr>
              <a:t>Absence management 2013: Annual survey report</a:t>
            </a:r>
            <a:r>
              <a:rPr lang="en-GB" dirty="0"/>
              <a:t>.</a:t>
            </a:r>
            <a:endParaRPr lang="en-US" dirty="0"/>
          </a:p>
          <a:p>
            <a:pPr lvl="0"/>
            <a:r>
              <a:rPr lang="en-GB" dirty="0" err="1"/>
              <a:t>Fabrizo</a:t>
            </a:r>
            <a:r>
              <a:rPr lang="en-GB" dirty="0"/>
              <a:t> P (2009). “Ergonomic intervention in the treatment of a patient with upper extremity and neck pain”. Physical Therapy; vol.8, issue 4, pp.351-360.</a:t>
            </a:r>
            <a:endParaRPr lang="en-US" dirty="0"/>
          </a:p>
          <a:p>
            <a:pPr lvl="0"/>
            <a:r>
              <a:rPr lang="en-GB" dirty="0"/>
              <a:t>Health and Safety Executive (2014). </a:t>
            </a:r>
            <a:r>
              <a:rPr lang="en-GB" dirty="0">
                <a:hlinkClick r:id="rId3">
                  <a:extLst>
                    <a:ext uri="{A12FA001-AC4F-418D-AE19-62706E023703}">
                      <ahyp:hlinkClr xmlns:ahyp="http://schemas.microsoft.com/office/drawing/2018/hyperlinkcolor" val="tx"/>
                    </a:ext>
                  </a:extLst>
                </a:hlinkClick>
              </a:rPr>
              <a:t>Management of health and safety at work</a:t>
            </a:r>
            <a:r>
              <a:rPr lang="en-GB" dirty="0"/>
              <a:t>.</a:t>
            </a:r>
            <a:endParaRPr lang="en-US" dirty="0"/>
          </a:p>
          <a:p>
            <a:pPr lvl="0"/>
            <a:r>
              <a:rPr lang="en-GB" dirty="0"/>
              <a:t>Health and Safety Executive (2011). </a:t>
            </a:r>
            <a:r>
              <a:rPr lang="en-GB" dirty="0">
                <a:hlinkClick r:id="rId4">
                  <a:extLst>
                    <a:ext uri="{A12FA001-AC4F-418D-AE19-62706E023703}">
                      <ahyp:hlinkClr xmlns:ahyp="http://schemas.microsoft.com/office/drawing/2018/hyperlinkcolor" val="tx"/>
                    </a:ext>
                  </a:extLst>
                </a:hlinkClick>
              </a:rPr>
              <a:t>Manual handling at work: A brief guide</a:t>
            </a:r>
            <a:r>
              <a:rPr lang="en-GB" dirty="0"/>
              <a:t>.</a:t>
            </a:r>
            <a:endParaRPr lang="en-US" dirty="0"/>
          </a:p>
          <a:p>
            <a:pPr lvl="0"/>
            <a:r>
              <a:rPr lang="en-GB" dirty="0"/>
              <a:t>Health and Safety Executive (2013). </a:t>
            </a:r>
            <a:r>
              <a:rPr lang="en-GB" dirty="0">
                <a:hlinkClick r:id="rId5">
                  <a:extLst>
                    <a:ext uri="{A12FA001-AC4F-418D-AE19-62706E023703}">
                      <ahyp:hlinkClr xmlns:ahyp="http://schemas.microsoft.com/office/drawing/2018/hyperlinkcolor" val="tx"/>
                    </a:ext>
                  </a:extLst>
                </a:hlinkClick>
              </a:rPr>
              <a:t>Health and Safety (sharps instruments in healthcare) Regulations 2013: Guidance for employers and employees</a:t>
            </a:r>
            <a:r>
              <a:rPr lang="en-GB" dirty="0"/>
              <a:t>.</a:t>
            </a:r>
            <a:endParaRPr lang="en-US" dirty="0"/>
          </a:p>
          <a:p>
            <a:pPr lvl="0"/>
            <a:r>
              <a:rPr lang="en-US" dirty="0" err="1"/>
              <a:t>Ndejjo</a:t>
            </a:r>
            <a:r>
              <a:rPr lang="en-US" dirty="0"/>
              <a:t> R, </a:t>
            </a:r>
            <a:r>
              <a:rPr lang="en-US" dirty="0" err="1"/>
              <a:t>Musinguzi</a:t>
            </a:r>
            <a:r>
              <a:rPr lang="en-US" dirty="0"/>
              <a:t> G, Yu X, </a:t>
            </a:r>
            <a:r>
              <a:rPr lang="en-US" i="1" dirty="0"/>
              <a:t>et al.</a:t>
            </a:r>
            <a:r>
              <a:rPr lang="en-US" dirty="0"/>
              <a:t> Occupational Health Hazards among Healthcare Workers in Kampala, Uganda. J Env Public Health 2015:1–9.</a:t>
            </a:r>
          </a:p>
          <a:p>
            <a:pPr lvl="0"/>
            <a:r>
              <a:rPr lang="en-US" dirty="0"/>
              <a:t>European Agency for Safety and Health at Work. Risk assessment in health care. 2016;1–8. </a:t>
            </a:r>
          </a:p>
          <a:p>
            <a:pPr lvl="0"/>
            <a:r>
              <a:rPr lang="en-US" dirty="0" err="1"/>
              <a:t>Asuzu</a:t>
            </a:r>
            <a:r>
              <a:rPr lang="en-US" dirty="0"/>
              <a:t> MC. Occupational Hazards. Principles and Practice of Occupational Health 2nd Ed. Ibadan; </a:t>
            </a:r>
            <a:r>
              <a:rPr lang="en-US" dirty="0" err="1"/>
              <a:t>Afrik</a:t>
            </a:r>
            <a:r>
              <a:rPr lang="en-US" dirty="0"/>
              <a:t> Publishers. 2002;6.</a:t>
            </a:r>
          </a:p>
          <a:p>
            <a:endParaRPr lang="en-US" dirty="0"/>
          </a:p>
        </p:txBody>
      </p:sp>
      <p:sp>
        <p:nvSpPr>
          <p:cNvPr id="4" name="Slide Number Placeholder 3">
            <a:extLst>
              <a:ext uri="{FF2B5EF4-FFF2-40B4-BE49-F238E27FC236}">
                <a16:creationId xmlns:a16="http://schemas.microsoft.com/office/drawing/2014/main" id="{2A8B1EFE-EA27-4F9F-929B-F3D1997B3DA8}"/>
              </a:ext>
            </a:extLst>
          </p:cNvPr>
          <p:cNvSpPr>
            <a:spLocks noGrp="1"/>
          </p:cNvSpPr>
          <p:nvPr>
            <p:ph type="sldNum" sz="quarter" idx="12"/>
          </p:nvPr>
        </p:nvSpPr>
        <p:spPr/>
        <p:txBody>
          <a:bodyPr/>
          <a:lstStyle/>
          <a:p>
            <a:fld id="{73F80C1B-3152-468D-9842-BA95B409B062}" type="slidenum">
              <a:rPr lang="en-US" smtClean="0"/>
              <a:t>20</a:t>
            </a:fld>
            <a:endParaRPr lang="en-US"/>
          </a:p>
        </p:txBody>
      </p:sp>
    </p:spTree>
    <p:extLst>
      <p:ext uri="{BB962C8B-B14F-4D97-AF65-F5344CB8AC3E}">
        <p14:creationId xmlns:p14="http://schemas.microsoft.com/office/powerpoint/2010/main" val="22090875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B746F4A-E940-49DC-90E3-663B653AA9FE}"/>
              </a:ext>
            </a:extLst>
          </p:cNvPr>
          <p:cNvSpPr>
            <a:spLocks noGrp="1"/>
          </p:cNvSpPr>
          <p:nvPr>
            <p:ph type="title"/>
          </p:nvPr>
        </p:nvSpPr>
        <p:spPr/>
        <p:txBody>
          <a:bodyPr/>
          <a:lstStyle/>
          <a:p>
            <a:r>
              <a:rPr lang="en-US" dirty="0"/>
              <a:t>THANK YOU</a:t>
            </a:r>
          </a:p>
        </p:txBody>
      </p:sp>
      <p:sp>
        <p:nvSpPr>
          <p:cNvPr id="5" name="Text Placeholder 4">
            <a:extLst>
              <a:ext uri="{FF2B5EF4-FFF2-40B4-BE49-F238E27FC236}">
                <a16:creationId xmlns:a16="http://schemas.microsoft.com/office/drawing/2014/main" id="{D787DDEF-BF6D-4CE0-9999-48EEDA29A1E7}"/>
              </a:ext>
            </a:extLst>
          </p:cNvPr>
          <p:cNvSpPr>
            <a:spLocks noGrp="1"/>
          </p:cNvSpPr>
          <p:nvPr>
            <p:ph type="body" idx="1"/>
          </p:nvPr>
        </p:nvSpPr>
        <p:spPr/>
        <p:txBody>
          <a:bodyPr>
            <a:normAutofit fontScale="92500" lnSpcReduction="20000"/>
          </a:bodyPr>
          <a:lstStyle/>
          <a:p>
            <a:r>
              <a:rPr lang="en-US" dirty="0"/>
              <a:t>Name: Usman Gift Amira</a:t>
            </a:r>
          </a:p>
          <a:p>
            <a:r>
              <a:rPr lang="en-US" dirty="0"/>
              <a:t>Department: Chemical Engineering</a:t>
            </a:r>
          </a:p>
          <a:p>
            <a:r>
              <a:rPr lang="en-US" dirty="0"/>
              <a:t>Matric No: 17/Eng01/031</a:t>
            </a:r>
          </a:p>
        </p:txBody>
      </p:sp>
      <p:sp>
        <p:nvSpPr>
          <p:cNvPr id="3" name="Slide Number Placeholder 2">
            <a:extLst>
              <a:ext uri="{FF2B5EF4-FFF2-40B4-BE49-F238E27FC236}">
                <a16:creationId xmlns:a16="http://schemas.microsoft.com/office/drawing/2014/main" id="{6F37C000-326C-4B06-B017-92E01B27ECF4}"/>
              </a:ext>
            </a:extLst>
          </p:cNvPr>
          <p:cNvSpPr>
            <a:spLocks noGrp="1"/>
          </p:cNvSpPr>
          <p:nvPr>
            <p:ph type="sldNum" sz="quarter" idx="12"/>
          </p:nvPr>
        </p:nvSpPr>
        <p:spPr/>
        <p:txBody>
          <a:bodyPr/>
          <a:lstStyle/>
          <a:p>
            <a:fld id="{73F80C1B-3152-468D-9842-BA95B409B062}" type="slidenum">
              <a:rPr lang="en-US" smtClean="0"/>
              <a:t>21</a:t>
            </a:fld>
            <a:endParaRPr lang="en-US"/>
          </a:p>
        </p:txBody>
      </p:sp>
    </p:spTree>
    <p:extLst>
      <p:ext uri="{BB962C8B-B14F-4D97-AF65-F5344CB8AC3E}">
        <p14:creationId xmlns:p14="http://schemas.microsoft.com/office/powerpoint/2010/main" val="3042523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043C7-E967-44CA-94A3-BA50E1D087AD}"/>
              </a:ext>
            </a:extLst>
          </p:cNvPr>
          <p:cNvSpPr>
            <a:spLocks noGrp="1"/>
          </p:cNvSpPr>
          <p:nvPr>
            <p:ph type="title"/>
          </p:nvPr>
        </p:nvSpPr>
        <p:spPr/>
        <p:txBody>
          <a:bodyPr>
            <a:normAutofit/>
          </a:bodyPr>
          <a:lstStyle/>
          <a:p>
            <a:pPr algn="ctr"/>
            <a:r>
              <a:rPr lang="en-US" sz="4800" dirty="0"/>
              <a:t>Introduction</a:t>
            </a:r>
            <a:br>
              <a:rPr lang="en-US" sz="4800" dirty="0"/>
            </a:br>
            <a:r>
              <a:rPr lang="en-US" sz="2400" dirty="0"/>
              <a:t>corona virus</a:t>
            </a:r>
            <a:endParaRPr lang="en-US" sz="4800" dirty="0"/>
          </a:p>
        </p:txBody>
      </p:sp>
      <p:sp>
        <p:nvSpPr>
          <p:cNvPr id="3" name="Content Placeholder 2">
            <a:extLst>
              <a:ext uri="{FF2B5EF4-FFF2-40B4-BE49-F238E27FC236}">
                <a16:creationId xmlns:a16="http://schemas.microsoft.com/office/drawing/2014/main" id="{7D03C1D6-9127-473D-B9F8-3F4465C2DB4E}"/>
              </a:ext>
            </a:extLst>
          </p:cNvPr>
          <p:cNvSpPr>
            <a:spLocks noGrp="1"/>
          </p:cNvSpPr>
          <p:nvPr>
            <p:ph idx="1"/>
          </p:nvPr>
        </p:nvSpPr>
        <p:spPr/>
        <p:txBody>
          <a:bodyPr/>
          <a:lstStyle/>
          <a:p>
            <a:r>
              <a:rPr lang="en-US" dirty="0"/>
              <a:t>Corona disease 2019 (COVID-19) is an infectious disease caused by </a:t>
            </a:r>
            <a:r>
              <a:rPr lang="en-US" dirty="0">
                <a:hlinkClick r:id="rId2" tooltip="Severe acute respiratory syndrome coronavirus 2">
                  <a:extLst>
                    <a:ext uri="{A12FA001-AC4F-418D-AE19-62706E023703}">
                      <ahyp:hlinkClr xmlns:ahyp="http://schemas.microsoft.com/office/drawing/2018/hyperlinkcolor" val="tx"/>
                    </a:ext>
                  </a:extLst>
                </a:hlinkClick>
              </a:rPr>
              <a:t>severe acute respiratory syndrome coronavirus 2</a:t>
            </a:r>
            <a:r>
              <a:rPr lang="en-US" dirty="0"/>
              <a:t> (SARS-CoV-2). The disease was first identified in December 2019 in </a:t>
            </a:r>
            <a:r>
              <a:rPr lang="en-US" dirty="0">
                <a:hlinkClick r:id="rId3" tooltip="Wuhan">
                  <a:extLst>
                    <a:ext uri="{A12FA001-AC4F-418D-AE19-62706E023703}">
                      <ahyp:hlinkClr xmlns:ahyp="http://schemas.microsoft.com/office/drawing/2018/hyperlinkcolor" val="tx"/>
                    </a:ext>
                  </a:extLst>
                </a:hlinkClick>
              </a:rPr>
              <a:t>Wuhan</a:t>
            </a:r>
            <a:r>
              <a:rPr lang="en-US" dirty="0"/>
              <a:t>, the capital of China's </a:t>
            </a:r>
            <a:r>
              <a:rPr lang="en-US" dirty="0">
                <a:hlinkClick r:id="rId4" tooltip="Hubei">
                  <a:extLst>
                    <a:ext uri="{A12FA001-AC4F-418D-AE19-62706E023703}">
                      <ahyp:hlinkClr xmlns:ahyp="http://schemas.microsoft.com/office/drawing/2018/hyperlinkcolor" val="tx"/>
                    </a:ext>
                  </a:extLst>
                </a:hlinkClick>
              </a:rPr>
              <a:t>Hubei</a:t>
            </a:r>
            <a:r>
              <a:rPr lang="en-US" dirty="0"/>
              <a:t> province, and has since spread globally, resulting in the ongoing </a:t>
            </a:r>
            <a:r>
              <a:rPr lang="en-US" dirty="0">
                <a:hlinkClick r:id="rId5" tooltip="2019–20 coronavirus pandemic">
                  <a:extLst>
                    <a:ext uri="{A12FA001-AC4F-418D-AE19-62706E023703}">
                      <ahyp:hlinkClr xmlns:ahyp="http://schemas.microsoft.com/office/drawing/2018/hyperlinkcolor" val="tx"/>
                    </a:ext>
                  </a:extLst>
                </a:hlinkClick>
              </a:rPr>
              <a:t>2019–20 coronavirus pandemic</a:t>
            </a:r>
            <a:r>
              <a:rPr lang="en-US" dirty="0"/>
              <a:t>. Common </a:t>
            </a:r>
            <a:r>
              <a:rPr lang="en-US" dirty="0">
                <a:hlinkClick r:id="rId6" tooltip="Symptom">
                  <a:extLst>
                    <a:ext uri="{A12FA001-AC4F-418D-AE19-62706E023703}">
                      <ahyp:hlinkClr xmlns:ahyp="http://schemas.microsoft.com/office/drawing/2018/hyperlinkcolor" val="tx"/>
                    </a:ext>
                  </a:extLst>
                </a:hlinkClick>
              </a:rPr>
              <a:t>symptoms</a:t>
            </a:r>
            <a:r>
              <a:rPr lang="en-US" dirty="0"/>
              <a:t> include </a:t>
            </a:r>
            <a:r>
              <a:rPr lang="en-US" dirty="0">
                <a:hlinkClick r:id="rId7" tooltip="Fever">
                  <a:extLst>
                    <a:ext uri="{A12FA001-AC4F-418D-AE19-62706E023703}">
                      <ahyp:hlinkClr xmlns:ahyp="http://schemas.microsoft.com/office/drawing/2018/hyperlinkcolor" val="tx"/>
                    </a:ext>
                  </a:extLst>
                </a:hlinkClick>
              </a:rPr>
              <a:t>fever</a:t>
            </a:r>
            <a:r>
              <a:rPr lang="en-US" dirty="0"/>
              <a:t>, </a:t>
            </a:r>
            <a:r>
              <a:rPr lang="en-US" dirty="0">
                <a:hlinkClick r:id="rId8" tooltip="Cough">
                  <a:extLst>
                    <a:ext uri="{A12FA001-AC4F-418D-AE19-62706E023703}">
                      <ahyp:hlinkClr xmlns:ahyp="http://schemas.microsoft.com/office/drawing/2018/hyperlinkcolor" val="tx"/>
                    </a:ext>
                  </a:extLst>
                </a:hlinkClick>
              </a:rPr>
              <a:t>cough</a:t>
            </a:r>
            <a:r>
              <a:rPr lang="en-US" dirty="0"/>
              <a:t> and </a:t>
            </a:r>
            <a:r>
              <a:rPr lang="en-US" dirty="0">
                <a:hlinkClick r:id="rId9" tooltip="Shortness of breath">
                  <a:extLst>
                    <a:ext uri="{A12FA001-AC4F-418D-AE19-62706E023703}">
                      <ahyp:hlinkClr xmlns:ahyp="http://schemas.microsoft.com/office/drawing/2018/hyperlinkcolor" val="tx"/>
                    </a:ext>
                  </a:extLst>
                </a:hlinkClick>
              </a:rPr>
              <a:t>shortness of breath</a:t>
            </a:r>
            <a:r>
              <a:rPr lang="en-US" dirty="0"/>
              <a:t>. Other symptoms may include fatigue, </a:t>
            </a:r>
            <a:r>
              <a:rPr lang="en-US" dirty="0">
                <a:hlinkClick r:id="rId10" tooltip="Myalgia">
                  <a:extLst>
                    <a:ext uri="{A12FA001-AC4F-418D-AE19-62706E023703}">
                      <ahyp:hlinkClr xmlns:ahyp="http://schemas.microsoft.com/office/drawing/2018/hyperlinkcolor" val="tx"/>
                    </a:ext>
                  </a:extLst>
                </a:hlinkClick>
              </a:rPr>
              <a:t>muscle pain</a:t>
            </a:r>
            <a:r>
              <a:rPr lang="en-US" dirty="0"/>
              <a:t>, </a:t>
            </a:r>
            <a:r>
              <a:rPr lang="en-US" dirty="0">
                <a:hlinkClick r:id="rId11" tooltip="Diarrhea">
                  <a:extLst>
                    <a:ext uri="{A12FA001-AC4F-418D-AE19-62706E023703}">
                      <ahyp:hlinkClr xmlns:ahyp="http://schemas.microsoft.com/office/drawing/2018/hyperlinkcolor" val="tx"/>
                    </a:ext>
                  </a:extLst>
                </a:hlinkClick>
              </a:rPr>
              <a:t>diarrhea</a:t>
            </a:r>
            <a:r>
              <a:rPr lang="en-US" dirty="0"/>
              <a:t>, </a:t>
            </a:r>
            <a:r>
              <a:rPr lang="en-US" dirty="0">
                <a:hlinkClick r:id="rId12" tooltip="Sore throat">
                  <a:extLst>
                    <a:ext uri="{A12FA001-AC4F-418D-AE19-62706E023703}">
                      <ahyp:hlinkClr xmlns:ahyp="http://schemas.microsoft.com/office/drawing/2018/hyperlinkcolor" val="tx"/>
                    </a:ext>
                  </a:extLst>
                </a:hlinkClick>
              </a:rPr>
              <a:t>sore throat</a:t>
            </a:r>
            <a:r>
              <a:rPr lang="en-US" dirty="0"/>
              <a:t>, </a:t>
            </a:r>
            <a:r>
              <a:rPr lang="en-US" dirty="0">
                <a:hlinkClick r:id="rId13" tooltip="Loss of smell">
                  <a:extLst>
                    <a:ext uri="{A12FA001-AC4F-418D-AE19-62706E023703}">
                      <ahyp:hlinkClr xmlns:ahyp="http://schemas.microsoft.com/office/drawing/2018/hyperlinkcolor" val="tx"/>
                    </a:ext>
                  </a:extLst>
                </a:hlinkClick>
              </a:rPr>
              <a:t>loss of smell</a:t>
            </a:r>
            <a:r>
              <a:rPr lang="en-US" dirty="0"/>
              <a:t> and abdominal pain. The </a:t>
            </a:r>
            <a:r>
              <a:rPr lang="en-US" dirty="0">
                <a:hlinkClick r:id="rId14" tooltip="Incubation period">
                  <a:extLst>
                    <a:ext uri="{A12FA001-AC4F-418D-AE19-62706E023703}">
                      <ahyp:hlinkClr xmlns:ahyp="http://schemas.microsoft.com/office/drawing/2018/hyperlinkcolor" val="tx"/>
                    </a:ext>
                  </a:extLst>
                </a:hlinkClick>
              </a:rPr>
              <a:t>time from exposure to onset of symptoms</a:t>
            </a:r>
            <a:r>
              <a:rPr lang="en-US" dirty="0"/>
              <a:t> is typically around five days, but may range from two to 14 days. While the majority of cases result in mild symptoms, some progress to viral </a:t>
            </a:r>
            <a:r>
              <a:rPr lang="en-US" dirty="0">
                <a:hlinkClick r:id="rId15" tooltip="Pneumonia">
                  <a:extLst>
                    <a:ext uri="{A12FA001-AC4F-418D-AE19-62706E023703}">
                      <ahyp:hlinkClr xmlns:ahyp="http://schemas.microsoft.com/office/drawing/2018/hyperlinkcolor" val="tx"/>
                    </a:ext>
                  </a:extLst>
                </a:hlinkClick>
              </a:rPr>
              <a:t>pneumonia</a:t>
            </a:r>
            <a:r>
              <a:rPr lang="en-US" dirty="0"/>
              <a:t> and </a:t>
            </a:r>
            <a:r>
              <a:rPr lang="en-US" dirty="0">
                <a:hlinkClick r:id="rId16" tooltip="Multi-organ failure">
                  <a:extLst>
                    <a:ext uri="{A12FA001-AC4F-418D-AE19-62706E023703}">
                      <ahyp:hlinkClr xmlns:ahyp="http://schemas.microsoft.com/office/drawing/2018/hyperlinkcolor" val="tx"/>
                    </a:ext>
                  </a:extLst>
                </a:hlinkClick>
              </a:rPr>
              <a:t>multi-organ failure</a:t>
            </a:r>
            <a:r>
              <a:rPr lang="en-US" dirty="0"/>
              <a:t>. </a:t>
            </a:r>
          </a:p>
          <a:p>
            <a:r>
              <a:rPr lang="en-US" dirty="0"/>
              <a:t>As of 9 April 2020, more than 1.5 million </a:t>
            </a:r>
            <a:r>
              <a:rPr lang="en-US" dirty="0">
                <a:hlinkClick r:id="rId17" tooltip="2019–20 coronavirus pandemic cases/WHO situation reports">
                  <a:extLst>
                    <a:ext uri="{A12FA001-AC4F-418D-AE19-62706E023703}">
                      <ahyp:hlinkClr xmlns:ahyp="http://schemas.microsoft.com/office/drawing/2018/hyperlinkcolor" val="tx"/>
                    </a:ext>
                  </a:extLst>
                </a:hlinkClick>
              </a:rPr>
              <a:t>cases</a:t>
            </a:r>
            <a:r>
              <a:rPr lang="en-US" dirty="0"/>
              <a:t> have been reported in more than 200 countries and territories, resulting in more than 90,000 </a:t>
            </a:r>
            <a:r>
              <a:rPr lang="en-US" dirty="0">
                <a:hlinkClick r:id="rId18" tooltip="2019–20 coronavirus pandemic deaths/WHO situation reports">
                  <a:extLst>
                    <a:ext uri="{A12FA001-AC4F-418D-AE19-62706E023703}">
                      <ahyp:hlinkClr xmlns:ahyp="http://schemas.microsoft.com/office/drawing/2018/hyperlinkcolor" val="tx"/>
                    </a:ext>
                  </a:extLst>
                </a:hlinkClick>
              </a:rPr>
              <a:t>deaths</a:t>
            </a:r>
            <a:r>
              <a:rPr lang="en-US" dirty="0"/>
              <a:t>. More than 340,000 people have recovered. </a:t>
            </a:r>
          </a:p>
        </p:txBody>
      </p:sp>
      <p:sp>
        <p:nvSpPr>
          <p:cNvPr id="4" name="Slide Number Placeholder 3">
            <a:extLst>
              <a:ext uri="{FF2B5EF4-FFF2-40B4-BE49-F238E27FC236}">
                <a16:creationId xmlns:a16="http://schemas.microsoft.com/office/drawing/2014/main" id="{CAC0436D-97DF-405C-88DA-3F59537618D5}"/>
              </a:ext>
            </a:extLst>
          </p:cNvPr>
          <p:cNvSpPr>
            <a:spLocks noGrp="1"/>
          </p:cNvSpPr>
          <p:nvPr>
            <p:ph type="sldNum" sz="quarter" idx="12"/>
          </p:nvPr>
        </p:nvSpPr>
        <p:spPr/>
        <p:txBody>
          <a:bodyPr/>
          <a:lstStyle/>
          <a:p>
            <a:fld id="{73F80C1B-3152-468D-9842-BA95B409B062}" type="slidenum">
              <a:rPr lang="en-US" smtClean="0"/>
              <a:t>3</a:t>
            </a:fld>
            <a:endParaRPr lang="en-US"/>
          </a:p>
        </p:txBody>
      </p:sp>
    </p:spTree>
    <p:extLst>
      <p:ext uri="{BB962C8B-B14F-4D97-AF65-F5344CB8AC3E}">
        <p14:creationId xmlns:p14="http://schemas.microsoft.com/office/powerpoint/2010/main" val="2088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4B6E-9624-4E3E-B519-B72E3380BB36}"/>
              </a:ext>
            </a:extLst>
          </p:cNvPr>
          <p:cNvSpPr>
            <a:spLocks noGrp="1"/>
          </p:cNvSpPr>
          <p:nvPr>
            <p:ph type="title"/>
          </p:nvPr>
        </p:nvSpPr>
        <p:spPr>
          <a:xfrm>
            <a:off x="1069848" y="484632"/>
            <a:ext cx="10058400" cy="664546"/>
          </a:xfrm>
        </p:spPr>
        <p:txBody>
          <a:bodyPr>
            <a:normAutofit/>
          </a:bodyPr>
          <a:lstStyle/>
          <a:p>
            <a:pPr algn="ctr"/>
            <a:r>
              <a:rPr lang="en-US" sz="2400" dirty="0"/>
              <a:t>Corona virus</a:t>
            </a:r>
          </a:p>
        </p:txBody>
      </p:sp>
      <p:sp>
        <p:nvSpPr>
          <p:cNvPr id="3" name="Content Placeholder 2">
            <a:extLst>
              <a:ext uri="{FF2B5EF4-FFF2-40B4-BE49-F238E27FC236}">
                <a16:creationId xmlns:a16="http://schemas.microsoft.com/office/drawing/2014/main" id="{AFAB75CD-1A5B-409E-BBE8-3875BFB4D0D1}"/>
              </a:ext>
            </a:extLst>
          </p:cNvPr>
          <p:cNvSpPr>
            <a:spLocks noGrp="1"/>
          </p:cNvSpPr>
          <p:nvPr>
            <p:ph idx="1"/>
          </p:nvPr>
        </p:nvSpPr>
        <p:spPr>
          <a:xfrm>
            <a:off x="1066800" y="1149178"/>
            <a:ext cx="10058400" cy="5013631"/>
          </a:xfrm>
        </p:spPr>
        <p:txBody>
          <a:bodyPr>
            <a:normAutofit lnSpcReduction="10000"/>
          </a:bodyPr>
          <a:lstStyle/>
          <a:p>
            <a:r>
              <a:rPr lang="en-US" dirty="0"/>
              <a:t>The virus is mainly </a:t>
            </a:r>
            <a:r>
              <a:rPr lang="en-US" dirty="0">
                <a:hlinkClick r:id="rId2" tooltip="Transmission (medicine)">
                  <a:extLst>
                    <a:ext uri="{A12FA001-AC4F-418D-AE19-62706E023703}">
                      <ahyp:hlinkClr xmlns:ahyp="http://schemas.microsoft.com/office/drawing/2018/hyperlinkcolor" val="tx"/>
                    </a:ext>
                  </a:extLst>
                </a:hlinkClick>
              </a:rPr>
              <a:t>spread</a:t>
            </a:r>
            <a:r>
              <a:rPr lang="en-US" dirty="0"/>
              <a:t> between people during close contact, often via </a:t>
            </a:r>
            <a:r>
              <a:rPr lang="en-US" dirty="0">
                <a:hlinkClick r:id="rId3" tooltip="Respiratory droplet">
                  <a:extLst>
                    <a:ext uri="{A12FA001-AC4F-418D-AE19-62706E023703}">
                      <ahyp:hlinkClr xmlns:ahyp="http://schemas.microsoft.com/office/drawing/2018/hyperlinkcolor" val="tx"/>
                    </a:ext>
                  </a:extLst>
                </a:hlinkClick>
              </a:rPr>
              <a:t>small droplets</a:t>
            </a:r>
            <a:r>
              <a:rPr lang="en-US" dirty="0"/>
              <a:t> produced during cough, sneeze, or talk. While these droplets are produced when breathing out, they usually fall to the ground or surfaces rather than </a:t>
            </a:r>
            <a:r>
              <a:rPr lang="en-US" dirty="0">
                <a:hlinkClick r:id="rId4" tooltip="Airborne disease">
                  <a:extLst>
                    <a:ext uri="{A12FA001-AC4F-418D-AE19-62706E023703}">
                      <ahyp:hlinkClr xmlns:ahyp="http://schemas.microsoft.com/office/drawing/2018/hyperlinkcolor" val="tx"/>
                    </a:ext>
                  </a:extLst>
                </a:hlinkClick>
              </a:rPr>
              <a:t>being infectious in the air over large distances</a:t>
            </a:r>
            <a:r>
              <a:rPr lang="en-US" dirty="0"/>
              <a:t>. People may also become infected by touching a contaminated surface and then their face. The virus can survive on surfaces for up to 72 hours. Coronavirus is most contagious during the first three days after onset of symptoms, although spread may be possible before symptoms appear and in later stages of the disease.</a:t>
            </a:r>
          </a:p>
          <a:p>
            <a:r>
              <a:rPr lang="en-US" dirty="0"/>
              <a:t>Recommended measures to prevent infection include frequent </a:t>
            </a:r>
            <a:r>
              <a:rPr lang="en-US" dirty="0">
                <a:hlinkClick r:id="rId5" tooltip="Hand washing">
                  <a:extLst>
                    <a:ext uri="{A12FA001-AC4F-418D-AE19-62706E023703}">
                      <ahyp:hlinkClr xmlns:ahyp="http://schemas.microsoft.com/office/drawing/2018/hyperlinkcolor" val="tx"/>
                    </a:ext>
                  </a:extLst>
                </a:hlinkClick>
              </a:rPr>
              <a:t>hand washing</a:t>
            </a:r>
            <a:r>
              <a:rPr lang="en-US" dirty="0"/>
              <a:t>, </a:t>
            </a:r>
            <a:r>
              <a:rPr lang="en-US" dirty="0">
                <a:hlinkClick r:id="rId6" tooltip="Social distancing">
                  <a:extLst>
                    <a:ext uri="{A12FA001-AC4F-418D-AE19-62706E023703}">
                      <ahyp:hlinkClr xmlns:ahyp="http://schemas.microsoft.com/office/drawing/2018/hyperlinkcolor" val="tx"/>
                    </a:ext>
                  </a:extLst>
                </a:hlinkClick>
              </a:rPr>
              <a:t>social distancing</a:t>
            </a:r>
            <a:r>
              <a:rPr lang="en-US" dirty="0"/>
              <a:t> (maintaining physical distance from others, especially from those with symptoms), covering coughs and sneezes with a tissue or inner elbow and keeping unwashed hands away from the face. The use of </a:t>
            </a:r>
            <a:r>
              <a:rPr lang="en-US" dirty="0">
                <a:hlinkClick r:id="rId7" tooltip="Surgical mask">
                  <a:extLst>
                    <a:ext uri="{A12FA001-AC4F-418D-AE19-62706E023703}">
                      <ahyp:hlinkClr xmlns:ahyp="http://schemas.microsoft.com/office/drawing/2018/hyperlinkcolor" val="tx"/>
                    </a:ext>
                  </a:extLst>
                </a:hlinkClick>
              </a:rPr>
              <a:t>masks</a:t>
            </a:r>
            <a:r>
              <a:rPr lang="en-US" dirty="0"/>
              <a:t> is recommended for those who suspect they have the virus and their caregivers. Recommendations for mask use by the general public vary, with some authorities recommending against their use, some recommending their use and others requiring their use. Currently, there is no </a:t>
            </a:r>
            <a:r>
              <a:rPr lang="en-US" dirty="0">
                <a:hlinkClick r:id="rId8" tooltip="Vaccine">
                  <a:extLst>
                    <a:ext uri="{A12FA001-AC4F-418D-AE19-62706E023703}">
                      <ahyp:hlinkClr xmlns:ahyp="http://schemas.microsoft.com/office/drawing/2018/hyperlinkcolor" val="tx"/>
                    </a:ext>
                  </a:extLst>
                </a:hlinkClick>
              </a:rPr>
              <a:t>vaccine</a:t>
            </a:r>
            <a:r>
              <a:rPr lang="en-US" dirty="0"/>
              <a:t> or specific </a:t>
            </a:r>
            <a:r>
              <a:rPr lang="en-US" dirty="0">
                <a:hlinkClick r:id="rId9" tooltip="Antiviral treatment">
                  <a:extLst>
                    <a:ext uri="{A12FA001-AC4F-418D-AE19-62706E023703}">
                      <ahyp:hlinkClr xmlns:ahyp="http://schemas.microsoft.com/office/drawing/2018/hyperlinkcolor" val="tx"/>
                    </a:ext>
                  </a:extLst>
                </a:hlinkClick>
              </a:rPr>
              <a:t>antiviral treatment</a:t>
            </a:r>
            <a:r>
              <a:rPr lang="en-US" dirty="0"/>
              <a:t> for COVID-19. Management involves </a:t>
            </a:r>
            <a:r>
              <a:rPr lang="en-US" dirty="0">
                <a:hlinkClick r:id="rId10" tooltip="Palliative care">
                  <a:extLst>
                    <a:ext uri="{A12FA001-AC4F-418D-AE19-62706E023703}">
                      <ahyp:hlinkClr xmlns:ahyp="http://schemas.microsoft.com/office/drawing/2018/hyperlinkcolor" val="tx"/>
                    </a:ext>
                  </a:extLst>
                </a:hlinkClick>
              </a:rPr>
              <a:t>treatment of symptoms</a:t>
            </a:r>
            <a:r>
              <a:rPr lang="en-US" dirty="0"/>
              <a:t>, </a:t>
            </a:r>
            <a:r>
              <a:rPr lang="en-US" dirty="0">
                <a:hlinkClick r:id="rId11" tooltip="Supportive care">
                  <a:extLst>
                    <a:ext uri="{A12FA001-AC4F-418D-AE19-62706E023703}">
                      <ahyp:hlinkClr xmlns:ahyp="http://schemas.microsoft.com/office/drawing/2018/hyperlinkcolor" val="tx"/>
                    </a:ext>
                  </a:extLst>
                </a:hlinkClick>
              </a:rPr>
              <a:t>supportive care</a:t>
            </a:r>
            <a:r>
              <a:rPr lang="en-US" dirty="0"/>
              <a:t>, </a:t>
            </a:r>
            <a:r>
              <a:rPr lang="en-US" dirty="0">
                <a:hlinkClick r:id="rId12" tooltip="Isolation (health care)">
                  <a:extLst>
                    <a:ext uri="{A12FA001-AC4F-418D-AE19-62706E023703}">
                      <ahyp:hlinkClr xmlns:ahyp="http://schemas.microsoft.com/office/drawing/2018/hyperlinkcolor" val="tx"/>
                    </a:ext>
                  </a:extLst>
                </a:hlinkClick>
              </a:rPr>
              <a:t>isolation</a:t>
            </a:r>
            <a:r>
              <a:rPr lang="en-US" dirty="0"/>
              <a:t> and </a:t>
            </a:r>
            <a:r>
              <a:rPr lang="en-US" dirty="0">
                <a:hlinkClick r:id="rId13" tooltip="Medical research">
                  <a:extLst>
                    <a:ext uri="{A12FA001-AC4F-418D-AE19-62706E023703}">
                      <ahyp:hlinkClr xmlns:ahyp="http://schemas.microsoft.com/office/drawing/2018/hyperlinkcolor" val="tx"/>
                    </a:ext>
                  </a:extLst>
                </a:hlinkClick>
              </a:rPr>
              <a:t>experimental measures</a:t>
            </a:r>
            <a:r>
              <a:rPr lang="en-US" dirty="0"/>
              <a:t>. </a:t>
            </a:r>
          </a:p>
          <a:p>
            <a:endParaRPr lang="en-US" dirty="0"/>
          </a:p>
        </p:txBody>
      </p:sp>
      <p:sp>
        <p:nvSpPr>
          <p:cNvPr id="4" name="Slide Number Placeholder 3">
            <a:extLst>
              <a:ext uri="{FF2B5EF4-FFF2-40B4-BE49-F238E27FC236}">
                <a16:creationId xmlns:a16="http://schemas.microsoft.com/office/drawing/2014/main" id="{F31B117E-4A3D-4201-AF93-0A206FD7F1C0}"/>
              </a:ext>
            </a:extLst>
          </p:cNvPr>
          <p:cNvSpPr>
            <a:spLocks noGrp="1"/>
          </p:cNvSpPr>
          <p:nvPr>
            <p:ph type="sldNum" sz="quarter" idx="12"/>
          </p:nvPr>
        </p:nvSpPr>
        <p:spPr/>
        <p:txBody>
          <a:bodyPr/>
          <a:lstStyle/>
          <a:p>
            <a:fld id="{73F80C1B-3152-468D-9842-BA95B409B062}" type="slidenum">
              <a:rPr lang="en-US" smtClean="0"/>
              <a:t>4</a:t>
            </a:fld>
            <a:endParaRPr lang="en-US"/>
          </a:p>
        </p:txBody>
      </p:sp>
    </p:spTree>
    <p:extLst>
      <p:ext uri="{BB962C8B-B14F-4D97-AF65-F5344CB8AC3E}">
        <p14:creationId xmlns:p14="http://schemas.microsoft.com/office/powerpoint/2010/main" val="3947001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E209-91D4-42CD-90B2-E79E12387ECF}"/>
              </a:ext>
            </a:extLst>
          </p:cNvPr>
          <p:cNvSpPr>
            <a:spLocks noGrp="1"/>
          </p:cNvSpPr>
          <p:nvPr>
            <p:ph type="title"/>
          </p:nvPr>
        </p:nvSpPr>
        <p:spPr/>
        <p:txBody>
          <a:bodyPr>
            <a:normAutofit fontScale="90000"/>
          </a:bodyPr>
          <a:lstStyle/>
          <a:p>
            <a:pPr algn="ctr"/>
            <a:r>
              <a:rPr lang="en-US" dirty="0"/>
              <a:t>Preventive measures against the spread of the corona virus</a:t>
            </a:r>
          </a:p>
        </p:txBody>
      </p:sp>
      <p:pic>
        <p:nvPicPr>
          <p:cNvPr id="7" name="Content Placeholder 6">
            <a:extLst>
              <a:ext uri="{FF2B5EF4-FFF2-40B4-BE49-F238E27FC236}">
                <a16:creationId xmlns:a16="http://schemas.microsoft.com/office/drawing/2014/main" id="{4A4BEFDD-014D-48D9-A9B3-B07C4A20D1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44594" y="295914"/>
            <a:ext cx="5066271" cy="6266171"/>
          </a:xfrm>
        </p:spPr>
      </p:pic>
      <p:sp>
        <p:nvSpPr>
          <p:cNvPr id="4" name="Text Placeholder 3">
            <a:extLst>
              <a:ext uri="{FF2B5EF4-FFF2-40B4-BE49-F238E27FC236}">
                <a16:creationId xmlns:a16="http://schemas.microsoft.com/office/drawing/2014/main" id="{200A132D-FEC8-4D8C-8E74-CCE5340E42FC}"/>
              </a:ext>
            </a:extLst>
          </p:cNvPr>
          <p:cNvSpPr>
            <a:spLocks noGrp="1"/>
          </p:cNvSpPr>
          <p:nvPr>
            <p:ph type="body" sz="half" idx="2"/>
          </p:nvPr>
        </p:nvSpPr>
        <p:spPr/>
        <p:txBody>
          <a:bodyPr>
            <a:normAutofit/>
          </a:bodyPr>
          <a:lstStyle/>
          <a:p>
            <a:pPr algn="ctr"/>
            <a:endParaRPr lang="en-US" sz="1800" dirty="0">
              <a:solidFill>
                <a:schemeClr val="tx1"/>
              </a:solidFill>
            </a:endParaRPr>
          </a:p>
          <a:p>
            <a:pPr algn="ctr"/>
            <a:r>
              <a:rPr lang="en-US" sz="1800" dirty="0">
                <a:solidFill>
                  <a:schemeClr val="tx1"/>
                </a:solidFill>
              </a:rPr>
              <a:t>This is a pictorial representation of the measures to be taken when dealing with the corona virus also know as COVID-19 as established by the World Health Organization (WHO).</a:t>
            </a:r>
          </a:p>
        </p:txBody>
      </p:sp>
      <p:sp>
        <p:nvSpPr>
          <p:cNvPr id="5" name="Slide Number Placeholder 4">
            <a:extLst>
              <a:ext uri="{FF2B5EF4-FFF2-40B4-BE49-F238E27FC236}">
                <a16:creationId xmlns:a16="http://schemas.microsoft.com/office/drawing/2014/main" id="{63CB7DD6-5B58-43B0-8DC0-D8FBD8469CC8}"/>
              </a:ext>
            </a:extLst>
          </p:cNvPr>
          <p:cNvSpPr>
            <a:spLocks noGrp="1"/>
          </p:cNvSpPr>
          <p:nvPr>
            <p:ph type="sldNum" sz="quarter" idx="12"/>
          </p:nvPr>
        </p:nvSpPr>
        <p:spPr/>
        <p:txBody>
          <a:bodyPr/>
          <a:lstStyle/>
          <a:p>
            <a:fld id="{73F80C1B-3152-468D-9842-BA95B409B062}" type="slidenum">
              <a:rPr lang="en-US" smtClean="0"/>
              <a:t>5</a:t>
            </a:fld>
            <a:endParaRPr lang="en-US"/>
          </a:p>
        </p:txBody>
      </p:sp>
    </p:spTree>
    <p:extLst>
      <p:ext uri="{BB962C8B-B14F-4D97-AF65-F5344CB8AC3E}">
        <p14:creationId xmlns:p14="http://schemas.microsoft.com/office/powerpoint/2010/main" val="1104506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257F2-D1A7-48AB-844A-3EDD909C7302}"/>
              </a:ext>
            </a:extLst>
          </p:cNvPr>
          <p:cNvSpPr>
            <a:spLocks noGrp="1"/>
          </p:cNvSpPr>
          <p:nvPr>
            <p:ph type="title"/>
          </p:nvPr>
        </p:nvSpPr>
        <p:spPr/>
        <p:txBody>
          <a:bodyPr>
            <a:normAutofit/>
          </a:bodyPr>
          <a:lstStyle/>
          <a:p>
            <a:pPr algn="ctr"/>
            <a:r>
              <a:rPr lang="en-US" sz="4800" dirty="0"/>
              <a:t>Literature review</a:t>
            </a:r>
            <a:br>
              <a:rPr lang="en-US" sz="4800" dirty="0"/>
            </a:br>
            <a:r>
              <a:rPr lang="en-US" sz="2400" dirty="0"/>
              <a:t>Hazards and occupational hazards</a:t>
            </a:r>
            <a:endParaRPr lang="en-US" sz="4800" dirty="0"/>
          </a:p>
        </p:txBody>
      </p:sp>
      <p:sp>
        <p:nvSpPr>
          <p:cNvPr id="3" name="Content Placeholder 2">
            <a:extLst>
              <a:ext uri="{FF2B5EF4-FFF2-40B4-BE49-F238E27FC236}">
                <a16:creationId xmlns:a16="http://schemas.microsoft.com/office/drawing/2014/main" id="{F662339B-0B96-4C20-AB8A-8FA8F219F63D}"/>
              </a:ext>
            </a:extLst>
          </p:cNvPr>
          <p:cNvSpPr>
            <a:spLocks noGrp="1"/>
          </p:cNvSpPr>
          <p:nvPr>
            <p:ph idx="1"/>
          </p:nvPr>
        </p:nvSpPr>
        <p:spPr/>
        <p:txBody>
          <a:bodyPr/>
          <a:lstStyle/>
          <a:p>
            <a:r>
              <a:rPr lang="en-US" dirty="0"/>
              <a:t>When we refer to hazards in relation to occupational safety and health the most commonly used definition is ‘A Hazard is a potential source of harm or adverse health effect on a person or persons’.</a:t>
            </a:r>
          </a:p>
          <a:p>
            <a:r>
              <a:rPr lang="en-US" dirty="0"/>
              <a:t>An occupational hazard is a thing or situation with the potential to harm a worker. Occupational hazards can be divided into two categories: safety hazards that cause accidents that physically injure workers, and health hazards which result in the development of disease. It is important to note that a "hazard" only represents a potential to cause harm. Whether it actually does because harm will depend on circumstances, such as the toxicity of the health hazard, exposure amount, and duration. Hazards can also be rated according to the severity of the harm they cause - a significant hazard being one with the potential to cause a critical injury or death</a:t>
            </a:r>
          </a:p>
        </p:txBody>
      </p:sp>
      <p:sp>
        <p:nvSpPr>
          <p:cNvPr id="4" name="Slide Number Placeholder 3">
            <a:extLst>
              <a:ext uri="{FF2B5EF4-FFF2-40B4-BE49-F238E27FC236}">
                <a16:creationId xmlns:a16="http://schemas.microsoft.com/office/drawing/2014/main" id="{2785219A-5926-401C-8BB4-DC255505CD59}"/>
              </a:ext>
            </a:extLst>
          </p:cNvPr>
          <p:cNvSpPr>
            <a:spLocks noGrp="1"/>
          </p:cNvSpPr>
          <p:nvPr>
            <p:ph type="sldNum" sz="quarter" idx="12"/>
          </p:nvPr>
        </p:nvSpPr>
        <p:spPr/>
        <p:txBody>
          <a:bodyPr/>
          <a:lstStyle/>
          <a:p>
            <a:fld id="{73F80C1B-3152-468D-9842-BA95B409B062}" type="slidenum">
              <a:rPr lang="en-US" smtClean="0"/>
              <a:t>6</a:t>
            </a:fld>
            <a:endParaRPr lang="en-US"/>
          </a:p>
        </p:txBody>
      </p:sp>
    </p:spTree>
    <p:extLst>
      <p:ext uri="{BB962C8B-B14F-4D97-AF65-F5344CB8AC3E}">
        <p14:creationId xmlns:p14="http://schemas.microsoft.com/office/powerpoint/2010/main" val="5400774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E18654-8C25-4D8A-932E-A118B952BB9F}"/>
              </a:ext>
            </a:extLst>
          </p:cNvPr>
          <p:cNvSpPr>
            <a:spLocks noGrp="1"/>
          </p:cNvSpPr>
          <p:nvPr>
            <p:ph type="title"/>
          </p:nvPr>
        </p:nvSpPr>
        <p:spPr>
          <a:xfrm>
            <a:off x="1069848" y="484632"/>
            <a:ext cx="10058400" cy="503909"/>
          </a:xfrm>
        </p:spPr>
        <p:txBody>
          <a:bodyPr>
            <a:normAutofit/>
          </a:bodyPr>
          <a:lstStyle/>
          <a:p>
            <a:pPr algn="ctr"/>
            <a:r>
              <a:rPr lang="en-US" sz="2400" dirty="0"/>
              <a:t>Hazard and occupational hazards</a:t>
            </a:r>
          </a:p>
        </p:txBody>
      </p:sp>
      <p:sp>
        <p:nvSpPr>
          <p:cNvPr id="3" name="Content Placeholder 2">
            <a:extLst>
              <a:ext uri="{FF2B5EF4-FFF2-40B4-BE49-F238E27FC236}">
                <a16:creationId xmlns:a16="http://schemas.microsoft.com/office/drawing/2014/main" id="{64CD1DEB-B592-46C6-AE17-2A27483EBBEE}"/>
              </a:ext>
            </a:extLst>
          </p:cNvPr>
          <p:cNvSpPr>
            <a:spLocks noGrp="1"/>
          </p:cNvSpPr>
          <p:nvPr>
            <p:ph idx="1"/>
          </p:nvPr>
        </p:nvSpPr>
        <p:spPr>
          <a:xfrm>
            <a:off x="1069848" y="988541"/>
            <a:ext cx="10058400" cy="5183659"/>
          </a:xfrm>
        </p:spPr>
        <p:txBody>
          <a:bodyPr/>
          <a:lstStyle/>
          <a:p>
            <a:pPr marL="0" indent="0">
              <a:buNone/>
            </a:pPr>
            <a:r>
              <a:rPr lang="en-US" dirty="0"/>
              <a:t>The types of hazards are as follows:</a:t>
            </a:r>
          </a:p>
          <a:p>
            <a:r>
              <a:rPr lang="en-US" b="1" dirty="0"/>
              <a:t>Chemical Hazards: </a:t>
            </a:r>
            <a:r>
              <a:rPr lang="en-US" dirty="0"/>
              <a:t>Chemical hazards are a subtype of occupational hazards that involve dangerous chemicals. Exposure to chemicals in the workplace can cause acute or long-term detrimental health effects. There are many classifications of hazardous chemicals, including neurotoxins, immune agents, dermatologic agents, carcinogens, reproductive toxins, systemic toxins, </a:t>
            </a:r>
            <a:r>
              <a:rPr lang="en-US" dirty="0" err="1"/>
              <a:t>asthmagens</a:t>
            </a:r>
            <a:r>
              <a:rPr lang="en-US" dirty="0"/>
              <a:t>, pneumoconiosis agents, and sensitizers.</a:t>
            </a:r>
            <a:endParaRPr lang="en-US" b="1" dirty="0"/>
          </a:p>
          <a:p>
            <a:endParaRPr lang="en-US" dirty="0"/>
          </a:p>
          <a:p>
            <a:r>
              <a:rPr lang="en-US" b="1" dirty="0"/>
              <a:t>Biological Hazards: </a:t>
            </a:r>
            <a:r>
              <a:rPr lang="en-US" dirty="0"/>
              <a:t>Biological agents, including microorganisms and toxins produced by living organisms, can cause health problems in workers. Influenza is an example of a biohazard which affects a broad population of workers. Those who work outdoors encounter numerous biological hazards, including bites and stings from insects, spiders, snakes and scorpions, contact dermatitis from exposure to urushiol from poisonous </a:t>
            </a:r>
            <a:r>
              <a:rPr lang="en-US" i="1" dirty="0" err="1">
                <a:hlinkClick r:id="rId2" tooltip="Toxicodendron">
                  <a:extLst>
                    <a:ext uri="{A12FA001-AC4F-418D-AE19-62706E023703}">
                      <ahyp:hlinkClr xmlns:ahyp="http://schemas.microsoft.com/office/drawing/2018/hyperlinkcolor" val="tx"/>
                    </a:ext>
                  </a:extLst>
                </a:hlinkClick>
              </a:rPr>
              <a:t>Toxicodendron</a:t>
            </a:r>
            <a:r>
              <a:rPr lang="en-US" dirty="0"/>
              <a:t> plants</a:t>
            </a:r>
            <a:r>
              <a:rPr lang="en-US" baseline="30000" dirty="0"/>
              <a:t> </a:t>
            </a:r>
            <a:r>
              <a:rPr lang="en-US" dirty="0">
                <a:hlinkClick r:id="rId3" tooltip="Lyme disease">
                  <a:extLst>
                    <a:ext uri="{A12FA001-AC4F-418D-AE19-62706E023703}">
                      <ahyp:hlinkClr xmlns:ahyp="http://schemas.microsoft.com/office/drawing/2018/hyperlinkcolor" val="tx"/>
                    </a:ext>
                  </a:extLst>
                </a:hlinkClick>
              </a:rPr>
              <a:t>Lyme disease</a:t>
            </a:r>
            <a:r>
              <a:rPr lang="en-US" dirty="0"/>
              <a:t>.</a:t>
            </a:r>
            <a:endParaRPr lang="en-US" b="1"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372E150-BC67-480E-8B63-560BD5904037}"/>
              </a:ext>
            </a:extLst>
          </p:cNvPr>
          <p:cNvSpPr>
            <a:spLocks noGrp="1"/>
          </p:cNvSpPr>
          <p:nvPr>
            <p:ph type="sldNum" sz="quarter" idx="12"/>
          </p:nvPr>
        </p:nvSpPr>
        <p:spPr/>
        <p:txBody>
          <a:bodyPr/>
          <a:lstStyle/>
          <a:p>
            <a:fld id="{73F80C1B-3152-468D-9842-BA95B409B062}" type="slidenum">
              <a:rPr lang="en-US" smtClean="0"/>
              <a:t>7</a:t>
            </a:fld>
            <a:endParaRPr lang="en-US"/>
          </a:p>
        </p:txBody>
      </p:sp>
    </p:spTree>
    <p:extLst>
      <p:ext uri="{BB962C8B-B14F-4D97-AF65-F5344CB8AC3E}">
        <p14:creationId xmlns:p14="http://schemas.microsoft.com/office/powerpoint/2010/main" val="36475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2B9539-7AD0-4EB1-A641-30E728FAD368}"/>
              </a:ext>
            </a:extLst>
          </p:cNvPr>
          <p:cNvSpPr>
            <a:spLocks noGrp="1"/>
          </p:cNvSpPr>
          <p:nvPr>
            <p:ph type="title"/>
          </p:nvPr>
        </p:nvSpPr>
        <p:spPr>
          <a:xfrm>
            <a:off x="1069848" y="484632"/>
            <a:ext cx="10058400" cy="454482"/>
          </a:xfrm>
        </p:spPr>
        <p:txBody>
          <a:bodyPr>
            <a:normAutofit/>
          </a:bodyPr>
          <a:lstStyle/>
          <a:p>
            <a:pPr algn="ctr"/>
            <a:r>
              <a:rPr lang="en-US" sz="2400" dirty="0"/>
              <a:t>Hazards and occupational hazards</a:t>
            </a:r>
          </a:p>
        </p:txBody>
      </p:sp>
      <p:sp>
        <p:nvSpPr>
          <p:cNvPr id="3" name="Content Placeholder 2">
            <a:extLst>
              <a:ext uri="{FF2B5EF4-FFF2-40B4-BE49-F238E27FC236}">
                <a16:creationId xmlns:a16="http://schemas.microsoft.com/office/drawing/2014/main" id="{06C65A84-DF6A-4E4E-86F4-91860C742EC6}"/>
              </a:ext>
            </a:extLst>
          </p:cNvPr>
          <p:cNvSpPr>
            <a:spLocks noGrp="1"/>
          </p:cNvSpPr>
          <p:nvPr>
            <p:ph idx="1"/>
          </p:nvPr>
        </p:nvSpPr>
        <p:spPr>
          <a:xfrm>
            <a:off x="1069848" y="939114"/>
            <a:ext cx="10058400" cy="5233086"/>
          </a:xfrm>
        </p:spPr>
        <p:txBody>
          <a:bodyPr/>
          <a:lstStyle/>
          <a:p>
            <a:r>
              <a:rPr lang="en-US" b="1" dirty="0"/>
              <a:t>Psychosocial Hazards:</a:t>
            </a:r>
            <a:r>
              <a:rPr lang="en-US" dirty="0"/>
              <a:t> Psychosocial hazards are occupational hazards that affect someone's social life or psychological health. Psychosocial hazards in the workplace include </a:t>
            </a:r>
            <a:r>
              <a:rPr lang="en-US" dirty="0">
                <a:hlinkClick r:id="rId2" tooltip="Occupational burnout">
                  <a:extLst>
                    <a:ext uri="{A12FA001-AC4F-418D-AE19-62706E023703}">
                      <ahyp:hlinkClr xmlns:ahyp="http://schemas.microsoft.com/office/drawing/2018/hyperlinkcolor" val="tx"/>
                    </a:ext>
                  </a:extLst>
                </a:hlinkClick>
              </a:rPr>
              <a:t>occupational burnout</a:t>
            </a:r>
            <a:r>
              <a:rPr lang="en-US" dirty="0"/>
              <a:t> and occupational stress, which can lead to burnout.</a:t>
            </a:r>
          </a:p>
          <a:p>
            <a:pPr marL="0" indent="0">
              <a:buNone/>
            </a:pPr>
            <a:endParaRPr lang="en-US" b="1" dirty="0"/>
          </a:p>
          <a:p>
            <a:r>
              <a:rPr lang="en-US" b="1" dirty="0"/>
              <a:t>Physical Hazards: </a:t>
            </a:r>
            <a:r>
              <a:rPr lang="en-US" dirty="0"/>
              <a:t>Physical hazards are a subtype of occupational hazards that involve </a:t>
            </a:r>
            <a:r>
              <a:rPr lang="en-US" dirty="0">
                <a:hlinkClick r:id="rId3" tooltip="Environmental hazard">
                  <a:extLst>
                    <a:ext uri="{A12FA001-AC4F-418D-AE19-62706E023703}">
                      <ahyp:hlinkClr xmlns:ahyp="http://schemas.microsoft.com/office/drawing/2018/hyperlinkcolor" val="tx"/>
                    </a:ext>
                  </a:extLst>
                </a:hlinkClick>
              </a:rPr>
              <a:t>environmental hazards</a:t>
            </a:r>
            <a:r>
              <a:rPr lang="en-US" dirty="0"/>
              <a:t> that can cause harm with or without contact. Physical hazards include </a:t>
            </a:r>
            <a:r>
              <a:rPr lang="en-US" dirty="0">
                <a:hlinkClick r:id="rId4" tooltip="Ergonomic hazard">
                  <a:extLst>
                    <a:ext uri="{A12FA001-AC4F-418D-AE19-62706E023703}">
                      <ahyp:hlinkClr xmlns:ahyp="http://schemas.microsoft.com/office/drawing/2018/hyperlinkcolor" val="tx"/>
                    </a:ext>
                  </a:extLst>
                </a:hlinkClick>
              </a:rPr>
              <a:t>ergonomic hazards</a:t>
            </a:r>
            <a:r>
              <a:rPr lang="en-US" dirty="0"/>
              <a:t>, </a:t>
            </a:r>
            <a:r>
              <a:rPr lang="en-US" dirty="0">
                <a:hlinkClick r:id="rId5" tooltip="Radiation">
                  <a:extLst>
                    <a:ext uri="{A12FA001-AC4F-418D-AE19-62706E023703}">
                      <ahyp:hlinkClr xmlns:ahyp="http://schemas.microsoft.com/office/drawing/2018/hyperlinkcolor" val="tx"/>
                    </a:ext>
                  </a:extLst>
                </a:hlinkClick>
              </a:rPr>
              <a:t>radiation</a:t>
            </a:r>
            <a:r>
              <a:rPr lang="en-US" dirty="0"/>
              <a:t>, heat and cold stress, vibration hazards, and noise hazards.</a:t>
            </a:r>
          </a:p>
          <a:p>
            <a:endParaRPr lang="en-US" b="1" dirty="0"/>
          </a:p>
        </p:txBody>
      </p:sp>
      <p:sp>
        <p:nvSpPr>
          <p:cNvPr id="4" name="Slide Number Placeholder 3">
            <a:extLst>
              <a:ext uri="{FF2B5EF4-FFF2-40B4-BE49-F238E27FC236}">
                <a16:creationId xmlns:a16="http://schemas.microsoft.com/office/drawing/2014/main" id="{0D2D3778-4E02-42AD-A15A-F8A5E73C11F6}"/>
              </a:ext>
            </a:extLst>
          </p:cNvPr>
          <p:cNvSpPr>
            <a:spLocks noGrp="1"/>
          </p:cNvSpPr>
          <p:nvPr>
            <p:ph type="sldNum" sz="quarter" idx="12"/>
          </p:nvPr>
        </p:nvSpPr>
        <p:spPr/>
        <p:txBody>
          <a:bodyPr/>
          <a:lstStyle/>
          <a:p>
            <a:fld id="{73F80C1B-3152-468D-9842-BA95B409B062}" type="slidenum">
              <a:rPr lang="en-US" smtClean="0"/>
              <a:t>8</a:t>
            </a:fld>
            <a:endParaRPr lang="en-US"/>
          </a:p>
        </p:txBody>
      </p:sp>
    </p:spTree>
    <p:extLst>
      <p:ext uri="{BB962C8B-B14F-4D97-AF65-F5344CB8AC3E}">
        <p14:creationId xmlns:p14="http://schemas.microsoft.com/office/powerpoint/2010/main" val="4031454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8C265-0D5D-45E6-8615-2005A55DF103}"/>
              </a:ext>
            </a:extLst>
          </p:cNvPr>
          <p:cNvSpPr>
            <a:spLocks noGrp="1"/>
          </p:cNvSpPr>
          <p:nvPr>
            <p:ph type="title"/>
          </p:nvPr>
        </p:nvSpPr>
        <p:spPr>
          <a:xfrm>
            <a:off x="1069848" y="484632"/>
            <a:ext cx="10058400" cy="540979"/>
          </a:xfrm>
        </p:spPr>
        <p:txBody>
          <a:bodyPr>
            <a:normAutofit/>
          </a:bodyPr>
          <a:lstStyle/>
          <a:p>
            <a:pPr algn="ctr"/>
            <a:r>
              <a:rPr lang="en-US" sz="2400" dirty="0"/>
              <a:t>What are engineering controls?</a:t>
            </a:r>
          </a:p>
        </p:txBody>
      </p:sp>
      <p:sp>
        <p:nvSpPr>
          <p:cNvPr id="3" name="Content Placeholder 2">
            <a:extLst>
              <a:ext uri="{FF2B5EF4-FFF2-40B4-BE49-F238E27FC236}">
                <a16:creationId xmlns:a16="http://schemas.microsoft.com/office/drawing/2014/main" id="{61421623-F89E-4233-848A-CE01703BF2F1}"/>
              </a:ext>
            </a:extLst>
          </p:cNvPr>
          <p:cNvSpPr>
            <a:spLocks noGrp="1"/>
          </p:cNvSpPr>
          <p:nvPr>
            <p:ph idx="1"/>
          </p:nvPr>
        </p:nvSpPr>
        <p:spPr>
          <a:xfrm>
            <a:off x="1069848" y="1025611"/>
            <a:ext cx="10058400" cy="5146589"/>
          </a:xfrm>
        </p:spPr>
        <p:txBody>
          <a:bodyPr/>
          <a:lstStyle/>
          <a:p>
            <a:r>
              <a:rPr lang="en-US" dirty="0"/>
              <a:t>Engineering controls are the preferred method of controlling exposure to workplace hazards. They can be placed in three categories:</a:t>
            </a:r>
          </a:p>
          <a:p>
            <a:pPr lvl="0"/>
            <a:r>
              <a:rPr lang="en-US" i="1" dirty="0"/>
              <a:t>Substitution</a:t>
            </a:r>
            <a:r>
              <a:rPr lang="en-US" dirty="0"/>
              <a:t> includes the use of a less hazardous material, a change in the process equipment used, or a change in the process itself. Care must be taken to ensure that the substitution actually does result in less hazardous conditions.</a:t>
            </a:r>
          </a:p>
          <a:p>
            <a:pPr lvl="0"/>
            <a:r>
              <a:rPr lang="en-US" i="1" dirty="0"/>
              <a:t>Isolation</a:t>
            </a:r>
            <a:r>
              <a:rPr lang="en-US" dirty="0"/>
              <a:t> is a method of limiting exposure to those employees who are working directly with the hazard, often by enclosing them within a containment structure. While isolation will reduce the risk to those outside the isolated area, it should be accompanied by appropriate controls to ensure that those within are not faced with an increased exposure to the hazard.</a:t>
            </a:r>
          </a:p>
          <a:p>
            <a:r>
              <a:rPr lang="en-US" i="1" dirty="0"/>
              <a:t>Ventilation</a:t>
            </a:r>
            <a:r>
              <a:rPr lang="en-US" dirty="0"/>
              <a:t> is most important for the control of airborne hazards. It involves the removal (from the workplace) of air that contains a hazardous contaminant and its replacement with uncontaminated outside air. There are two types: local exhaust and general dilution. A properly designed local exhaust system can capture a contaminant where it is generated and remove it before it is dispersed into the work environment. </a:t>
            </a:r>
          </a:p>
        </p:txBody>
      </p:sp>
      <p:sp>
        <p:nvSpPr>
          <p:cNvPr id="4" name="Slide Number Placeholder 3">
            <a:extLst>
              <a:ext uri="{FF2B5EF4-FFF2-40B4-BE49-F238E27FC236}">
                <a16:creationId xmlns:a16="http://schemas.microsoft.com/office/drawing/2014/main" id="{BD12D899-268B-4497-8E42-DC9A3BE4BFC9}"/>
              </a:ext>
            </a:extLst>
          </p:cNvPr>
          <p:cNvSpPr>
            <a:spLocks noGrp="1"/>
          </p:cNvSpPr>
          <p:nvPr>
            <p:ph type="sldNum" sz="quarter" idx="12"/>
          </p:nvPr>
        </p:nvSpPr>
        <p:spPr/>
        <p:txBody>
          <a:bodyPr/>
          <a:lstStyle/>
          <a:p>
            <a:fld id="{73F80C1B-3152-468D-9842-BA95B409B062}" type="slidenum">
              <a:rPr lang="en-US" smtClean="0"/>
              <a:t>9</a:t>
            </a:fld>
            <a:endParaRPr lang="en-US"/>
          </a:p>
        </p:txBody>
      </p:sp>
    </p:spTree>
    <p:extLst>
      <p:ext uri="{BB962C8B-B14F-4D97-AF65-F5344CB8AC3E}">
        <p14:creationId xmlns:p14="http://schemas.microsoft.com/office/powerpoint/2010/main" val="546124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134</TotalTime>
  <Words>2850</Words>
  <Application>Microsoft Office PowerPoint</Application>
  <PresentationFormat>Widescreen</PresentationFormat>
  <Paragraphs>203</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Rockwell</vt:lpstr>
      <vt:lpstr>Rockwell Condensed</vt:lpstr>
      <vt:lpstr>Wingdings</vt:lpstr>
      <vt:lpstr>Wood Type</vt:lpstr>
      <vt:lpstr>ASSESSMENT OF OCCUPATIONAL HAZARDS AND DEVELOPMENT OF ENGINEERING EQUPIMENTS TO SUPPORT HEALTH WORKERS AGAINST COVID-19</vt:lpstr>
      <vt:lpstr>Abstract</vt:lpstr>
      <vt:lpstr>Introduction corona virus</vt:lpstr>
      <vt:lpstr>Corona virus</vt:lpstr>
      <vt:lpstr>Preventive measures against the spread of the corona virus</vt:lpstr>
      <vt:lpstr>Literature review Hazards and occupational hazards</vt:lpstr>
      <vt:lpstr>Hazard and occupational hazards</vt:lpstr>
      <vt:lpstr>Hazards and occupational hazards</vt:lpstr>
      <vt:lpstr>What are engineering controls?</vt:lpstr>
      <vt:lpstr>The hierarchy of control measures</vt:lpstr>
      <vt:lpstr>Development of engineering equipment to support health workers on curbing covid-19</vt:lpstr>
      <vt:lpstr>Development of engineering equipment to support health workers on curbing covid-19</vt:lpstr>
      <vt:lpstr>Methodology case study</vt:lpstr>
      <vt:lpstr>Methodology case study</vt:lpstr>
      <vt:lpstr>Data analysis results</vt:lpstr>
      <vt:lpstr>Table one</vt:lpstr>
      <vt:lpstr>Table two</vt:lpstr>
      <vt:lpstr>Conclusion and recommendation conclusion</vt:lpstr>
      <vt:lpstr>recommendation</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EQUPIMENTS TO SUPPORT HEALTH WORKERS AGAINST COVID-19</dc:title>
  <dc:creator>user</dc:creator>
  <cp:lastModifiedBy>user</cp:lastModifiedBy>
  <cp:revision>12</cp:revision>
  <dcterms:created xsi:type="dcterms:W3CDTF">2020-04-11T21:30:52Z</dcterms:created>
  <dcterms:modified xsi:type="dcterms:W3CDTF">2020-04-11T23:45:21Z</dcterms:modified>
</cp:coreProperties>
</file>