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0" r:id="rId6"/>
    <p:sldId id="262" r:id="rId7"/>
    <p:sldId id="263" r:id="rId8"/>
    <p:sldId id="264" r:id="rId9"/>
    <p:sldId id="265" r:id="rId10"/>
    <p:sldId id="266" r:id="rId11"/>
    <p:sldId id="267" r:id="rId12"/>
    <p:sldId id="268" r:id="rId13"/>
    <p:sldId id="270"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11787B-6EA6-46EE-9CE5-EAFD142D2DCF}" type="datetimeFigureOut">
              <a:rPr lang="en-NG" smtClean="0"/>
              <a:t>11/04/2020</a:t>
            </a:fld>
            <a:endParaRPr lang="en-NG"/>
          </a:p>
        </p:txBody>
      </p:sp>
      <p:sp>
        <p:nvSpPr>
          <p:cNvPr id="5" name="Footer Placeholder 4"/>
          <p:cNvSpPr>
            <a:spLocks noGrp="1"/>
          </p:cNvSpPr>
          <p:nvPr>
            <p:ph type="ftr" sz="quarter" idx="11"/>
          </p:nvPr>
        </p:nvSpPr>
        <p:spPr>
          <a:xfrm>
            <a:off x="2416500" y="329307"/>
            <a:ext cx="4973915" cy="309201"/>
          </a:xfrm>
        </p:spPr>
        <p:txBody>
          <a:bodyPr/>
          <a:lstStyle/>
          <a:p>
            <a:endParaRPr lang="en-NG"/>
          </a:p>
        </p:txBody>
      </p:sp>
      <p:sp>
        <p:nvSpPr>
          <p:cNvPr id="6" name="Slide Number Placeholder 5"/>
          <p:cNvSpPr>
            <a:spLocks noGrp="1"/>
          </p:cNvSpPr>
          <p:nvPr>
            <p:ph type="sldNum" sz="quarter" idx="12"/>
          </p:nvPr>
        </p:nvSpPr>
        <p:spPr>
          <a:xfrm>
            <a:off x="1437664" y="798973"/>
            <a:ext cx="811019" cy="503578"/>
          </a:xfrm>
        </p:spPr>
        <p:txBody>
          <a:bodyPr/>
          <a:lstStyle/>
          <a:p>
            <a:fld id="{9031D4E2-2529-4CB5-A1F5-C07A869C72CA}" type="slidenum">
              <a:rPr lang="en-NG" smtClean="0"/>
              <a:t>‹#›</a:t>
            </a:fld>
            <a:endParaRPr lang="en-NG"/>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92196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11787B-6EA6-46EE-9CE5-EAFD142D2DCF}" type="datetimeFigureOut">
              <a:rPr lang="en-NG" smtClean="0"/>
              <a:t>11/04/2020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9031D4E2-2529-4CB5-A1F5-C07A869C72CA}" type="slidenum">
              <a:rPr lang="en-NG" smtClean="0"/>
              <a:t>‹#›</a:t>
            </a:fld>
            <a:endParaRPr lang="en-NG"/>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6733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11787B-6EA6-46EE-9CE5-EAFD142D2DCF}" type="datetimeFigureOut">
              <a:rPr lang="en-NG" smtClean="0"/>
              <a:t>11/04/2020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9031D4E2-2529-4CB5-A1F5-C07A869C72CA}" type="slidenum">
              <a:rPr lang="en-NG" smtClean="0"/>
              <a:t>‹#›</a:t>
            </a:fld>
            <a:endParaRPr lang="en-NG"/>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4523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11787B-6EA6-46EE-9CE5-EAFD142D2DCF}" type="datetimeFigureOut">
              <a:rPr lang="en-NG" smtClean="0"/>
              <a:t>11/04/2020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9031D4E2-2529-4CB5-A1F5-C07A869C72CA}" type="slidenum">
              <a:rPr lang="en-NG" smtClean="0"/>
              <a:t>‹#›</a:t>
            </a:fld>
            <a:endParaRPr lang="en-NG"/>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8843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11787B-6EA6-46EE-9CE5-EAFD142D2DCF}" type="datetimeFigureOut">
              <a:rPr lang="en-NG" smtClean="0"/>
              <a:t>11/04/2020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9031D4E2-2529-4CB5-A1F5-C07A869C72CA}" type="slidenum">
              <a:rPr lang="en-NG" smtClean="0"/>
              <a:t>‹#›</a:t>
            </a:fld>
            <a:endParaRPr lang="en-NG"/>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88615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11787B-6EA6-46EE-9CE5-EAFD142D2DCF}" type="datetimeFigureOut">
              <a:rPr lang="en-NG" smtClean="0"/>
              <a:t>11/04/2020</a:t>
            </a:fld>
            <a:endParaRPr lang="en-NG"/>
          </a:p>
        </p:txBody>
      </p:sp>
      <p:sp>
        <p:nvSpPr>
          <p:cNvPr id="6" name="Footer Placeholder 5"/>
          <p:cNvSpPr>
            <a:spLocks noGrp="1"/>
          </p:cNvSpPr>
          <p:nvPr>
            <p:ph type="ftr" sz="quarter" idx="11"/>
          </p:nvPr>
        </p:nvSpPr>
        <p:spPr/>
        <p:txBody>
          <a:bodyPr/>
          <a:lstStyle/>
          <a:p>
            <a:endParaRPr lang="en-NG"/>
          </a:p>
        </p:txBody>
      </p:sp>
      <p:sp>
        <p:nvSpPr>
          <p:cNvPr id="7" name="Slide Number Placeholder 6"/>
          <p:cNvSpPr>
            <a:spLocks noGrp="1"/>
          </p:cNvSpPr>
          <p:nvPr>
            <p:ph type="sldNum" sz="quarter" idx="12"/>
          </p:nvPr>
        </p:nvSpPr>
        <p:spPr/>
        <p:txBody>
          <a:bodyPr/>
          <a:lstStyle/>
          <a:p>
            <a:fld id="{9031D4E2-2529-4CB5-A1F5-C07A869C72CA}" type="slidenum">
              <a:rPr lang="en-NG" smtClean="0"/>
              <a:t>‹#›</a:t>
            </a:fld>
            <a:endParaRPr lang="en-NG"/>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55760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11787B-6EA6-46EE-9CE5-EAFD142D2DCF}" type="datetimeFigureOut">
              <a:rPr lang="en-NG" smtClean="0"/>
              <a:t>11/04/2020</a:t>
            </a:fld>
            <a:endParaRPr lang="en-NG"/>
          </a:p>
        </p:txBody>
      </p:sp>
      <p:sp>
        <p:nvSpPr>
          <p:cNvPr id="8" name="Footer Placeholder 7"/>
          <p:cNvSpPr>
            <a:spLocks noGrp="1"/>
          </p:cNvSpPr>
          <p:nvPr>
            <p:ph type="ftr" sz="quarter" idx="11"/>
          </p:nvPr>
        </p:nvSpPr>
        <p:spPr/>
        <p:txBody>
          <a:bodyPr/>
          <a:lstStyle/>
          <a:p>
            <a:endParaRPr lang="en-NG"/>
          </a:p>
        </p:txBody>
      </p:sp>
      <p:sp>
        <p:nvSpPr>
          <p:cNvPr id="9" name="Slide Number Placeholder 8"/>
          <p:cNvSpPr>
            <a:spLocks noGrp="1"/>
          </p:cNvSpPr>
          <p:nvPr>
            <p:ph type="sldNum" sz="quarter" idx="12"/>
          </p:nvPr>
        </p:nvSpPr>
        <p:spPr/>
        <p:txBody>
          <a:bodyPr/>
          <a:lstStyle/>
          <a:p>
            <a:fld id="{9031D4E2-2529-4CB5-A1F5-C07A869C72CA}" type="slidenum">
              <a:rPr lang="en-NG" smtClean="0"/>
              <a:t>‹#›</a:t>
            </a:fld>
            <a:endParaRPr lang="en-NG"/>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71778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11787B-6EA6-46EE-9CE5-EAFD142D2DCF}" type="datetimeFigureOut">
              <a:rPr lang="en-NG" smtClean="0"/>
              <a:t>11/04/2020</a:t>
            </a:fld>
            <a:endParaRPr lang="en-NG"/>
          </a:p>
        </p:txBody>
      </p:sp>
      <p:sp>
        <p:nvSpPr>
          <p:cNvPr id="4" name="Footer Placeholder 3"/>
          <p:cNvSpPr>
            <a:spLocks noGrp="1"/>
          </p:cNvSpPr>
          <p:nvPr>
            <p:ph type="ftr" sz="quarter" idx="11"/>
          </p:nvPr>
        </p:nvSpPr>
        <p:spPr/>
        <p:txBody>
          <a:bodyPr/>
          <a:lstStyle/>
          <a:p>
            <a:endParaRPr lang="en-NG"/>
          </a:p>
        </p:txBody>
      </p:sp>
      <p:sp>
        <p:nvSpPr>
          <p:cNvPr id="5" name="Slide Number Placeholder 4"/>
          <p:cNvSpPr>
            <a:spLocks noGrp="1"/>
          </p:cNvSpPr>
          <p:nvPr>
            <p:ph type="sldNum" sz="quarter" idx="12"/>
          </p:nvPr>
        </p:nvSpPr>
        <p:spPr/>
        <p:txBody>
          <a:bodyPr/>
          <a:lstStyle/>
          <a:p>
            <a:fld id="{9031D4E2-2529-4CB5-A1F5-C07A869C72CA}" type="slidenum">
              <a:rPr lang="en-NG" smtClean="0"/>
              <a:t>‹#›</a:t>
            </a:fld>
            <a:endParaRPr lang="en-NG"/>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76970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11787B-6EA6-46EE-9CE5-EAFD142D2DCF}" type="datetimeFigureOut">
              <a:rPr lang="en-NG" smtClean="0"/>
              <a:t>11/04/2020</a:t>
            </a:fld>
            <a:endParaRPr lang="en-NG"/>
          </a:p>
        </p:txBody>
      </p:sp>
      <p:sp>
        <p:nvSpPr>
          <p:cNvPr id="3" name="Footer Placeholder 2"/>
          <p:cNvSpPr>
            <a:spLocks noGrp="1"/>
          </p:cNvSpPr>
          <p:nvPr>
            <p:ph type="ftr" sz="quarter" idx="11"/>
          </p:nvPr>
        </p:nvSpPr>
        <p:spPr/>
        <p:txBody>
          <a:bodyPr/>
          <a:lstStyle/>
          <a:p>
            <a:endParaRPr lang="en-NG"/>
          </a:p>
        </p:txBody>
      </p:sp>
      <p:sp>
        <p:nvSpPr>
          <p:cNvPr id="4" name="Slide Number Placeholder 3"/>
          <p:cNvSpPr>
            <a:spLocks noGrp="1"/>
          </p:cNvSpPr>
          <p:nvPr>
            <p:ph type="sldNum" sz="quarter" idx="12"/>
          </p:nvPr>
        </p:nvSpPr>
        <p:spPr/>
        <p:txBody>
          <a:bodyPr/>
          <a:lstStyle/>
          <a:p>
            <a:fld id="{9031D4E2-2529-4CB5-A1F5-C07A869C72CA}" type="slidenum">
              <a:rPr lang="en-NG" smtClean="0"/>
              <a:t>‹#›</a:t>
            </a:fld>
            <a:endParaRPr lang="en-NG"/>
          </a:p>
        </p:txBody>
      </p:sp>
    </p:spTree>
    <p:extLst>
      <p:ext uri="{BB962C8B-B14F-4D97-AF65-F5344CB8AC3E}">
        <p14:creationId xmlns:p14="http://schemas.microsoft.com/office/powerpoint/2010/main" val="1184096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11787B-6EA6-46EE-9CE5-EAFD142D2DCF}" type="datetimeFigureOut">
              <a:rPr lang="en-NG" smtClean="0"/>
              <a:t>11/04/2020</a:t>
            </a:fld>
            <a:endParaRPr lang="en-NG"/>
          </a:p>
        </p:txBody>
      </p:sp>
      <p:sp>
        <p:nvSpPr>
          <p:cNvPr id="6" name="Footer Placeholder 5"/>
          <p:cNvSpPr>
            <a:spLocks noGrp="1"/>
          </p:cNvSpPr>
          <p:nvPr>
            <p:ph type="ftr" sz="quarter" idx="11"/>
          </p:nvPr>
        </p:nvSpPr>
        <p:spPr/>
        <p:txBody>
          <a:bodyPr/>
          <a:lstStyle/>
          <a:p>
            <a:endParaRPr lang="en-NG"/>
          </a:p>
        </p:txBody>
      </p:sp>
      <p:sp>
        <p:nvSpPr>
          <p:cNvPr id="7" name="Slide Number Placeholder 6"/>
          <p:cNvSpPr>
            <a:spLocks noGrp="1"/>
          </p:cNvSpPr>
          <p:nvPr>
            <p:ph type="sldNum" sz="quarter" idx="12"/>
          </p:nvPr>
        </p:nvSpPr>
        <p:spPr/>
        <p:txBody>
          <a:bodyPr/>
          <a:lstStyle/>
          <a:p>
            <a:fld id="{9031D4E2-2529-4CB5-A1F5-C07A869C72CA}" type="slidenum">
              <a:rPr lang="en-NG" smtClean="0"/>
              <a:t>‹#›</a:t>
            </a:fld>
            <a:endParaRPr lang="en-NG"/>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44204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911787B-6EA6-46EE-9CE5-EAFD142D2DCF}" type="datetimeFigureOut">
              <a:rPr lang="en-NG" smtClean="0"/>
              <a:t>11/04/2020</a:t>
            </a:fld>
            <a:endParaRPr lang="en-NG"/>
          </a:p>
        </p:txBody>
      </p:sp>
      <p:sp>
        <p:nvSpPr>
          <p:cNvPr id="6" name="Footer Placeholder 5"/>
          <p:cNvSpPr>
            <a:spLocks noGrp="1"/>
          </p:cNvSpPr>
          <p:nvPr>
            <p:ph type="ftr" sz="quarter" idx="11"/>
          </p:nvPr>
        </p:nvSpPr>
        <p:spPr>
          <a:xfrm>
            <a:off x="1447382" y="318640"/>
            <a:ext cx="5541004" cy="320931"/>
          </a:xfrm>
        </p:spPr>
        <p:txBody>
          <a:bodyPr/>
          <a:lstStyle/>
          <a:p>
            <a:endParaRPr lang="en-NG"/>
          </a:p>
        </p:txBody>
      </p:sp>
      <p:sp>
        <p:nvSpPr>
          <p:cNvPr id="7" name="Slide Number Placeholder 6"/>
          <p:cNvSpPr>
            <a:spLocks noGrp="1"/>
          </p:cNvSpPr>
          <p:nvPr>
            <p:ph type="sldNum" sz="quarter" idx="12"/>
          </p:nvPr>
        </p:nvSpPr>
        <p:spPr/>
        <p:txBody>
          <a:bodyPr/>
          <a:lstStyle/>
          <a:p>
            <a:fld id="{9031D4E2-2529-4CB5-A1F5-C07A869C72CA}" type="slidenum">
              <a:rPr lang="en-NG" smtClean="0"/>
              <a:t>‹#›</a:t>
            </a:fld>
            <a:endParaRPr lang="en-NG"/>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78706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911787B-6EA6-46EE-9CE5-EAFD142D2DCF}" type="datetimeFigureOut">
              <a:rPr lang="en-NG" smtClean="0"/>
              <a:t>11/04/2020</a:t>
            </a:fld>
            <a:endParaRPr lang="en-NG"/>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NG"/>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031D4E2-2529-4CB5-A1F5-C07A869C72CA}" type="slidenum">
              <a:rPr lang="en-NG" smtClean="0"/>
              <a:t>‹#›</a:t>
            </a:fld>
            <a:endParaRPr lang="en-NG"/>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15989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87A04-AC6C-47B6-8CC9-C916530801D3}"/>
              </a:ext>
            </a:extLst>
          </p:cNvPr>
          <p:cNvSpPr>
            <a:spLocks noGrp="1"/>
          </p:cNvSpPr>
          <p:nvPr>
            <p:ph type="ctrTitle"/>
          </p:nvPr>
        </p:nvSpPr>
        <p:spPr/>
        <p:txBody>
          <a:bodyPr>
            <a:normAutofit fontScale="90000"/>
          </a:bodyPr>
          <a:lstStyle/>
          <a:p>
            <a:r>
              <a:rPr lang="en-US" sz="4400" dirty="0"/>
              <a:t>ENGINEERING STRATEGIES FOR HANDLING COVID-19 FOR ENVIRONMENTAL HEALTH AND ECONOMIC SUSTAINABILITY</a:t>
            </a:r>
            <a:br>
              <a:rPr lang="en-NG" dirty="0"/>
            </a:br>
            <a:endParaRPr lang="en-NG" dirty="0"/>
          </a:p>
        </p:txBody>
      </p:sp>
      <p:sp>
        <p:nvSpPr>
          <p:cNvPr id="3" name="Subtitle 2">
            <a:extLst>
              <a:ext uri="{FF2B5EF4-FFF2-40B4-BE49-F238E27FC236}">
                <a16:creationId xmlns:a16="http://schemas.microsoft.com/office/drawing/2014/main" id="{92DC0692-C59B-40EF-84D5-624278184FDE}"/>
              </a:ext>
            </a:extLst>
          </p:cNvPr>
          <p:cNvSpPr>
            <a:spLocks noGrp="1"/>
          </p:cNvSpPr>
          <p:nvPr>
            <p:ph type="subTitle" idx="1"/>
          </p:nvPr>
        </p:nvSpPr>
        <p:spPr>
          <a:xfrm>
            <a:off x="196948" y="3531204"/>
            <a:ext cx="10857904" cy="2011467"/>
          </a:xfrm>
        </p:spPr>
        <p:txBody>
          <a:bodyPr>
            <a:normAutofit/>
          </a:bodyPr>
          <a:lstStyle/>
          <a:p>
            <a:r>
              <a:rPr lang="en-US" dirty="0"/>
              <a:t>OGUNDOLA DAMILOLA OLAMIDE </a:t>
            </a:r>
          </a:p>
          <a:p>
            <a:r>
              <a:rPr lang="en-US" dirty="0"/>
              <a:t>17/ENG01/022</a:t>
            </a:r>
          </a:p>
          <a:p>
            <a:r>
              <a:rPr lang="en-US" dirty="0"/>
              <a:t>CHEMICAL ENGINEERING </a:t>
            </a:r>
          </a:p>
          <a:p>
            <a:r>
              <a:rPr lang="en-US" dirty="0"/>
              <a:t>ENG 384(ENGINEERING LAW AND MANGERIAL ECONOMICS)</a:t>
            </a:r>
            <a:endParaRPr lang="en-NG" dirty="0"/>
          </a:p>
        </p:txBody>
      </p:sp>
    </p:spTree>
    <p:extLst>
      <p:ext uri="{BB962C8B-B14F-4D97-AF65-F5344CB8AC3E}">
        <p14:creationId xmlns:p14="http://schemas.microsoft.com/office/powerpoint/2010/main" val="914794285"/>
      </p:ext>
    </p:extLst>
  </p:cSld>
  <p:clrMapOvr>
    <a:masterClrMapping/>
  </p:clrMapOvr>
  <p:transition spd="slow">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D9E15-0CF6-4AC9-B576-B76B90D90F72}"/>
              </a:ext>
            </a:extLst>
          </p:cNvPr>
          <p:cNvSpPr>
            <a:spLocks noGrp="1"/>
          </p:cNvSpPr>
          <p:nvPr>
            <p:ph type="title"/>
          </p:nvPr>
        </p:nvSpPr>
        <p:spPr/>
        <p:txBody>
          <a:bodyPr/>
          <a:lstStyle/>
          <a:p>
            <a:r>
              <a:rPr lang="en-US" dirty="0"/>
              <a:t>				</a:t>
            </a:r>
            <a:r>
              <a:rPr lang="en-US" b="1" dirty="0"/>
              <a:t>METHODS </a:t>
            </a:r>
            <a:endParaRPr lang="en-NG" b="1" dirty="0"/>
          </a:p>
        </p:txBody>
      </p:sp>
      <p:sp>
        <p:nvSpPr>
          <p:cNvPr id="3" name="Content Placeholder 2">
            <a:extLst>
              <a:ext uri="{FF2B5EF4-FFF2-40B4-BE49-F238E27FC236}">
                <a16:creationId xmlns:a16="http://schemas.microsoft.com/office/drawing/2014/main" id="{456ECC29-316E-4A8C-B9D7-C421259F6D74}"/>
              </a:ext>
            </a:extLst>
          </p:cNvPr>
          <p:cNvSpPr>
            <a:spLocks noGrp="1"/>
          </p:cNvSpPr>
          <p:nvPr>
            <p:ph idx="1"/>
          </p:nvPr>
        </p:nvSpPr>
        <p:spPr/>
        <p:txBody>
          <a:bodyPr>
            <a:normAutofit fontScale="70000" lnSpcReduction="20000"/>
          </a:bodyPr>
          <a:lstStyle/>
          <a:p>
            <a:pPr marL="0" indent="0">
              <a:buNone/>
            </a:pPr>
            <a:r>
              <a:rPr lang="en-US" dirty="0"/>
              <a:t>Lists of Personal Protective Equipment</a:t>
            </a:r>
            <a:endParaRPr lang="en-NG" dirty="0"/>
          </a:p>
          <a:p>
            <a:pPr lvl="0"/>
            <a:r>
              <a:rPr lang="en-US" dirty="0"/>
              <a:t>Nose gaud</a:t>
            </a:r>
            <a:endParaRPr lang="en-NG" dirty="0"/>
          </a:p>
          <a:p>
            <a:pPr lvl="0"/>
            <a:r>
              <a:rPr lang="en-US" dirty="0"/>
              <a:t>Hand gloves</a:t>
            </a:r>
            <a:endParaRPr lang="en-NG" dirty="0"/>
          </a:p>
          <a:p>
            <a:pPr lvl="0"/>
            <a:r>
              <a:rPr lang="en-US" dirty="0"/>
              <a:t>Cover all</a:t>
            </a:r>
            <a:endParaRPr lang="en-NG" dirty="0"/>
          </a:p>
          <a:p>
            <a:pPr lvl="0"/>
            <a:r>
              <a:rPr lang="en-US" dirty="0"/>
              <a:t>Safety boot </a:t>
            </a:r>
          </a:p>
          <a:p>
            <a:pPr marL="0" lvl="0" indent="0">
              <a:buNone/>
            </a:pPr>
            <a:endParaRPr lang="en-NG" dirty="0"/>
          </a:p>
          <a:p>
            <a:pPr marL="0" indent="0">
              <a:buNone/>
            </a:pPr>
            <a:r>
              <a:rPr lang="en-US" dirty="0"/>
              <a:t>Hand washing and cleaning equipment</a:t>
            </a:r>
            <a:endParaRPr lang="en-NG" dirty="0"/>
          </a:p>
          <a:p>
            <a:pPr lvl="0"/>
            <a:r>
              <a:rPr lang="en-US" dirty="0"/>
              <a:t>Running tap water tank</a:t>
            </a:r>
            <a:endParaRPr lang="en-NG" dirty="0"/>
          </a:p>
          <a:p>
            <a:pPr lvl="0"/>
            <a:r>
              <a:rPr lang="en-US" dirty="0"/>
              <a:t>Liquid or detergent soap</a:t>
            </a:r>
            <a:endParaRPr lang="en-NG" dirty="0"/>
          </a:p>
          <a:p>
            <a:pPr lvl="0"/>
            <a:r>
              <a:rPr lang="en-US" dirty="0"/>
              <a:t>Sanitizers</a:t>
            </a:r>
            <a:endParaRPr lang="en-NG" dirty="0"/>
          </a:p>
          <a:p>
            <a:pPr marL="0" indent="0">
              <a:buNone/>
            </a:pPr>
            <a:endParaRPr lang="en-NG" dirty="0"/>
          </a:p>
        </p:txBody>
      </p:sp>
    </p:spTree>
    <p:extLst>
      <p:ext uri="{BB962C8B-B14F-4D97-AF65-F5344CB8AC3E}">
        <p14:creationId xmlns:p14="http://schemas.microsoft.com/office/powerpoint/2010/main" val="13328832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DB3DC-248D-4A6F-BE9D-3CC24CD95FD8}"/>
              </a:ext>
            </a:extLst>
          </p:cNvPr>
          <p:cNvSpPr>
            <a:spLocks noGrp="1"/>
          </p:cNvSpPr>
          <p:nvPr>
            <p:ph type="title"/>
          </p:nvPr>
        </p:nvSpPr>
        <p:spPr/>
        <p:txBody>
          <a:bodyPr/>
          <a:lstStyle/>
          <a:p>
            <a:r>
              <a:rPr lang="en-US" b="1" dirty="0"/>
              <a:t>PREVENTIVE MEASURES FOR COVID-19 DISEASE </a:t>
            </a:r>
            <a:endParaRPr lang="en-NG" b="1" dirty="0"/>
          </a:p>
        </p:txBody>
      </p:sp>
      <p:sp>
        <p:nvSpPr>
          <p:cNvPr id="3" name="Content Placeholder 2">
            <a:extLst>
              <a:ext uri="{FF2B5EF4-FFF2-40B4-BE49-F238E27FC236}">
                <a16:creationId xmlns:a16="http://schemas.microsoft.com/office/drawing/2014/main" id="{53440D16-D776-47E6-8DB1-A135C24D320D}"/>
              </a:ext>
            </a:extLst>
          </p:cNvPr>
          <p:cNvSpPr>
            <a:spLocks noGrp="1"/>
          </p:cNvSpPr>
          <p:nvPr>
            <p:ph idx="1"/>
          </p:nvPr>
        </p:nvSpPr>
        <p:spPr/>
        <p:txBody>
          <a:bodyPr>
            <a:normAutofit fontScale="70000" lnSpcReduction="20000"/>
          </a:bodyPr>
          <a:lstStyle/>
          <a:p>
            <a:pPr marL="0" indent="0">
              <a:buNone/>
            </a:pPr>
            <a:r>
              <a:rPr lang="en-US" dirty="0"/>
              <a:t>Based on the available evidence, the COVID-19 virus is transmitted between people through close contact and droplets, not by airborne transmission. The people most at risk of infection are those who are in close contact with a COVID-19 patient or who care for COVID-19 patients. </a:t>
            </a:r>
            <a:endParaRPr lang="en-NG" dirty="0"/>
          </a:p>
          <a:p>
            <a:pPr marL="0" indent="0">
              <a:buNone/>
            </a:pPr>
            <a:r>
              <a:rPr lang="en-US" dirty="0"/>
              <a:t>Preventive and mitigation measures are key in both healthcare and community settings. The most effective preventive measures in the community include: </a:t>
            </a:r>
            <a:endParaRPr lang="en-NG" dirty="0"/>
          </a:p>
          <a:p>
            <a:pPr lvl="0"/>
            <a:r>
              <a:rPr lang="en-US" dirty="0"/>
              <a:t>Performing hand hygiene frequently with an alcohol-based hand rub if your hands are not visibly dirty or with soap and water if hands are dirty; </a:t>
            </a:r>
            <a:endParaRPr lang="en-NG" dirty="0"/>
          </a:p>
          <a:p>
            <a:pPr lvl="0"/>
            <a:r>
              <a:rPr lang="en-US" dirty="0"/>
              <a:t>Avoiding touching your eyes, nose and mouth; </a:t>
            </a:r>
            <a:endParaRPr lang="en-NG" dirty="0"/>
          </a:p>
          <a:p>
            <a:pPr lvl="0"/>
            <a:r>
              <a:rPr lang="en-US" dirty="0"/>
              <a:t>practicing respiratory hygiene by coughing or sneezing into a bent elbow or tissue and then immediately disposing of the tissue;  </a:t>
            </a:r>
            <a:endParaRPr lang="en-NG" dirty="0"/>
          </a:p>
          <a:p>
            <a:pPr lvl="0"/>
            <a:r>
              <a:rPr lang="en-US" dirty="0"/>
              <a:t>Wearing a medical mask if you have respiratory symptoms and performing hand hygiene after disposing of the mask; </a:t>
            </a:r>
            <a:endParaRPr lang="en-NG" dirty="0"/>
          </a:p>
          <a:p>
            <a:pPr lvl="0"/>
            <a:r>
              <a:rPr lang="en-US" dirty="0"/>
              <a:t>Maintaining social distance (a minimum of 1 m) from individuals with respiratory symptoms. </a:t>
            </a:r>
            <a:endParaRPr lang="en-NG" dirty="0"/>
          </a:p>
          <a:p>
            <a:pPr marL="0" indent="0">
              <a:buNone/>
            </a:pPr>
            <a:endParaRPr lang="en-NG" dirty="0"/>
          </a:p>
        </p:txBody>
      </p:sp>
    </p:spTree>
    <p:extLst>
      <p:ext uri="{BB962C8B-B14F-4D97-AF65-F5344CB8AC3E}">
        <p14:creationId xmlns:p14="http://schemas.microsoft.com/office/powerpoint/2010/main" val="177364433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E0D35-F9A7-4763-8AE8-EAFE6CA3111D}"/>
              </a:ext>
            </a:extLst>
          </p:cNvPr>
          <p:cNvSpPr>
            <a:spLocks noGrp="1"/>
          </p:cNvSpPr>
          <p:nvPr>
            <p:ph type="title"/>
          </p:nvPr>
        </p:nvSpPr>
        <p:spPr/>
        <p:txBody>
          <a:bodyPr/>
          <a:lstStyle/>
          <a:p>
            <a:endParaRPr lang="en-NG"/>
          </a:p>
        </p:txBody>
      </p:sp>
      <p:pic>
        <p:nvPicPr>
          <p:cNvPr id="6" name="Picture Placeholder 5">
            <a:extLst>
              <a:ext uri="{FF2B5EF4-FFF2-40B4-BE49-F238E27FC236}">
                <a16:creationId xmlns:a16="http://schemas.microsoft.com/office/drawing/2014/main" id="{1BA9D98E-DE4A-4116-8C0F-84CA3CC511A9}"/>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13023" r="13023"/>
          <a:stretch>
            <a:fillRect/>
          </a:stretch>
        </p:blipFill>
        <p:spPr>
          <a:xfrm>
            <a:off x="839788" y="457200"/>
            <a:ext cx="7896249" cy="4873625"/>
          </a:xfrm>
        </p:spPr>
      </p:pic>
      <p:sp>
        <p:nvSpPr>
          <p:cNvPr id="4" name="Text Placeholder 3">
            <a:extLst>
              <a:ext uri="{FF2B5EF4-FFF2-40B4-BE49-F238E27FC236}">
                <a16:creationId xmlns:a16="http://schemas.microsoft.com/office/drawing/2014/main" id="{A79B04E1-14B4-4149-882E-31D7B0E90A15}"/>
              </a:ext>
            </a:extLst>
          </p:cNvPr>
          <p:cNvSpPr>
            <a:spLocks noGrp="1"/>
          </p:cNvSpPr>
          <p:nvPr>
            <p:ph type="body" sz="half" idx="2"/>
          </p:nvPr>
        </p:nvSpPr>
        <p:spPr>
          <a:xfrm rot="10800000" flipV="1">
            <a:off x="839788" y="5640350"/>
            <a:ext cx="3932237" cy="760450"/>
          </a:xfrm>
        </p:spPr>
        <p:txBody>
          <a:bodyPr/>
          <a:lstStyle/>
          <a:p>
            <a:r>
              <a:rPr lang="en-US" dirty="0"/>
              <a:t>PPE EQUIPMENT </a:t>
            </a:r>
            <a:endParaRPr lang="en-NG" dirty="0"/>
          </a:p>
        </p:txBody>
      </p:sp>
      <p:pic>
        <p:nvPicPr>
          <p:cNvPr id="8" name="Picture 7">
            <a:extLst>
              <a:ext uri="{FF2B5EF4-FFF2-40B4-BE49-F238E27FC236}">
                <a16:creationId xmlns:a16="http://schemas.microsoft.com/office/drawing/2014/main" id="{864756C4-4602-41AB-8277-F416C69E29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1260" y="2210575"/>
            <a:ext cx="3360658" cy="1676400"/>
          </a:xfrm>
          <a:prstGeom prst="rect">
            <a:avLst/>
          </a:prstGeom>
        </p:spPr>
      </p:pic>
    </p:spTree>
    <p:extLst>
      <p:ext uri="{BB962C8B-B14F-4D97-AF65-F5344CB8AC3E}">
        <p14:creationId xmlns:p14="http://schemas.microsoft.com/office/powerpoint/2010/main" val="5434802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A1C50-5BF8-4A16-A948-1E69A2DA8204}"/>
              </a:ext>
            </a:extLst>
          </p:cNvPr>
          <p:cNvSpPr>
            <a:spLocks noGrp="1"/>
          </p:cNvSpPr>
          <p:nvPr>
            <p:ph type="title"/>
          </p:nvPr>
        </p:nvSpPr>
        <p:spPr/>
        <p:txBody>
          <a:bodyPr/>
          <a:lstStyle/>
          <a:p>
            <a:r>
              <a:rPr lang="en-US" dirty="0"/>
              <a:t>			</a:t>
            </a:r>
            <a:r>
              <a:rPr lang="en-US" b="1" dirty="0"/>
              <a:t>CONCLUSION </a:t>
            </a:r>
            <a:endParaRPr lang="en-NG" b="1" dirty="0"/>
          </a:p>
        </p:txBody>
      </p:sp>
      <p:sp>
        <p:nvSpPr>
          <p:cNvPr id="3" name="Content Placeholder 2">
            <a:extLst>
              <a:ext uri="{FF2B5EF4-FFF2-40B4-BE49-F238E27FC236}">
                <a16:creationId xmlns:a16="http://schemas.microsoft.com/office/drawing/2014/main" id="{3E422F3B-E925-4BB7-BCEC-8ACD2CCC2D5A}"/>
              </a:ext>
            </a:extLst>
          </p:cNvPr>
          <p:cNvSpPr>
            <a:spLocks noGrp="1"/>
          </p:cNvSpPr>
          <p:nvPr>
            <p:ph idx="1"/>
          </p:nvPr>
        </p:nvSpPr>
        <p:spPr/>
        <p:txBody>
          <a:bodyPr>
            <a:normAutofit fontScale="85000" lnSpcReduction="20000"/>
          </a:bodyPr>
          <a:lstStyle/>
          <a:p>
            <a:pPr marL="0" indent="0">
              <a:buNone/>
            </a:pPr>
            <a:r>
              <a:rPr lang="en-US" dirty="0"/>
              <a:t>Engineering strategies must be involved in handling COVID-19 to ensure that the effect of the pandemic will not be pronounced more on the nation environmental health and economic sustainability will be achieved easily. Considering, the </a:t>
            </a:r>
            <a:r>
              <a:rPr lang="en-US" dirty="0" err="1"/>
              <a:t>Pirouz</a:t>
            </a:r>
            <a:r>
              <a:rPr lang="en-US" dirty="0"/>
              <a:t> et al (2020), work pointed out to the challenge in sustainability process using the classification of confirmed cases recorded. In predicting the confirmed case, he used proposed binary classification model. He also suggested regression weather parameter. The novelty of the work was the establishment of the fact that relative humidity and maximum daily temperature had a great effect on confirmed cases. The relative humidity of 77.9% affect positively and temperature of 15.4</a:t>
            </a:r>
            <a:r>
              <a:rPr lang="en-US" baseline="30000" dirty="0"/>
              <a:t>0</a:t>
            </a:r>
            <a:r>
              <a:rPr lang="en-US" dirty="0"/>
              <a:t>C average affect negatively of the confirmed cases. The studied work shown the positive impact of quarantine in reducing the number of confirmed cases which was effective after 14 days. </a:t>
            </a:r>
            <a:endParaRPr lang="en-NG" dirty="0"/>
          </a:p>
          <a:p>
            <a:pPr marL="0" indent="0">
              <a:buNone/>
            </a:pPr>
            <a:r>
              <a:rPr lang="en-US" dirty="0"/>
              <a:t>In achieving economic sustainability, a range of polices responses will be required both in the short and, long term run. Financial Institutions like central banks and Treasures should make sure that the economics flows continually while the outbreak continues.</a:t>
            </a:r>
            <a:endParaRPr lang="en-NG" dirty="0"/>
          </a:p>
          <a:p>
            <a:pPr marL="0" indent="0">
              <a:buNone/>
            </a:pPr>
            <a:endParaRPr lang="en-NG" dirty="0"/>
          </a:p>
        </p:txBody>
      </p:sp>
    </p:spTree>
    <p:extLst>
      <p:ext uri="{BB962C8B-B14F-4D97-AF65-F5344CB8AC3E}">
        <p14:creationId xmlns:p14="http://schemas.microsoft.com/office/powerpoint/2010/main" val="66767584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F47EA-E254-448A-9C7A-954BC84C1617}"/>
              </a:ext>
            </a:extLst>
          </p:cNvPr>
          <p:cNvSpPr>
            <a:spLocks noGrp="1"/>
          </p:cNvSpPr>
          <p:nvPr>
            <p:ph type="title"/>
          </p:nvPr>
        </p:nvSpPr>
        <p:spPr/>
        <p:txBody>
          <a:bodyPr/>
          <a:lstStyle/>
          <a:p>
            <a:r>
              <a:rPr lang="en-US" dirty="0"/>
              <a:t>			  </a:t>
            </a:r>
            <a:r>
              <a:rPr lang="en-US" b="1" dirty="0"/>
              <a:t>REFERENCES </a:t>
            </a:r>
            <a:endParaRPr lang="en-NG" b="1" dirty="0"/>
          </a:p>
        </p:txBody>
      </p:sp>
      <p:sp>
        <p:nvSpPr>
          <p:cNvPr id="3" name="Content Placeholder 2">
            <a:extLst>
              <a:ext uri="{FF2B5EF4-FFF2-40B4-BE49-F238E27FC236}">
                <a16:creationId xmlns:a16="http://schemas.microsoft.com/office/drawing/2014/main" id="{02AAAC0D-DAEC-47E7-ADC5-A7D646619DF8}"/>
              </a:ext>
            </a:extLst>
          </p:cNvPr>
          <p:cNvSpPr>
            <a:spLocks noGrp="1"/>
          </p:cNvSpPr>
          <p:nvPr>
            <p:ph idx="1"/>
          </p:nvPr>
        </p:nvSpPr>
        <p:spPr/>
        <p:txBody>
          <a:bodyPr>
            <a:normAutofit fontScale="77500" lnSpcReduction="20000"/>
          </a:bodyPr>
          <a:lstStyle/>
          <a:p>
            <a:r>
              <a:rPr lang="en-US" dirty="0"/>
              <a:t>National Center for Disease Control (NCDC) Interion Guidance (2020), Infection, Prevention and Control. Recommendations During Health case when COVID 19 is suspected.</a:t>
            </a:r>
          </a:p>
          <a:p>
            <a:r>
              <a:rPr lang="en-US" dirty="0"/>
              <a:t> National Institute of Environmental Health Service (NIEHS) (2020), COVID 19 is an emerging, rapidly evolving situation.</a:t>
            </a:r>
            <a:endParaRPr lang="en-NG" dirty="0"/>
          </a:p>
          <a:p>
            <a:r>
              <a:rPr lang="en-US" dirty="0"/>
              <a:t> Levine D.J and </a:t>
            </a:r>
            <a:r>
              <a:rPr lang="en-US" dirty="0" err="1"/>
              <a:t>Mckibbin</a:t>
            </a:r>
            <a:r>
              <a:rPr lang="en-US" dirty="0"/>
              <a:t> W.J (2020), Simple steps to reduce the odds of a </a:t>
            </a:r>
            <a:r>
              <a:rPr lang="en-US" dirty="0" err="1"/>
              <a:t>gobal</a:t>
            </a:r>
            <a:r>
              <a:rPr lang="en-US" dirty="0"/>
              <a:t> catastrophe. The Brookings Institute.</a:t>
            </a:r>
            <a:endParaRPr lang="en-NG" dirty="0"/>
          </a:p>
          <a:p>
            <a:r>
              <a:rPr lang="en-US" dirty="0"/>
              <a:t> </a:t>
            </a:r>
            <a:r>
              <a:rPr lang="en-US" dirty="0" err="1"/>
              <a:t>Pirouz</a:t>
            </a:r>
            <a:r>
              <a:rPr lang="en-US" dirty="0"/>
              <a:t> B., </a:t>
            </a:r>
            <a:r>
              <a:rPr lang="en-US" dirty="0" err="1"/>
              <a:t>Haghshenas</a:t>
            </a:r>
            <a:r>
              <a:rPr lang="en-US" dirty="0"/>
              <a:t> S.S, </a:t>
            </a:r>
            <a:r>
              <a:rPr lang="en-US" dirty="0" err="1"/>
              <a:t>Haghshenas</a:t>
            </a:r>
            <a:r>
              <a:rPr lang="en-US" dirty="0"/>
              <a:t> S.S and, </a:t>
            </a:r>
            <a:r>
              <a:rPr lang="en-US" dirty="0" err="1"/>
              <a:t>Piro</a:t>
            </a:r>
            <a:r>
              <a:rPr lang="en-US" dirty="0"/>
              <a:t> P (2020). Investigating a serious challenge in sustainable Development process. Analysis of    Confirmed cases of COVID 19 through a Binary classification using Artificial intelligence and Regression Analysis.</a:t>
            </a:r>
            <a:endParaRPr lang="en-NG" dirty="0"/>
          </a:p>
          <a:p>
            <a:r>
              <a:rPr lang="en-US" dirty="0"/>
              <a:t>Warwick </a:t>
            </a:r>
            <a:r>
              <a:rPr lang="en-US" dirty="0" err="1"/>
              <a:t>Mekibbin</a:t>
            </a:r>
            <a:r>
              <a:rPr lang="en-US" dirty="0"/>
              <a:t> and </a:t>
            </a:r>
            <a:r>
              <a:rPr lang="en-US" dirty="0" err="1"/>
              <a:t>Roshen</a:t>
            </a:r>
            <a:r>
              <a:rPr lang="en-US" dirty="0"/>
              <a:t> Fernando (2020). The global Macro economic impact of COVID-19</a:t>
            </a:r>
            <a:endParaRPr lang="en-NG" dirty="0"/>
          </a:p>
          <a:p>
            <a:r>
              <a:rPr lang="en-US" dirty="0"/>
              <a:t> World Health Organization (WHO) (2020). Rolling updates on COVID 19 Corona virus</a:t>
            </a:r>
            <a:endParaRPr lang="en-NG" dirty="0"/>
          </a:p>
          <a:p>
            <a:pPr marL="0" indent="0">
              <a:buNone/>
            </a:pPr>
            <a:endParaRPr lang="en-NG" dirty="0"/>
          </a:p>
        </p:txBody>
      </p:sp>
    </p:spTree>
    <p:extLst>
      <p:ext uri="{BB962C8B-B14F-4D97-AF65-F5344CB8AC3E}">
        <p14:creationId xmlns:p14="http://schemas.microsoft.com/office/powerpoint/2010/main" val="1945020790"/>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5ABBC-4ACA-4813-932D-B203BD58EEFE}"/>
              </a:ext>
            </a:extLst>
          </p:cNvPr>
          <p:cNvSpPr>
            <a:spLocks noGrp="1"/>
          </p:cNvSpPr>
          <p:nvPr>
            <p:ph type="title"/>
          </p:nvPr>
        </p:nvSpPr>
        <p:spPr/>
        <p:txBody>
          <a:bodyPr/>
          <a:lstStyle/>
          <a:p>
            <a:r>
              <a:rPr lang="en-US" dirty="0"/>
              <a:t>				ABSTRACT </a:t>
            </a:r>
            <a:endParaRPr lang="en-NG" dirty="0"/>
          </a:p>
        </p:txBody>
      </p:sp>
      <p:sp>
        <p:nvSpPr>
          <p:cNvPr id="3" name="Content Placeholder 2">
            <a:extLst>
              <a:ext uri="{FF2B5EF4-FFF2-40B4-BE49-F238E27FC236}">
                <a16:creationId xmlns:a16="http://schemas.microsoft.com/office/drawing/2014/main" id="{C1609C58-0BDA-4950-8A45-7D351DF76F2F}"/>
              </a:ext>
            </a:extLst>
          </p:cNvPr>
          <p:cNvSpPr>
            <a:spLocks noGrp="1"/>
          </p:cNvSpPr>
          <p:nvPr>
            <p:ph idx="1"/>
          </p:nvPr>
        </p:nvSpPr>
        <p:spPr/>
        <p:txBody>
          <a:bodyPr>
            <a:normAutofit fontScale="92500" lnSpcReduction="20000"/>
          </a:bodyPr>
          <a:lstStyle/>
          <a:p>
            <a:pPr marL="0" indent="0">
              <a:buNone/>
            </a:pPr>
            <a:r>
              <a:rPr lang="en-GB" dirty="0"/>
              <a:t>The impact of the outbreak of Corona Virus Disease called COVID-19 has disrupted global activities in the recent time. Unlike SARS pandemic which was on 8000 cases recorded in China, COVD-19 confirmed cases were put into 80,000 in the same city. The geometric increase in the number of affected victims is moreover causing a global panic. This calls for engineering strategies for handling the pandemic for environmental health and economic sustainability. The design and construction of isolation centre with good ventilation, manufacturing and use of personal protective equipment, use of checklist to monitor the victim’s response to treatment and various form of awareness campaign forms some of the engineering strategies to handle this global disease. Economic Sustainability after this pandemic is a big concern to the entrepreneur in particular and the world at large. During this pandemic all form of transaction are advice to stop through keep social distance policies advised from WHO. </a:t>
            </a:r>
            <a:endParaRPr lang="en-NG" dirty="0"/>
          </a:p>
        </p:txBody>
      </p:sp>
    </p:spTree>
    <p:extLst>
      <p:ext uri="{BB962C8B-B14F-4D97-AF65-F5344CB8AC3E}">
        <p14:creationId xmlns:p14="http://schemas.microsoft.com/office/powerpoint/2010/main" val="232319125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A3F42-C69A-434D-966A-6C2FF6245F9E}"/>
              </a:ext>
            </a:extLst>
          </p:cNvPr>
          <p:cNvSpPr>
            <a:spLocks noGrp="1"/>
          </p:cNvSpPr>
          <p:nvPr>
            <p:ph type="title"/>
          </p:nvPr>
        </p:nvSpPr>
        <p:spPr/>
        <p:txBody>
          <a:bodyPr/>
          <a:lstStyle/>
          <a:p>
            <a:r>
              <a:rPr lang="en-US" dirty="0"/>
              <a:t>			  INTRODUCTION </a:t>
            </a:r>
            <a:endParaRPr lang="en-NG" dirty="0"/>
          </a:p>
        </p:txBody>
      </p:sp>
      <p:sp>
        <p:nvSpPr>
          <p:cNvPr id="3" name="Content Placeholder 2">
            <a:extLst>
              <a:ext uri="{FF2B5EF4-FFF2-40B4-BE49-F238E27FC236}">
                <a16:creationId xmlns:a16="http://schemas.microsoft.com/office/drawing/2014/main" id="{48513C2F-AE28-4715-B9FB-A08264B1ED51}"/>
              </a:ext>
            </a:extLst>
          </p:cNvPr>
          <p:cNvSpPr>
            <a:spLocks noGrp="1"/>
          </p:cNvSpPr>
          <p:nvPr>
            <p:ph idx="1"/>
          </p:nvPr>
        </p:nvSpPr>
        <p:spPr/>
        <p:txBody>
          <a:bodyPr>
            <a:normAutofit fontScale="62500" lnSpcReduction="20000"/>
          </a:bodyPr>
          <a:lstStyle/>
          <a:p>
            <a:pPr marL="0" indent="0">
              <a:buNone/>
            </a:pPr>
            <a:r>
              <a:rPr lang="en-US" dirty="0"/>
              <a:t>Corona Virus Disease otherwise called COVID-19 is linked to the same family of viruses as Severe Acute Respiratory Syndrome (SARS), Middle East Respiratory Syndrome and other types of common cold diseases. It was first identified in Wuhan China in the year 2019, (UNICEF 2019).</a:t>
            </a:r>
            <a:endParaRPr lang="en-NG" dirty="0"/>
          </a:p>
          <a:p>
            <a:pPr marL="0" indent="0">
              <a:buNone/>
            </a:pPr>
            <a:r>
              <a:rPr lang="en-US" dirty="0"/>
              <a:t>According to the World Health Organization (WHO 2019), COVID-19 is mostly transmitted through direct contact with respiratory droplet of the infected person mainly by coughing, sneezing, and more importantly touching the surfaces of the already contaminated virus accidentally.</a:t>
            </a:r>
            <a:endParaRPr lang="en-NG" dirty="0"/>
          </a:p>
          <a:p>
            <a:pPr marL="0" indent="0">
              <a:buNone/>
            </a:pPr>
            <a:r>
              <a:rPr lang="en-US" dirty="0"/>
              <a:t>Research studies has also shown that the virus can survive on the contaminated surfaces from infected victim from hours to days of infection. However, the novelty of research work is that the virus can be killed or washed away from human part with the aid of running water and disinfectants.</a:t>
            </a:r>
            <a:endParaRPr lang="en-NG" dirty="0"/>
          </a:p>
          <a:p>
            <a:pPr marL="0" indent="0">
              <a:buNone/>
            </a:pPr>
            <a:r>
              <a:rPr lang="en-US" dirty="0"/>
              <a:t>COVID-19 epidemic has brought great harm not only to people physically and mentally, it has also crossed human environmental and economical path. Hence, the way, this pandemic is handled to ensuring that it does not crumble over. In Nigeria, for instance in less than on week that the federal government declared a lockdown in some state as a measure to stop the continuous spread of the virus, the order was reviewed because of the impact on economic sustainability on the poor people in particular and the states in general.</a:t>
            </a:r>
            <a:endParaRPr lang="en-NG" dirty="0"/>
          </a:p>
          <a:p>
            <a:pPr marL="0" indent="0">
              <a:buNone/>
            </a:pPr>
            <a:endParaRPr lang="en-NG" dirty="0"/>
          </a:p>
        </p:txBody>
      </p:sp>
    </p:spTree>
    <p:extLst>
      <p:ext uri="{BB962C8B-B14F-4D97-AF65-F5344CB8AC3E}">
        <p14:creationId xmlns:p14="http://schemas.microsoft.com/office/powerpoint/2010/main" val="325501260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5DFDD-60B6-4A54-836D-8E870222ACF5}"/>
              </a:ext>
            </a:extLst>
          </p:cNvPr>
          <p:cNvSpPr>
            <a:spLocks noGrp="1"/>
          </p:cNvSpPr>
          <p:nvPr>
            <p:ph type="title"/>
          </p:nvPr>
        </p:nvSpPr>
        <p:spPr/>
        <p:txBody>
          <a:bodyPr/>
          <a:lstStyle/>
          <a:p>
            <a:r>
              <a:rPr lang="en-US" dirty="0"/>
              <a:t>				THEORY</a:t>
            </a:r>
            <a:endParaRPr lang="en-NG" dirty="0"/>
          </a:p>
        </p:txBody>
      </p:sp>
      <p:sp>
        <p:nvSpPr>
          <p:cNvPr id="3" name="Content Placeholder 2">
            <a:extLst>
              <a:ext uri="{FF2B5EF4-FFF2-40B4-BE49-F238E27FC236}">
                <a16:creationId xmlns:a16="http://schemas.microsoft.com/office/drawing/2014/main" id="{970817CA-A651-4850-8383-C4C4F6AA589E}"/>
              </a:ext>
            </a:extLst>
          </p:cNvPr>
          <p:cNvSpPr>
            <a:spLocks noGrp="1"/>
          </p:cNvSpPr>
          <p:nvPr>
            <p:ph idx="1"/>
          </p:nvPr>
        </p:nvSpPr>
        <p:spPr/>
        <p:txBody>
          <a:bodyPr>
            <a:normAutofit fontScale="85000" lnSpcReduction="10000"/>
          </a:bodyPr>
          <a:lstStyle/>
          <a:p>
            <a:r>
              <a:rPr lang="en-US" dirty="0"/>
              <a:t>The federal government of Nigeria on 29</a:t>
            </a:r>
            <a:r>
              <a:rPr lang="en-US" baseline="30000" dirty="0"/>
              <a:t>th</a:t>
            </a:r>
            <a:r>
              <a:rPr lang="en-US" dirty="0"/>
              <a:t> January, 2020 assured her citizens of his readiness to strengthen its surveillance at five major international airports within the country to curtail the spread of the corona virus infection. The affected airport included Enugu, Rivers, Kano, Lagos and Abuja. However, on the 31</a:t>
            </a:r>
            <a:r>
              <a:rPr lang="en-US" baseline="30000" dirty="0"/>
              <a:t>st</a:t>
            </a:r>
            <a:r>
              <a:rPr lang="en-US" dirty="0"/>
              <a:t> January 2020, despite the effort of the federal government to curtail the spread of this infection, WHO listed Nigeria among other 13 African countries at high risk for the spread of the disease. (</a:t>
            </a:r>
            <a:r>
              <a:rPr lang="en-US" dirty="0" err="1"/>
              <a:t>Onyebuchi</a:t>
            </a:r>
            <a:r>
              <a:rPr lang="en-US" dirty="0"/>
              <a:t> and Martins,2020). </a:t>
            </a:r>
            <a:endParaRPr lang="en-NG" dirty="0"/>
          </a:p>
          <a:p>
            <a:r>
              <a:rPr lang="en-US" dirty="0"/>
              <a:t>Globally, WHO reported on 15</a:t>
            </a:r>
            <a:r>
              <a:rPr lang="en-US" baseline="30000" dirty="0"/>
              <a:t>th</a:t>
            </a:r>
            <a:r>
              <a:rPr lang="en-US" dirty="0"/>
              <a:t> March ,2020, the number of confirmed cases were 153,517. 10,982 cases were new and 5735 death cases were recorded. This included the report from china which was pegged at 81,048 confirmed and 72,469 confirmed among other countries outside china. The fear of an unknown disease is similar in its psychological effects to the nation and cause a high-level stress with long term consequences both in environmental health and economics sustainability (</a:t>
            </a:r>
            <a:r>
              <a:rPr lang="en-US" dirty="0" err="1"/>
              <a:t>Hyams</a:t>
            </a:r>
            <a:r>
              <a:rPr lang="en-US" dirty="0"/>
              <a:t> et al, 2002)</a:t>
            </a:r>
            <a:endParaRPr lang="en-NG" dirty="0"/>
          </a:p>
          <a:p>
            <a:pPr marL="0" indent="0">
              <a:buNone/>
            </a:pPr>
            <a:endParaRPr lang="en-NG" dirty="0"/>
          </a:p>
        </p:txBody>
      </p:sp>
    </p:spTree>
    <p:extLst>
      <p:ext uri="{BB962C8B-B14F-4D97-AF65-F5344CB8AC3E}">
        <p14:creationId xmlns:p14="http://schemas.microsoft.com/office/powerpoint/2010/main" val="418219670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15A53-4260-4D8C-B042-B33C94010C58}"/>
              </a:ext>
            </a:extLst>
          </p:cNvPr>
          <p:cNvSpPr>
            <a:spLocks noGrp="1"/>
          </p:cNvSpPr>
          <p:nvPr>
            <p:ph type="title"/>
          </p:nvPr>
        </p:nvSpPr>
        <p:spPr>
          <a:xfrm>
            <a:off x="1451206" y="168813"/>
            <a:ext cx="5532328" cy="1744394"/>
          </a:xfrm>
        </p:spPr>
        <p:txBody>
          <a:bodyPr/>
          <a:lstStyle/>
          <a:p>
            <a:r>
              <a:rPr lang="en-US" dirty="0"/>
              <a:t>CORONA-VIRUS AS OF TODAY </a:t>
            </a:r>
            <a:endParaRPr lang="en-NG" dirty="0"/>
          </a:p>
        </p:txBody>
      </p:sp>
      <p:pic>
        <p:nvPicPr>
          <p:cNvPr id="6" name="Picture Placeholder 5">
            <a:extLst>
              <a:ext uri="{FF2B5EF4-FFF2-40B4-BE49-F238E27FC236}">
                <a16:creationId xmlns:a16="http://schemas.microsoft.com/office/drawing/2014/main" id="{16BE132E-1D7F-4496-8D48-540314D2CAF6}"/>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29793" r="29793"/>
          <a:stretch>
            <a:fillRect/>
          </a:stretch>
        </p:blipFill>
        <p:spPr/>
      </p:pic>
      <p:sp>
        <p:nvSpPr>
          <p:cNvPr id="4" name="Text Placeholder 3">
            <a:extLst>
              <a:ext uri="{FF2B5EF4-FFF2-40B4-BE49-F238E27FC236}">
                <a16:creationId xmlns:a16="http://schemas.microsoft.com/office/drawing/2014/main" id="{22DD9D64-CD33-4004-9369-D1A2E188C055}"/>
              </a:ext>
            </a:extLst>
          </p:cNvPr>
          <p:cNvSpPr>
            <a:spLocks noGrp="1"/>
          </p:cNvSpPr>
          <p:nvPr>
            <p:ph type="body" sz="half" idx="2"/>
          </p:nvPr>
        </p:nvSpPr>
        <p:spPr>
          <a:xfrm>
            <a:off x="839788" y="2057400"/>
            <a:ext cx="3932237" cy="4343400"/>
          </a:xfrm>
        </p:spPr>
        <p:txBody>
          <a:bodyPr>
            <a:normAutofit fontScale="62500" lnSpcReduction="20000"/>
          </a:bodyPr>
          <a:lstStyle/>
          <a:p>
            <a:r>
              <a:rPr lang="en-US" dirty="0"/>
              <a:t>As at today, Nigeria Center for Disease Control (NCDC) had reported 276 confirmed cases of COVID-19 in the country, interestingly also a total number of 44 infected victims had being tested negative after necessary medical treatment and attention but 6 death cases were recorded. The Director General of the agency NCDC in his briefing moreover disclosed that 90% of the COVID-19 patient recovered without intervention which indicated that there is a positive achievement in the treatment process (covid19.ncdc.gov.ng).</a:t>
            </a:r>
            <a:endParaRPr lang="en-NG" dirty="0"/>
          </a:p>
          <a:p>
            <a:r>
              <a:rPr lang="en-US" dirty="0"/>
              <a:t>National Institute of Environmental Health Service (NIEHS) in 2020 reported that 25% of problem attributed to disease burden in developing Nation (most especially) is due to poor environment health factor. Diseases related to polluted environment slow and block economic development and sustainability. Hence tackling a sustainability problem is another great challenge that must be considered. Even if the risk of dying from a COVID-19 is very low and predictable, people should feel at risk at the consent of the disease. Among the proper way of handling the pandemic are;</a:t>
            </a:r>
            <a:endParaRPr lang="en-NG" dirty="0"/>
          </a:p>
          <a:p>
            <a:endParaRPr lang="en-NG" dirty="0"/>
          </a:p>
          <a:p>
            <a:endParaRPr lang="en-NG" dirty="0"/>
          </a:p>
        </p:txBody>
      </p:sp>
    </p:spTree>
    <p:extLst>
      <p:ext uri="{BB962C8B-B14F-4D97-AF65-F5344CB8AC3E}">
        <p14:creationId xmlns:p14="http://schemas.microsoft.com/office/powerpoint/2010/main" val="31633467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E78C6-27F9-45AC-8C94-34FDDA680716}"/>
              </a:ext>
            </a:extLst>
          </p:cNvPr>
          <p:cNvSpPr>
            <a:spLocks noGrp="1"/>
          </p:cNvSpPr>
          <p:nvPr>
            <p:ph type="title"/>
          </p:nvPr>
        </p:nvSpPr>
        <p:spPr>
          <a:xfrm>
            <a:off x="1451579" y="267287"/>
            <a:ext cx="9603275" cy="1586468"/>
          </a:xfrm>
        </p:spPr>
        <p:txBody>
          <a:bodyPr>
            <a:normAutofit/>
          </a:bodyPr>
          <a:lstStyle/>
          <a:p>
            <a:r>
              <a:rPr lang="en-US" b="1" dirty="0"/>
              <a:t>DESIGN AND CONSTRUCTION OF ISOLATION CENTERS ACROSS THE STATES OF THE FEDERATION</a:t>
            </a:r>
            <a:r>
              <a:rPr lang="en-US" dirty="0"/>
              <a:t>.</a:t>
            </a:r>
            <a:endParaRPr lang="en-NG" dirty="0"/>
          </a:p>
        </p:txBody>
      </p:sp>
      <p:sp>
        <p:nvSpPr>
          <p:cNvPr id="3" name="Content Placeholder 2">
            <a:extLst>
              <a:ext uri="{FF2B5EF4-FFF2-40B4-BE49-F238E27FC236}">
                <a16:creationId xmlns:a16="http://schemas.microsoft.com/office/drawing/2014/main" id="{26EB9B1F-EED1-4919-BA28-2CD0AF0EA58B}"/>
              </a:ext>
            </a:extLst>
          </p:cNvPr>
          <p:cNvSpPr>
            <a:spLocks noGrp="1"/>
          </p:cNvSpPr>
          <p:nvPr>
            <p:ph idx="1"/>
          </p:nvPr>
        </p:nvSpPr>
        <p:spPr/>
        <p:txBody>
          <a:bodyPr/>
          <a:lstStyle/>
          <a:p>
            <a:pPr marL="0" indent="0">
              <a:buNone/>
            </a:pPr>
            <a:r>
              <a:rPr lang="en-US" dirty="0"/>
              <a:t>            This is one of the best strategies to handle the spread of this disease. The affected victims won’t have any physical contact or relationship with people around him after he had been suspected to have contacted the virus. </a:t>
            </a:r>
            <a:endParaRPr lang="en-NG" dirty="0"/>
          </a:p>
          <a:p>
            <a:pPr marL="0" indent="0">
              <a:buNone/>
            </a:pPr>
            <a:r>
              <a:rPr lang="en-US" dirty="0"/>
              <a:t>The construction of this center must be well ventilated. The center should provide air flow at least 160L/S per patient as advised by World Health Organization.</a:t>
            </a:r>
            <a:endParaRPr lang="en-NG" dirty="0"/>
          </a:p>
          <a:p>
            <a:pPr marL="0" indent="0">
              <a:buNone/>
            </a:pPr>
            <a:endParaRPr lang="en-NG" dirty="0"/>
          </a:p>
        </p:txBody>
      </p:sp>
    </p:spTree>
    <p:extLst>
      <p:ext uri="{BB962C8B-B14F-4D97-AF65-F5344CB8AC3E}">
        <p14:creationId xmlns:p14="http://schemas.microsoft.com/office/powerpoint/2010/main" val="96348080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91697-022A-4A22-8C6F-7CB45A9263AA}"/>
              </a:ext>
            </a:extLst>
          </p:cNvPr>
          <p:cNvSpPr>
            <a:spLocks noGrp="1"/>
          </p:cNvSpPr>
          <p:nvPr>
            <p:ph type="title"/>
          </p:nvPr>
        </p:nvSpPr>
        <p:spPr/>
        <p:txBody>
          <a:bodyPr>
            <a:normAutofit fontScale="90000"/>
          </a:bodyPr>
          <a:lstStyle/>
          <a:p>
            <a:r>
              <a:rPr lang="en-US" b="1" dirty="0"/>
              <a:t> </a:t>
            </a:r>
            <a:r>
              <a:rPr lang="en-US" sz="3600" b="1" dirty="0"/>
              <a:t>MANUFACTURE AND USE OF PERSONAL PROTECTIVE EQUIPMENT</a:t>
            </a:r>
            <a:br>
              <a:rPr lang="en-NG" dirty="0"/>
            </a:br>
            <a:endParaRPr lang="en-NG" dirty="0"/>
          </a:p>
        </p:txBody>
      </p:sp>
      <p:sp>
        <p:nvSpPr>
          <p:cNvPr id="3" name="Content Placeholder 2">
            <a:extLst>
              <a:ext uri="{FF2B5EF4-FFF2-40B4-BE49-F238E27FC236}">
                <a16:creationId xmlns:a16="http://schemas.microsoft.com/office/drawing/2014/main" id="{0C614D4C-88FE-495B-B6D7-244B92B6BCDF}"/>
              </a:ext>
            </a:extLst>
          </p:cNvPr>
          <p:cNvSpPr>
            <a:spLocks noGrp="1"/>
          </p:cNvSpPr>
          <p:nvPr>
            <p:ph idx="1"/>
          </p:nvPr>
        </p:nvSpPr>
        <p:spPr/>
        <p:txBody>
          <a:bodyPr/>
          <a:lstStyle/>
          <a:p>
            <a:pPr marL="0" indent="0">
              <a:buNone/>
            </a:pPr>
            <a:r>
              <a:rPr lang="en-US" dirty="0"/>
              <a:t>The production and the use of personal protective equipment is another good engineering strategy of handling a contagious disease like COVID-19. This is very important to the health workers that are in the fore front of the victim in particular and other people that are very vulnerable at contacting the virus very easily. The contact may be recorded in public places like bank, religious centers, shopping mall etc. Hence, once a pandemic is predicted, the first aid that should be looked into is the personal protective wears and equipment that can reduce the pace of transmission of virus.</a:t>
            </a:r>
            <a:endParaRPr lang="en-NG" dirty="0"/>
          </a:p>
          <a:p>
            <a:pPr marL="0" indent="0">
              <a:buNone/>
            </a:pPr>
            <a:endParaRPr lang="en-NG" dirty="0"/>
          </a:p>
        </p:txBody>
      </p:sp>
    </p:spTree>
    <p:extLst>
      <p:ext uri="{BB962C8B-B14F-4D97-AF65-F5344CB8AC3E}">
        <p14:creationId xmlns:p14="http://schemas.microsoft.com/office/powerpoint/2010/main" val="2778687082"/>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38F48-D5C2-4DB4-AEA7-91FCACDC3624}"/>
              </a:ext>
            </a:extLst>
          </p:cNvPr>
          <p:cNvSpPr>
            <a:spLocks noGrp="1"/>
          </p:cNvSpPr>
          <p:nvPr>
            <p:ph type="title"/>
          </p:nvPr>
        </p:nvSpPr>
        <p:spPr/>
        <p:txBody>
          <a:bodyPr/>
          <a:lstStyle/>
          <a:p>
            <a:endParaRPr lang="en-NG"/>
          </a:p>
        </p:txBody>
      </p:sp>
      <p:sp>
        <p:nvSpPr>
          <p:cNvPr id="3" name="Picture Placeholder 2">
            <a:extLst>
              <a:ext uri="{FF2B5EF4-FFF2-40B4-BE49-F238E27FC236}">
                <a16:creationId xmlns:a16="http://schemas.microsoft.com/office/drawing/2014/main" id="{F70CA70E-2AEF-4ECA-B3FD-66D981D5A9CF}"/>
              </a:ext>
            </a:extLst>
          </p:cNvPr>
          <p:cNvSpPr>
            <a:spLocks noGrp="1"/>
          </p:cNvSpPr>
          <p:nvPr>
            <p:ph type="pic" idx="1"/>
          </p:nvPr>
        </p:nvSpPr>
        <p:spPr/>
      </p:sp>
      <p:sp>
        <p:nvSpPr>
          <p:cNvPr id="4" name="Text Placeholder 3">
            <a:extLst>
              <a:ext uri="{FF2B5EF4-FFF2-40B4-BE49-F238E27FC236}">
                <a16:creationId xmlns:a16="http://schemas.microsoft.com/office/drawing/2014/main" id="{3827F3B1-4DDD-434D-867E-7823A7523C0A}"/>
              </a:ext>
            </a:extLst>
          </p:cNvPr>
          <p:cNvSpPr>
            <a:spLocks noGrp="1"/>
          </p:cNvSpPr>
          <p:nvPr>
            <p:ph type="body" sz="half" idx="2"/>
          </p:nvPr>
        </p:nvSpPr>
        <p:spPr/>
        <p:txBody>
          <a:bodyPr/>
          <a:lstStyle/>
          <a:p>
            <a:endParaRPr lang="en-NG" dirty="0"/>
          </a:p>
        </p:txBody>
      </p:sp>
      <p:graphicFrame>
        <p:nvGraphicFramePr>
          <p:cNvPr id="5" name="Table 4">
            <a:extLst>
              <a:ext uri="{FF2B5EF4-FFF2-40B4-BE49-F238E27FC236}">
                <a16:creationId xmlns:a16="http://schemas.microsoft.com/office/drawing/2014/main" id="{6EA5F98B-F705-430A-92B1-A1BD91D9BD85}"/>
              </a:ext>
            </a:extLst>
          </p:cNvPr>
          <p:cNvGraphicFramePr>
            <a:graphicFrameLocks noGrp="1"/>
          </p:cNvGraphicFramePr>
          <p:nvPr>
            <p:extLst>
              <p:ext uri="{D42A27DB-BD31-4B8C-83A1-F6EECF244321}">
                <p14:modId xmlns:p14="http://schemas.microsoft.com/office/powerpoint/2010/main" val="1406891730"/>
              </p:ext>
            </p:extLst>
          </p:nvPr>
        </p:nvGraphicFramePr>
        <p:xfrm>
          <a:off x="5950633" y="457199"/>
          <a:ext cx="5598940" cy="5411786"/>
        </p:xfrm>
        <a:graphic>
          <a:graphicData uri="http://schemas.openxmlformats.org/drawingml/2006/table">
            <a:tbl>
              <a:tblPr firstRow="1" firstCol="1" bandRow="1">
                <a:tableStyleId>{5C22544A-7EE6-4342-B048-85BDC9FD1C3A}</a:tableStyleId>
              </a:tblPr>
              <a:tblGrid>
                <a:gridCol w="1399735">
                  <a:extLst>
                    <a:ext uri="{9D8B030D-6E8A-4147-A177-3AD203B41FA5}">
                      <a16:colId xmlns:a16="http://schemas.microsoft.com/office/drawing/2014/main" val="658806174"/>
                    </a:ext>
                  </a:extLst>
                </a:gridCol>
                <a:gridCol w="1399735">
                  <a:extLst>
                    <a:ext uri="{9D8B030D-6E8A-4147-A177-3AD203B41FA5}">
                      <a16:colId xmlns:a16="http://schemas.microsoft.com/office/drawing/2014/main" val="405961781"/>
                    </a:ext>
                  </a:extLst>
                </a:gridCol>
                <a:gridCol w="1399735">
                  <a:extLst>
                    <a:ext uri="{9D8B030D-6E8A-4147-A177-3AD203B41FA5}">
                      <a16:colId xmlns:a16="http://schemas.microsoft.com/office/drawing/2014/main" val="560020299"/>
                    </a:ext>
                  </a:extLst>
                </a:gridCol>
                <a:gridCol w="1399735">
                  <a:extLst>
                    <a:ext uri="{9D8B030D-6E8A-4147-A177-3AD203B41FA5}">
                      <a16:colId xmlns:a16="http://schemas.microsoft.com/office/drawing/2014/main" val="2302093400"/>
                    </a:ext>
                  </a:extLst>
                </a:gridCol>
              </a:tblGrid>
              <a:tr h="363589">
                <a:tc>
                  <a:txBody>
                    <a:bodyPr/>
                    <a:lstStyle/>
                    <a:p>
                      <a:pPr algn="just">
                        <a:lnSpc>
                          <a:spcPct val="115000"/>
                        </a:lnSpc>
                        <a:spcAft>
                          <a:spcPts val="1000"/>
                        </a:spcAft>
                      </a:pPr>
                      <a:r>
                        <a:rPr lang="en-US" sz="900">
                          <a:effectLst/>
                        </a:rPr>
                        <a:t>Settling </a:t>
                      </a:r>
                      <a:endParaRPr lang="en-NG" sz="900">
                        <a:effectLst/>
                        <a:latin typeface="Calibri" panose="020F0502020204030204" pitchFamily="34" charset="0"/>
                        <a:ea typeface="Calibri" panose="020F0502020204030204" pitchFamily="34" charset="0"/>
                        <a:cs typeface="Times New Roman" panose="02020603050405020304" pitchFamily="18" charset="0"/>
                      </a:endParaRPr>
                    </a:p>
                  </a:txBody>
                  <a:tcPr marL="53072" marR="53072" marT="0" marB="0"/>
                </a:tc>
                <a:tc>
                  <a:txBody>
                    <a:bodyPr/>
                    <a:lstStyle/>
                    <a:p>
                      <a:pPr algn="just">
                        <a:lnSpc>
                          <a:spcPct val="115000"/>
                        </a:lnSpc>
                        <a:spcAft>
                          <a:spcPts val="1000"/>
                        </a:spcAft>
                      </a:pPr>
                      <a:r>
                        <a:rPr lang="en-US" sz="900">
                          <a:effectLst/>
                        </a:rPr>
                        <a:t>Target personnel or patients </a:t>
                      </a:r>
                      <a:endParaRPr lang="en-NG" sz="900">
                        <a:effectLst/>
                        <a:latin typeface="Calibri" panose="020F0502020204030204" pitchFamily="34" charset="0"/>
                        <a:ea typeface="Calibri" panose="020F0502020204030204" pitchFamily="34" charset="0"/>
                        <a:cs typeface="Times New Roman" panose="02020603050405020304" pitchFamily="18" charset="0"/>
                      </a:endParaRPr>
                    </a:p>
                  </a:txBody>
                  <a:tcPr marL="53072" marR="53072" marT="0" marB="0"/>
                </a:tc>
                <a:tc>
                  <a:txBody>
                    <a:bodyPr/>
                    <a:lstStyle/>
                    <a:p>
                      <a:pPr algn="just">
                        <a:lnSpc>
                          <a:spcPct val="115000"/>
                        </a:lnSpc>
                        <a:spcAft>
                          <a:spcPts val="1000"/>
                        </a:spcAft>
                      </a:pPr>
                      <a:r>
                        <a:rPr lang="en-US" sz="900">
                          <a:effectLst/>
                        </a:rPr>
                        <a:t>Activity </a:t>
                      </a:r>
                      <a:endParaRPr lang="en-NG" sz="900">
                        <a:effectLst/>
                        <a:latin typeface="Calibri" panose="020F0502020204030204" pitchFamily="34" charset="0"/>
                        <a:ea typeface="Calibri" panose="020F0502020204030204" pitchFamily="34" charset="0"/>
                        <a:cs typeface="Times New Roman" panose="02020603050405020304" pitchFamily="18" charset="0"/>
                      </a:endParaRPr>
                    </a:p>
                  </a:txBody>
                  <a:tcPr marL="53072" marR="53072" marT="0" marB="0"/>
                </a:tc>
                <a:tc>
                  <a:txBody>
                    <a:bodyPr/>
                    <a:lstStyle/>
                    <a:p>
                      <a:pPr algn="just">
                        <a:lnSpc>
                          <a:spcPct val="115000"/>
                        </a:lnSpc>
                        <a:spcAft>
                          <a:spcPts val="1000"/>
                        </a:spcAft>
                      </a:pPr>
                      <a:r>
                        <a:rPr lang="en-US" sz="900">
                          <a:effectLst/>
                        </a:rPr>
                        <a:t>Type of PPE or procedure </a:t>
                      </a:r>
                      <a:endParaRPr lang="en-NG" sz="900">
                        <a:effectLst/>
                        <a:latin typeface="Calibri" panose="020F0502020204030204" pitchFamily="34" charset="0"/>
                        <a:ea typeface="Calibri" panose="020F0502020204030204" pitchFamily="34" charset="0"/>
                        <a:cs typeface="Times New Roman" panose="02020603050405020304" pitchFamily="18" charset="0"/>
                      </a:endParaRPr>
                    </a:p>
                  </a:txBody>
                  <a:tcPr marL="53072" marR="53072" marT="0" marB="0"/>
                </a:tc>
                <a:extLst>
                  <a:ext uri="{0D108BD9-81ED-4DB2-BD59-A6C34878D82A}">
                    <a16:rowId xmlns:a16="http://schemas.microsoft.com/office/drawing/2014/main" val="1739945283"/>
                  </a:ext>
                </a:extLst>
              </a:tr>
              <a:tr h="176289">
                <a:tc gridSpan="4">
                  <a:txBody>
                    <a:bodyPr/>
                    <a:lstStyle/>
                    <a:p>
                      <a:pPr algn="just">
                        <a:lnSpc>
                          <a:spcPct val="115000"/>
                        </a:lnSpc>
                        <a:spcAft>
                          <a:spcPts val="1000"/>
                        </a:spcAft>
                      </a:pPr>
                      <a:r>
                        <a:rPr lang="en-US" sz="900">
                          <a:effectLst/>
                        </a:rPr>
                        <a:t>Healthcare facilities</a:t>
                      </a:r>
                      <a:endParaRPr lang="en-NG" sz="900">
                        <a:effectLst/>
                        <a:latin typeface="Calibri" panose="020F0502020204030204" pitchFamily="34" charset="0"/>
                        <a:ea typeface="Calibri" panose="020F0502020204030204" pitchFamily="34" charset="0"/>
                        <a:cs typeface="Times New Roman" panose="02020603050405020304" pitchFamily="18" charset="0"/>
                      </a:endParaRPr>
                    </a:p>
                  </a:txBody>
                  <a:tcPr marL="53072" marR="53072" marT="0" marB="0"/>
                </a:tc>
                <a:tc hMerge="1">
                  <a:txBody>
                    <a:bodyPr/>
                    <a:lstStyle/>
                    <a:p>
                      <a:endParaRPr lang="en-NG"/>
                    </a:p>
                  </a:txBody>
                  <a:tcPr/>
                </a:tc>
                <a:tc hMerge="1">
                  <a:txBody>
                    <a:bodyPr/>
                    <a:lstStyle/>
                    <a:p>
                      <a:endParaRPr lang="en-NG"/>
                    </a:p>
                  </a:txBody>
                  <a:tcPr/>
                </a:tc>
                <a:tc hMerge="1">
                  <a:txBody>
                    <a:bodyPr/>
                    <a:lstStyle/>
                    <a:p>
                      <a:endParaRPr lang="en-NG"/>
                    </a:p>
                  </a:txBody>
                  <a:tcPr/>
                </a:tc>
                <a:extLst>
                  <a:ext uri="{0D108BD9-81ED-4DB2-BD59-A6C34878D82A}">
                    <a16:rowId xmlns:a16="http://schemas.microsoft.com/office/drawing/2014/main" val="2941419374"/>
                  </a:ext>
                </a:extLst>
              </a:tr>
              <a:tr h="176289">
                <a:tc gridSpan="4">
                  <a:txBody>
                    <a:bodyPr/>
                    <a:lstStyle/>
                    <a:p>
                      <a:pPr algn="just">
                        <a:lnSpc>
                          <a:spcPct val="115000"/>
                        </a:lnSpc>
                        <a:spcAft>
                          <a:spcPts val="1000"/>
                        </a:spcAft>
                      </a:pPr>
                      <a:r>
                        <a:rPr lang="en-US" sz="900">
                          <a:effectLst/>
                        </a:rPr>
                        <a:t>Inpatient facilities </a:t>
                      </a:r>
                      <a:endParaRPr lang="en-NG" sz="900">
                        <a:effectLst/>
                        <a:latin typeface="Calibri" panose="020F0502020204030204" pitchFamily="34" charset="0"/>
                        <a:ea typeface="Calibri" panose="020F0502020204030204" pitchFamily="34" charset="0"/>
                        <a:cs typeface="Times New Roman" panose="02020603050405020304" pitchFamily="18" charset="0"/>
                      </a:endParaRPr>
                    </a:p>
                  </a:txBody>
                  <a:tcPr marL="53072" marR="53072" marT="0" marB="0"/>
                </a:tc>
                <a:tc hMerge="1">
                  <a:txBody>
                    <a:bodyPr/>
                    <a:lstStyle/>
                    <a:p>
                      <a:endParaRPr lang="en-NG"/>
                    </a:p>
                  </a:txBody>
                  <a:tcPr/>
                </a:tc>
                <a:tc hMerge="1">
                  <a:txBody>
                    <a:bodyPr/>
                    <a:lstStyle/>
                    <a:p>
                      <a:endParaRPr lang="en-NG"/>
                    </a:p>
                  </a:txBody>
                  <a:tcPr/>
                </a:tc>
                <a:tc hMerge="1">
                  <a:txBody>
                    <a:bodyPr/>
                    <a:lstStyle/>
                    <a:p>
                      <a:endParaRPr lang="en-NG"/>
                    </a:p>
                  </a:txBody>
                  <a:tcPr/>
                </a:tc>
                <a:extLst>
                  <a:ext uri="{0D108BD9-81ED-4DB2-BD59-A6C34878D82A}">
                    <a16:rowId xmlns:a16="http://schemas.microsoft.com/office/drawing/2014/main" val="4144378466"/>
                  </a:ext>
                </a:extLst>
              </a:tr>
              <a:tr h="1039793">
                <a:tc rowSpan="4">
                  <a:txBody>
                    <a:bodyPr/>
                    <a:lstStyle/>
                    <a:p>
                      <a:pPr algn="just">
                        <a:lnSpc>
                          <a:spcPct val="115000"/>
                        </a:lnSpc>
                        <a:spcAft>
                          <a:spcPts val="1000"/>
                        </a:spcAft>
                      </a:pPr>
                      <a:r>
                        <a:rPr lang="en-US" sz="900" dirty="0">
                          <a:effectLst/>
                        </a:rPr>
                        <a:t>Patient rooms </a:t>
                      </a:r>
                      <a:endParaRPr lang="en-NG"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072" marR="53072" marT="0" marB="0"/>
                </a:tc>
                <a:tc rowSpan="2">
                  <a:txBody>
                    <a:bodyPr/>
                    <a:lstStyle/>
                    <a:p>
                      <a:pPr algn="just">
                        <a:lnSpc>
                          <a:spcPct val="115000"/>
                        </a:lnSpc>
                        <a:spcAft>
                          <a:spcPts val="1000"/>
                        </a:spcAft>
                      </a:pPr>
                      <a:r>
                        <a:rPr lang="en-US" sz="900" dirty="0">
                          <a:effectLst/>
                        </a:rPr>
                        <a:t>Healthcare workers</a:t>
                      </a:r>
                      <a:endParaRPr lang="en-NG"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072" marR="53072" marT="0" marB="0"/>
                </a:tc>
                <a:tc>
                  <a:txBody>
                    <a:bodyPr/>
                    <a:lstStyle/>
                    <a:p>
                      <a:pPr algn="just">
                        <a:lnSpc>
                          <a:spcPct val="115000"/>
                        </a:lnSpc>
                        <a:spcAft>
                          <a:spcPts val="1000"/>
                        </a:spcAft>
                      </a:pPr>
                      <a:r>
                        <a:rPr lang="en-US" sz="900">
                          <a:effectLst/>
                        </a:rPr>
                        <a:t>Providing direct care to COVID-19 patients. </a:t>
                      </a:r>
                      <a:endParaRPr lang="en-NG" sz="900">
                        <a:effectLst/>
                      </a:endParaRPr>
                    </a:p>
                    <a:p>
                      <a:pPr algn="just">
                        <a:lnSpc>
                          <a:spcPct val="115000"/>
                        </a:lnSpc>
                        <a:spcAft>
                          <a:spcPts val="1000"/>
                        </a:spcAft>
                      </a:pPr>
                      <a:r>
                        <a:rPr lang="en-US" sz="900">
                          <a:effectLst/>
                        </a:rPr>
                        <a:t> </a:t>
                      </a:r>
                      <a:endParaRPr lang="en-NG" sz="900">
                        <a:effectLst/>
                      </a:endParaRPr>
                    </a:p>
                    <a:p>
                      <a:pPr algn="just">
                        <a:lnSpc>
                          <a:spcPct val="115000"/>
                        </a:lnSpc>
                        <a:spcAft>
                          <a:spcPts val="1000"/>
                        </a:spcAft>
                      </a:pPr>
                      <a:r>
                        <a:rPr lang="en-US" sz="900">
                          <a:effectLst/>
                        </a:rPr>
                        <a:t> </a:t>
                      </a:r>
                      <a:endParaRPr lang="en-NG" sz="900">
                        <a:effectLst/>
                        <a:latin typeface="Calibri" panose="020F0502020204030204" pitchFamily="34" charset="0"/>
                        <a:ea typeface="Calibri" panose="020F0502020204030204" pitchFamily="34" charset="0"/>
                        <a:cs typeface="Times New Roman" panose="02020603050405020304" pitchFamily="18" charset="0"/>
                      </a:endParaRPr>
                    </a:p>
                  </a:txBody>
                  <a:tcPr marL="53072" marR="53072" marT="0" marB="0"/>
                </a:tc>
                <a:tc>
                  <a:txBody>
                    <a:bodyPr/>
                    <a:lstStyle/>
                    <a:p>
                      <a:pPr algn="just">
                        <a:lnSpc>
                          <a:spcPct val="115000"/>
                        </a:lnSpc>
                        <a:spcAft>
                          <a:spcPts val="1000"/>
                        </a:spcAft>
                      </a:pPr>
                      <a:r>
                        <a:rPr lang="en-US" sz="900">
                          <a:effectLst/>
                        </a:rPr>
                        <a:t>Medical mask Gown Gloves Eye protection (goggles or face shield). </a:t>
                      </a:r>
                      <a:endParaRPr lang="en-NG" sz="900">
                        <a:effectLst/>
                        <a:latin typeface="Calibri" panose="020F0502020204030204" pitchFamily="34" charset="0"/>
                        <a:ea typeface="Calibri" panose="020F0502020204030204" pitchFamily="34" charset="0"/>
                        <a:cs typeface="Times New Roman" panose="02020603050405020304" pitchFamily="18" charset="0"/>
                      </a:endParaRPr>
                    </a:p>
                  </a:txBody>
                  <a:tcPr marL="53072" marR="53072" marT="0" marB="0"/>
                </a:tc>
                <a:extLst>
                  <a:ext uri="{0D108BD9-81ED-4DB2-BD59-A6C34878D82A}">
                    <a16:rowId xmlns:a16="http://schemas.microsoft.com/office/drawing/2014/main" val="1098085816"/>
                  </a:ext>
                </a:extLst>
              </a:tr>
              <a:tr h="875391">
                <a:tc vMerge="1">
                  <a:txBody>
                    <a:bodyPr/>
                    <a:lstStyle/>
                    <a:p>
                      <a:endParaRPr lang="en-NG"/>
                    </a:p>
                  </a:txBody>
                  <a:tcPr/>
                </a:tc>
                <a:tc vMerge="1">
                  <a:txBody>
                    <a:bodyPr/>
                    <a:lstStyle/>
                    <a:p>
                      <a:endParaRPr lang="en-NG"/>
                    </a:p>
                  </a:txBody>
                  <a:tcPr/>
                </a:tc>
                <a:tc>
                  <a:txBody>
                    <a:bodyPr/>
                    <a:lstStyle/>
                    <a:p>
                      <a:pPr algn="just">
                        <a:lnSpc>
                          <a:spcPct val="115000"/>
                        </a:lnSpc>
                        <a:spcAft>
                          <a:spcPts val="1000"/>
                        </a:spcAft>
                      </a:pPr>
                      <a:r>
                        <a:rPr lang="en-US" sz="900" dirty="0">
                          <a:effectLst/>
                        </a:rPr>
                        <a:t>Aerosol-generating procedures performed on COVID-19 patients.</a:t>
                      </a:r>
                      <a:endParaRPr lang="en-NG"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072" marR="53072" marT="0" marB="0"/>
                </a:tc>
                <a:tc>
                  <a:txBody>
                    <a:bodyPr/>
                    <a:lstStyle/>
                    <a:p>
                      <a:pPr algn="just">
                        <a:lnSpc>
                          <a:spcPct val="115000"/>
                        </a:lnSpc>
                        <a:spcAft>
                          <a:spcPts val="1000"/>
                        </a:spcAft>
                      </a:pPr>
                      <a:r>
                        <a:rPr lang="en-US" sz="900" dirty="0">
                          <a:effectLst/>
                        </a:rPr>
                        <a:t> Respirator N95 or FFP2 standard, or equivalent. Gown Gloves Eye protection Apron</a:t>
                      </a:r>
                      <a:endParaRPr lang="en-NG"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072" marR="53072" marT="0" marB="0"/>
                </a:tc>
                <a:extLst>
                  <a:ext uri="{0D108BD9-81ED-4DB2-BD59-A6C34878D82A}">
                    <a16:rowId xmlns:a16="http://schemas.microsoft.com/office/drawing/2014/main" val="702586401"/>
                  </a:ext>
                </a:extLst>
              </a:tr>
              <a:tr h="1229704">
                <a:tc vMerge="1">
                  <a:txBody>
                    <a:bodyPr/>
                    <a:lstStyle/>
                    <a:p>
                      <a:endParaRPr lang="en-NG"/>
                    </a:p>
                  </a:txBody>
                  <a:tcPr/>
                </a:tc>
                <a:tc>
                  <a:txBody>
                    <a:bodyPr/>
                    <a:lstStyle/>
                    <a:p>
                      <a:pPr algn="just">
                        <a:lnSpc>
                          <a:spcPct val="115000"/>
                        </a:lnSpc>
                        <a:spcAft>
                          <a:spcPts val="1000"/>
                        </a:spcAft>
                      </a:pPr>
                      <a:r>
                        <a:rPr lang="en-US" sz="900">
                          <a:effectLst/>
                        </a:rPr>
                        <a:t>Cleaners </a:t>
                      </a:r>
                      <a:endParaRPr lang="en-NG" sz="900">
                        <a:effectLst/>
                        <a:latin typeface="Calibri" panose="020F0502020204030204" pitchFamily="34" charset="0"/>
                        <a:ea typeface="Calibri" panose="020F0502020204030204" pitchFamily="34" charset="0"/>
                        <a:cs typeface="Times New Roman" panose="02020603050405020304" pitchFamily="18" charset="0"/>
                      </a:endParaRPr>
                    </a:p>
                  </a:txBody>
                  <a:tcPr marL="53072" marR="53072" marT="0" marB="0"/>
                </a:tc>
                <a:tc>
                  <a:txBody>
                    <a:bodyPr/>
                    <a:lstStyle/>
                    <a:p>
                      <a:pPr algn="just">
                        <a:lnSpc>
                          <a:spcPct val="115000"/>
                        </a:lnSpc>
                        <a:spcAft>
                          <a:spcPts val="1000"/>
                        </a:spcAft>
                      </a:pPr>
                      <a:r>
                        <a:rPr lang="en-US" sz="900">
                          <a:effectLst/>
                        </a:rPr>
                        <a:t>Entering the room of COVID-19 patients.</a:t>
                      </a:r>
                      <a:endParaRPr lang="en-NG" sz="900">
                        <a:effectLst/>
                        <a:latin typeface="Calibri" panose="020F0502020204030204" pitchFamily="34" charset="0"/>
                        <a:ea typeface="Calibri" panose="020F0502020204030204" pitchFamily="34" charset="0"/>
                        <a:cs typeface="Times New Roman" panose="02020603050405020304" pitchFamily="18" charset="0"/>
                      </a:endParaRPr>
                    </a:p>
                  </a:txBody>
                  <a:tcPr marL="53072" marR="53072" marT="0" marB="0"/>
                </a:tc>
                <a:tc>
                  <a:txBody>
                    <a:bodyPr/>
                    <a:lstStyle/>
                    <a:p>
                      <a:pPr algn="just">
                        <a:lnSpc>
                          <a:spcPct val="115000"/>
                        </a:lnSpc>
                        <a:spcAft>
                          <a:spcPts val="1000"/>
                        </a:spcAft>
                      </a:pPr>
                      <a:r>
                        <a:rPr lang="en-US" sz="900">
                          <a:effectLst/>
                        </a:rPr>
                        <a:t>Medical mask Gown Heavy duty gloves Eye protection (if risk of splash from organic material or chemicals). Boots or closed work shoes</a:t>
                      </a:r>
                      <a:endParaRPr lang="en-NG" sz="900">
                        <a:effectLst/>
                        <a:latin typeface="Calibri" panose="020F0502020204030204" pitchFamily="34" charset="0"/>
                        <a:ea typeface="Calibri" panose="020F0502020204030204" pitchFamily="34" charset="0"/>
                        <a:cs typeface="Times New Roman" panose="02020603050405020304" pitchFamily="18" charset="0"/>
                      </a:endParaRPr>
                    </a:p>
                  </a:txBody>
                  <a:tcPr marL="53072" marR="53072" marT="0" marB="0"/>
                </a:tc>
                <a:extLst>
                  <a:ext uri="{0D108BD9-81ED-4DB2-BD59-A6C34878D82A}">
                    <a16:rowId xmlns:a16="http://schemas.microsoft.com/office/drawing/2014/main" val="3608201146"/>
                  </a:ext>
                </a:extLst>
              </a:tr>
              <a:tr h="852496">
                <a:tc vMerge="1">
                  <a:txBody>
                    <a:bodyPr/>
                    <a:lstStyle/>
                    <a:p>
                      <a:endParaRPr lang="en-NG"/>
                    </a:p>
                  </a:txBody>
                  <a:tcPr/>
                </a:tc>
                <a:tc>
                  <a:txBody>
                    <a:bodyPr/>
                    <a:lstStyle/>
                    <a:p>
                      <a:pPr algn="just">
                        <a:lnSpc>
                          <a:spcPct val="115000"/>
                        </a:lnSpc>
                        <a:spcAft>
                          <a:spcPts val="1000"/>
                        </a:spcAft>
                      </a:pPr>
                      <a:r>
                        <a:rPr lang="en-US" sz="900">
                          <a:effectLst/>
                        </a:rPr>
                        <a:t>Visitors </a:t>
                      </a:r>
                      <a:endParaRPr lang="en-NG" sz="900">
                        <a:effectLst/>
                        <a:latin typeface="Calibri" panose="020F0502020204030204" pitchFamily="34" charset="0"/>
                        <a:ea typeface="Calibri" panose="020F0502020204030204" pitchFamily="34" charset="0"/>
                        <a:cs typeface="Times New Roman" panose="02020603050405020304" pitchFamily="18" charset="0"/>
                      </a:endParaRPr>
                    </a:p>
                  </a:txBody>
                  <a:tcPr marL="53072" marR="53072" marT="0" marB="0"/>
                </a:tc>
                <a:tc>
                  <a:txBody>
                    <a:bodyPr/>
                    <a:lstStyle/>
                    <a:p>
                      <a:pPr algn="just">
                        <a:lnSpc>
                          <a:spcPct val="115000"/>
                        </a:lnSpc>
                        <a:spcAft>
                          <a:spcPts val="1000"/>
                        </a:spcAft>
                      </a:pPr>
                      <a:r>
                        <a:rPr lang="en-US" sz="900">
                          <a:effectLst/>
                        </a:rPr>
                        <a:t>Entering the room of a COVID-19 patient</a:t>
                      </a:r>
                      <a:endParaRPr lang="en-NG" sz="900">
                        <a:effectLst/>
                        <a:latin typeface="Calibri" panose="020F0502020204030204" pitchFamily="34" charset="0"/>
                        <a:ea typeface="Calibri" panose="020F0502020204030204" pitchFamily="34" charset="0"/>
                        <a:cs typeface="Times New Roman" panose="02020603050405020304" pitchFamily="18" charset="0"/>
                      </a:endParaRPr>
                    </a:p>
                  </a:txBody>
                  <a:tcPr marL="53072" marR="53072" marT="0" marB="0"/>
                </a:tc>
                <a:tc>
                  <a:txBody>
                    <a:bodyPr/>
                    <a:lstStyle/>
                    <a:p>
                      <a:pPr algn="just">
                        <a:lnSpc>
                          <a:spcPct val="115000"/>
                        </a:lnSpc>
                        <a:spcAft>
                          <a:spcPts val="1000"/>
                        </a:spcAft>
                      </a:pPr>
                      <a:r>
                        <a:rPr lang="en-US" sz="900">
                          <a:effectLst/>
                        </a:rPr>
                        <a:t>Medical mask  </a:t>
                      </a:r>
                      <a:endParaRPr lang="en-NG" sz="900">
                        <a:effectLst/>
                      </a:endParaRPr>
                    </a:p>
                    <a:p>
                      <a:pPr algn="just">
                        <a:lnSpc>
                          <a:spcPct val="115000"/>
                        </a:lnSpc>
                        <a:spcAft>
                          <a:spcPts val="1000"/>
                        </a:spcAft>
                      </a:pPr>
                      <a:r>
                        <a:rPr lang="en-US" sz="900">
                          <a:effectLst/>
                        </a:rPr>
                        <a:t>Gown </a:t>
                      </a:r>
                      <a:endParaRPr lang="en-NG" sz="900">
                        <a:effectLst/>
                      </a:endParaRPr>
                    </a:p>
                    <a:p>
                      <a:pPr algn="just">
                        <a:lnSpc>
                          <a:spcPct val="115000"/>
                        </a:lnSpc>
                        <a:spcAft>
                          <a:spcPts val="1000"/>
                        </a:spcAft>
                      </a:pPr>
                      <a:r>
                        <a:rPr lang="en-US" sz="900">
                          <a:effectLst/>
                        </a:rPr>
                        <a:t>Gloves</a:t>
                      </a:r>
                      <a:endParaRPr lang="en-NG" sz="900">
                        <a:effectLst/>
                        <a:latin typeface="Calibri" panose="020F0502020204030204" pitchFamily="34" charset="0"/>
                        <a:ea typeface="Calibri" panose="020F0502020204030204" pitchFamily="34" charset="0"/>
                        <a:cs typeface="Times New Roman" panose="02020603050405020304" pitchFamily="18" charset="0"/>
                      </a:endParaRPr>
                    </a:p>
                  </a:txBody>
                  <a:tcPr marL="53072" marR="53072" marT="0" marB="0"/>
                </a:tc>
                <a:extLst>
                  <a:ext uri="{0D108BD9-81ED-4DB2-BD59-A6C34878D82A}">
                    <a16:rowId xmlns:a16="http://schemas.microsoft.com/office/drawing/2014/main" val="1109356347"/>
                  </a:ext>
                </a:extLst>
              </a:tr>
              <a:tr h="698235">
                <a:tc>
                  <a:txBody>
                    <a:bodyPr/>
                    <a:lstStyle/>
                    <a:p>
                      <a:pPr algn="just">
                        <a:lnSpc>
                          <a:spcPct val="115000"/>
                        </a:lnSpc>
                        <a:spcAft>
                          <a:spcPts val="1000"/>
                        </a:spcAft>
                      </a:pPr>
                      <a:r>
                        <a:rPr lang="en-US" sz="900">
                          <a:effectLst/>
                        </a:rPr>
                        <a:t>Other areas of patient transit (e.g., wards, corridors).</a:t>
                      </a:r>
                      <a:endParaRPr lang="en-NG" sz="900">
                        <a:effectLst/>
                        <a:latin typeface="Calibri" panose="020F0502020204030204" pitchFamily="34" charset="0"/>
                        <a:ea typeface="Calibri" panose="020F0502020204030204" pitchFamily="34" charset="0"/>
                        <a:cs typeface="Times New Roman" panose="02020603050405020304" pitchFamily="18" charset="0"/>
                      </a:endParaRPr>
                    </a:p>
                  </a:txBody>
                  <a:tcPr marL="53072" marR="53072" marT="0" marB="0"/>
                </a:tc>
                <a:tc>
                  <a:txBody>
                    <a:bodyPr/>
                    <a:lstStyle/>
                    <a:p>
                      <a:pPr algn="just">
                        <a:lnSpc>
                          <a:spcPct val="115000"/>
                        </a:lnSpc>
                        <a:spcAft>
                          <a:spcPts val="1000"/>
                        </a:spcAft>
                      </a:pPr>
                      <a:r>
                        <a:rPr lang="en-US" sz="900">
                          <a:effectLst/>
                        </a:rPr>
                        <a:t>All staff, including healthcare workers.</a:t>
                      </a:r>
                      <a:endParaRPr lang="en-NG" sz="900">
                        <a:effectLst/>
                        <a:latin typeface="Calibri" panose="020F0502020204030204" pitchFamily="34" charset="0"/>
                        <a:ea typeface="Calibri" panose="020F0502020204030204" pitchFamily="34" charset="0"/>
                        <a:cs typeface="Times New Roman" panose="02020603050405020304" pitchFamily="18" charset="0"/>
                      </a:endParaRPr>
                    </a:p>
                  </a:txBody>
                  <a:tcPr marL="53072" marR="53072" marT="0" marB="0"/>
                </a:tc>
                <a:tc>
                  <a:txBody>
                    <a:bodyPr/>
                    <a:lstStyle/>
                    <a:p>
                      <a:pPr algn="just">
                        <a:lnSpc>
                          <a:spcPct val="115000"/>
                        </a:lnSpc>
                        <a:spcAft>
                          <a:spcPts val="1000"/>
                        </a:spcAft>
                      </a:pPr>
                      <a:r>
                        <a:rPr lang="en-US" sz="900">
                          <a:effectLst/>
                        </a:rPr>
                        <a:t>Any activity that does not involve contact with COVID-19 patients.</a:t>
                      </a:r>
                      <a:endParaRPr lang="en-NG" sz="900">
                        <a:effectLst/>
                        <a:latin typeface="Calibri" panose="020F0502020204030204" pitchFamily="34" charset="0"/>
                        <a:ea typeface="Calibri" panose="020F0502020204030204" pitchFamily="34" charset="0"/>
                        <a:cs typeface="Times New Roman" panose="02020603050405020304" pitchFamily="18" charset="0"/>
                      </a:endParaRPr>
                    </a:p>
                  </a:txBody>
                  <a:tcPr marL="53072" marR="53072" marT="0" marB="0"/>
                </a:tc>
                <a:tc>
                  <a:txBody>
                    <a:bodyPr/>
                    <a:lstStyle/>
                    <a:p>
                      <a:pPr algn="just">
                        <a:lnSpc>
                          <a:spcPct val="115000"/>
                        </a:lnSpc>
                        <a:spcAft>
                          <a:spcPts val="1000"/>
                        </a:spcAft>
                      </a:pPr>
                      <a:r>
                        <a:rPr lang="en-US" sz="900" dirty="0">
                          <a:effectLst/>
                        </a:rPr>
                        <a:t>No PPE required</a:t>
                      </a:r>
                      <a:endParaRPr lang="en-NG"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072" marR="53072" marT="0" marB="0"/>
                </a:tc>
                <a:extLst>
                  <a:ext uri="{0D108BD9-81ED-4DB2-BD59-A6C34878D82A}">
                    <a16:rowId xmlns:a16="http://schemas.microsoft.com/office/drawing/2014/main" val="3589618246"/>
                  </a:ext>
                </a:extLst>
              </a:tr>
            </a:tbl>
          </a:graphicData>
        </a:graphic>
      </p:graphicFrame>
      <p:graphicFrame>
        <p:nvGraphicFramePr>
          <p:cNvPr id="6" name="Table 5">
            <a:extLst>
              <a:ext uri="{FF2B5EF4-FFF2-40B4-BE49-F238E27FC236}">
                <a16:creationId xmlns:a16="http://schemas.microsoft.com/office/drawing/2014/main" id="{5D61D001-B6B4-4B24-95A0-98DAD23D2890}"/>
              </a:ext>
            </a:extLst>
          </p:cNvPr>
          <p:cNvGraphicFramePr>
            <a:graphicFrameLocks noGrp="1"/>
          </p:cNvGraphicFramePr>
          <p:nvPr>
            <p:extLst>
              <p:ext uri="{D42A27DB-BD31-4B8C-83A1-F6EECF244321}">
                <p14:modId xmlns:p14="http://schemas.microsoft.com/office/powerpoint/2010/main" val="44127725"/>
              </p:ext>
            </p:extLst>
          </p:nvPr>
        </p:nvGraphicFramePr>
        <p:xfrm>
          <a:off x="836614" y="457199"/>
          <a:ext cx="4945208" cy="5411787"/>
        </p:xfrm>
        <a:graphic>
          <a:graphicData uri="http://schemas.openxmlformats.org/drawingml/2006/table">
            <a:tbl>
              <a:tblPr firstRow="1" firstCol="1" bandRow="1">
                <a:tableStyleId>{5C22544A-7EE6-4342-B048-85BDC9FD1C3A}</a:tableStyleId>
              </a:tblPr>
              <a:tblGrid>
                <a:gridCol w="1235906">
                  <a:extLst>
                    <a:ext uri="{9D8B030D-6E8A-4147-A177-3AD203B41FA5}">
                      <a16:colId xmlns:a16="http://schemas.microsoft.com/office/drawing/2014/main" val="588816965"/>
                    </a:ext>
                  </a:extLst>
                </a:gridCol>
                <a:gridCol w="1236434">
                  <a:extLst>
                    <a:ext uri="{9D8B030D-6E8A-4147-A177-3AD203B41FA5}">
                      <a16:colId xmlns:a16="http://schemas.microsoft.com/office/drawing/2014/main" val="199157117"/>
                    </a:ext>
                  </a:extLst>
                </a:gridCol>
                <a:gridCol w="1236434">
                  <a:extLst>
                    <a:ext uri="{9D8B030D-6E8A-4147-A177-3AD203B41FA5}">
                      <a16:colId xmlns:a16="http://schemas.microsoft.com/office/drawing/2014/main" val="2409991351"/>
                    </a:ext>
                  </a:extLst>
                </a:gridCol>
                <a:gridCol w="1236434">
                  <a:extLst>
                    <a:ext uri="{9D8B030D-6E8A-4147-A177-3AD203B41FA5}">
                      <a16:colId xmlns:a16="http://schemas.microsoft.com/office/drawing/2014/main" val="2172020815"/>
                    </a:ext>
                  </a:extLst>
                </a:gridCol>
              </a:tblGrid>
              <a:tr h="1406211">
                <a:tc rowSpan="3">
                  <a:txBody>
                    <a:bodyPr/>
                    <a:lstStyle/>
                    <a:p>
                      <a:pPr algn="just">
                        <a:lnSpc>
                          <a:spcPct val="115000"/>
                        </a:lnSpc>
                        <a:spcAft>
                          <a:spcPts val="1000"/>
                        </a:spcAft>
                      </a:pPr>
                      <a:r>
                        <a:rPr lang="en-US" sz="1100">
                          <a:effectLst/>
                        </a:rPr>
                        <a:t>Triage </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100">
                          <a:effectLst/>
                        </a:rPr>
                        <a:t>Healthcare workers</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100">
                          <a:effectLst/>
                        </a:rPr>
                        <a:t>Preliminary screening not involving direct contact .</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100">
                          <a:effectLst/>
                        </a:rPr>
                        <a:t>Maintain spatial distance of at least 1 m. </a:t>
                      </a:r>
                      <a:endParaRPr lang="en-NG" sz="1100">
                        <a:effectLst/>
                      </a:endParaRPr>
                    </a:p>
                    <a:p>
                      <a:pPr algn="just">
                        <a:lnSpc>
                          <a:spcPct val="115000"/>
                        </a:lnSpc>
                        <a:spcAft>
                          <a:spcPts val="1000"/>
                        </a:spcAft>
                      </a:pPr>
                      <a:r>
                        <a:rPr lang="en-US" sz="1100">
                          <a:effectLst/>
                        </a:rPr>
                        <a:t>No PPE required </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150736"/>
                  </a:ext>
                </a:extLst>
              </a:tr>
              <a:tr h="1478915">
                <a:tc vMerge="1">
                  <a:txBody>
                    <a:bodyPr/>
                    <a:lstStyle/>
                    <a:p>
                      <a:endParaRPr lang="en-NG"/>
                    </a:p>
                  </a:txBody>
                  <a:tcPr/>
                </a:tc>
                <a:tc>
                  <a:txBody>
                    <a:bodyPr/>
                    <a:lstStyle/>
                    <a:p>
                      <a:pPr algn="just">
                        <a:lnSpc>
                          <a:spcPct val="115000"/>
                        </a:lnSpc>
                        <a:spcAft>
                          <a:spcPts val="1000"/>
                        </a:spcAft>
                      </a:pPr>
                      <a:r>
                        <a:rPr lang="en-US" sz="1100">
                          <a:effectLst/>
                        </a:rPr>
                        <a:t>Patients with respiratory symptoms .</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100">
                          <a:effectLst/>
                        </a:rPr>
                        <a:t>Any </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100">
                          <a:effectLst/>
                        </a:rPr>
                        <a:t> Maintain spatial distance of at least 1 m. Provide medical mask if tolerated by patient.</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29537370"/>
                  </a:ext>
                </a:extLst>
              </a:tr>
              <a:tr h="839741">
                <a:tc vMerge="1">
                  <a:txBody>
                    <a:bodyPr/>
                    <a:lstStyle/>
                    <a:p>
                      <a:endParaRPr lang="en-NG"/>
                    </a:p>
                  </a:txBody>
                  <a:tcPr/>
                </a:tc>
                <a:tc>
                  <a:txBody>
                    <a:bodyPr/>
                    <a:lstStyle/>
                    <a:p>
                      <a:pPr algn="just">
                        <a:lnSpc>
                          <a:spcPct val="115000"/>
                        </a:lnSpc>
                        <a:spcAft>
                          <a:spcPts val="1000"/>
                        </a:spcAft>
                      </a:pPr>
                      <a:r>
                        <a:rPr lang="en-US" sz="1100">
                          <a:effectLst/>
                        </a:rPr>
                        <a:t>Patients without respiratory symptoms </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100">
                          <a:effectLst/>
                        </a:rPr>
                        <a:t>Any</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100">
                          <a:effectLst/>
                        </a:rPr>
                        <a:t>No PPE required.</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95405739"/>
                  </a:ext>
                </a:extLst>
              </a:tr>
              <a:tr h="1686920">
                <a:tc>
                  <a:txBody>
                    <a:bodyPr/>
                    <a:lstStyle/>
                    <a:p>
                      <a:pPr algn="just">
                        <a:lnSpc>
                          <a:spcPct val="115000"/>
                        </a:lnSpc>
                        <a:spcAft>
                          <a:spcPts val="1000"/>
                        </a:spcAft>
                      </a:pPr>
                      <a:r>
                        <a:rPr lang="en-US" sz="1100">
                          <a:effectLst/>
                        </a:rPr>
                        <a:t>Laboratory</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100">
                          <a:effectLst/>
                        </a:rPr>
                        <a:t>Lab technician</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100">
                          <a:effectLst/>
                        </a:rPr>
                        <a:t>Manipulation of respiratory samples.</a:t>
                      </a:r>
                      <a:endParaRPr lang="en-N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US" sz="1100" dirty="0">
                          <a:effectLst/>
                        </a:rPr>
                        <a:t>Medical mask </a:t>
                      </a:r>
                      <a:endParaRPr lang="en-NG" sz="1100" dirty="0">
                        <a:effectLst/>
                      </a:endParaRPr>
                    </a:p>
                    <a:p>
                      <a:pPr algn="just">
                        <a:lnSpc>
                          <a:spcPct val="115000"/>
                        </a:lnSpc>
                        <a:spcAft>
                          <a:spcPts val="1000"/>
                        </a:spcAft>
                      </a:pPr>
                      <a:r>
                        <a:rPr lang="en-US" sz="1100" dirty="0">
                          <a:effectLst/>
                        </a:rPr>
                        <a:t>Gown </a:t>
                      </a:r>
                      <a:endParaRPr lang="en-NG" sz="1100" dirty="0">
                        <a:effectLst/>
                      </a:endParaRPr>
                    </a:p>
                    <a:p>
                      <a:pPr algn="just">
                        <a:lnSpc>
                          <a:spcPct val="115000"/>
                        </a:lnSpc>
                        <a:spcAft>
                          <a:spcPts val="1000"/>
                        </a:spcAft>
                      </a:pPr>
                      <a:r>
                        <a:rPr lang="en-US" sz="1100" dirty="0">
                          <a:effectLst/>
                        </a:rPr>
                        <a:t>Gloves</a:t>
                      </a:r>
                      <a:endParaRPr lang="en-NG" sz="1100" dirty="0">
                        <a:effectLst/>
                      </a:endParaRPr>
                    </a:p>
                    <a:p>
                      <a:pPr algn="just">
                        <a:lnSpc>
                          <a:spcPct val="115000"/>
                        </a:lnSpc>
                        <a:spcAft>
                          <a:spcPts val="1000"/>
                        </a:spcAft>
                      </a:pPr>
                      <a:r>
                        <a:rPr lang="en-US" sz="1100" dirty="0">
                          <a:effectLst/>
                        </a:rPr>
                        <a:t> Eye protection (if risk of splash)</a:t>
                      </a:r>
                      <a:endParaRPr lang="en-N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534987"/>
                  </a:ext>
                </a:extLst>
              </a:tr>
            </a:tbl>
          </a:graphicData>
        </a:graphic>
      </p:graphicFrame>
    </p:spTree>
    <p:extLst>
      <p:ext uri="{BB962C8B-B14F-4D97-AF65-F5344CB8AC3E}">
        <p14:creationId xmlns:p14="http://schemas.microsoft.com/office/powerpoint/2010/main" val="2440516598"/>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F4C74-4574-4E6A-9453-5A6D572B9A4E}"/>
              </a:ext>
            </a:extLst>
          </p:cNvPr>
          <p:cNvSpPr>
            <a:spLocks noGrp="1"/>
          </p:cNvSpPr>
          <p:nvPr>
            <p:ph type="title"/>
          </p:nvPr>
        </p:nvSpPr>
        <p:spPr/>
        <p:txBody>
          <a:bodyPr/>
          <a:lstStyle/>
          <a:p>
            <a:r>
              <a:rPr lang="en-US" b="1" dirty="0"/>
              <a:t>EFFECT OF ENGINEERING STRATEGIES ON THE ENVIRONMENTAL HEALTH</a:t>
            </a:r>
            <a:endParaRPr lang="en-NG" dirty="0"/>
          </a:p>
        </p:txBody>
      </p:sp>
      <p:sp>
        <p:nvSpPr>
          <p:cNvPr id="3" name="Content Placeholder 2">
            <a:extLst>
              <a:ext uri="{FF2B5EF4-FFF2-40B4-BE49-F238E27FC236}">
                <a16:creationId xmlns:a16="http://schemas.microsoft.com/office/drawing/2014/main" id="{64D00E63-DFBF-4BB3-BF30-0120AEC1DC20}"/>
              </a:ext>
            </a:extLst>
          </p:cNvPr>
          <p:cNvSpPr>
            <a:spLocks noGrp="1"/>
          </p:cNvSpPr>
          <p:nvPr>
            <p:ph idx="1"/>
          </p:nvPr>
        </p:nvSpPr>
        <p:spPr/>
        <p:txBody>
          <a:bodyPr>
            <a:normAutofit/>
          </a:bodyPr>
          <a:lstStyle/>
          <a:p>
            <a:pPr marL="0" indent="0">
              <a:buNone/>
            </a:pPr>
            <a:r>
              <a:rPr lang="en-US" dirty="0"/>
              <a:t>As advised by WHO and Health experts, constant cleaning and disinfection of our environment is a good measure of protecting the citizens from the ranging pandemic. Aside general fumigation which was carried out to reduce the spread of the COVID 19 virus in many nations, while developing nations embarked on manual fumigation which may be tedious, the space covered and the work force may also raise a challenge. Therefore, the use of mobile disinfectant tank is good for the challenge to safe time, do a thorough fumigation and reduce work force. There should be consistence education on the cleaning of surroundings is also very important. The public should be oriented that environmental pollution can cause the outbreak of diseases in the living environment.</a:t>
            </a:r>
            <a:endParaRPr lang="en-NG" dirty="0"/>
          </a:p>
          <a:p>
            <a:pPr marL="0" indent="0">
              <a:buNone/>
            </a:pPr>
            <a:endParaRPr lang="en-NG" dirty="0"/>
          </a:p>
        </p:txBody>
      </p:sp>
    </p:spTree>
    <p:extLst>
      <p:ext uri="{BB962C8B-B14F-4D97-AF65-F5344CB8AC3E}">
        <p14:creationId xmlns:p14="http://schemas.microsoft.com/office/powerpoint/2010/main" val="221257589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93</TotalTime>
  <Words>1953</Words>
  <Application>Microsoft Office PowerPoint</Application>
  <PresentationFormat>Widescreen</PresentationFormat>
  <Paragraphs>99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Gill Sans MT</vt:lpstr>
      <vt:lpstr>Gallery</vt:lpstr>
      <vt:lpstr>ENGINEERING STRATEGIES FOR HANDLING COVID-19 FOR ENVIRONMENTAL HEALTH AND ECONOMIC SUSTAINABILITY </vt:lpstr>
      <vt:lpstr>    ABSTRACT </vt:lpstr>
      <vt:lpstr>     INTRODUCTION </vt:lpstr>
      <vt:lpstr>    THEORY</vt:lpstr>
      <vt:lpstr>CORONA-VIRUS AS OF TODAY </vt:lpstr>
      <vt:lpstr>DESIGN AND CONSTRUCTION OF ISOLATION CENTERS ACROSS THE STATES OF THE FEDERATION.</vt:lpstr>
      <vt:lpstr> MANUFACTURE AND USE OF PERSONAL PROTECTIVE EQUIPMENT </vt:lpstr>
      <vt:lpstr>PowerPoint Presentation</vt:lpstr>
      <vt:lpstr>EFFECT OF ENGINEERING STRATEGIES ON THE ENVIRONMENTAL HEALTH</vt:lpstr>
      <vt:lpstr>    METHODS </vt:lpstr>
      <vt:lpstr>PREVENTIVE MEASURES FOR COVID-19 DISEASE </vt:lpstr>
      <vt:lpstr>PowerPoint Presentation</vt:lpstr>
      <vt:lpstr>   CONCLUSION </vt:lpstr>
      <vt:lpstr>     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Damilola Ogundola</dc:creator>
  <cp:lastModifiedBy>Damilola Ogundola</cp:lastModifiedBy>
  <cp:revision>15</cp:revision>
  <dcterms:created xsi:type="dcterms:W3CDTF">2020-04-11T11:44:53Z</dcterms:created>
  <dcterms:modified xsi:type="dcterms:W3CDTF">2020-04-11T13:59:10Z</dcterms:modified>
</cp:coreProperties>
</file>