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58" r:id="rId6"/>
    <p:sldId id="263" r:id="rId7"/>
    <p:sldId id="259" r:id="rId8"/>
    <p:sldId id="269" r:id="rId9"/>
    <p:sldId id="267" r:id="rId10"/>
    <p:sldId id="261" r:id="rId11"/>
    <p:sldId id="262"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4660"/>
  </p:normalViewPr>
  <p:slideViewPr>
    <p:cSldViewPr snapToGrid="0">
      <p:cViewPr varScale="1">
        <p:scale>
          <a:sx n="68" d="100"/>
          <a:sy n="68" d="100"/>
        </p:scale>
        <p:origin x="464" y="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8D2AED-E47C-44A1-8609-809858E7357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03187-4096-46DA-B3E2-89B20442B27B}" type="slidenum">
              <a:rPr lang="en-US" smtClean="0"/>
              <a:t>‹#›</a:t>
            </a:fld>
            <a:endParaRPr lang="en-US"/>
          </a:p>
        </p:txBody>
      </p:sp>
    </p:spTree>
    <p:extLst>
      <p:ext uri="{BB962C8B-B14F-4D97-AF65-F5344CB8AC3E}">
        <p14:creationId xmlns:p14="http://schemas.microsoft.com/office/powerpoint/2010/main" val="374674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D2AED-E47C-44A1-8609-809858E7357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03187-4096-46DA-B3E2-89B20442B27B}" type="slidenum">
              <a:rPr lang="en-US" smtClean="0"/>
              <a:t>‹#›</a:t>
            </a:fld>
            <a:endParaRPr lang="en-US"/>
          </a:p>
        </p:txBody>
      </p:sp>
    </p:spTree>
    <p:extLst>
      <p:ext uri="{BB962C8B-B14F-4D97-AF65-F5344CB8AC3E}">
        <p14:creationId xmlns:p14="http://schemas.microsoft.com/office/powerpoint/2010/main" val="283246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D2AED-E47C-44A1-8609-809858E7357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03187-4096-46DA-B3E2-89B20442B27B}" type="slidenum">
              <a:rPr lang="en-US" smtClean="0"/>
              <a:t>‹#›</a:t>
            </a:fld>
            <a:endParaRPr lang="en-US"/>
          </a:p>
        </p:txBody>
      </p:sp>
    </p:spTree>
    <p:extLst>
      <p:ext uri="{BB962C8B-B14F-4D97-AF65-F5344CB8AC3E}">
        <p14:creationId xmlns:p14="http://schemas.microsoft.com/office/powerpoint/2010/main" val="3874002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D2AED-E47C-44A1-8609-809858E7357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03187-4096-46DA-B3E2-89B20442B27B}" type="slidenum">
              <a:rPr lang="en-US" smtClean="0"/>
              <a:t>‹#›</a:t>
            </a:fld>
            <a:endParaRPr lang="en-US"/>
          </a:p>
        </p:txBody>
      </p:sp>
    </p:spTree>
    <p:extLst>
      <p:ext uri="{BB962C8B-B14F-4D97-AF65-F5344CB8AC3E}">
        <p14:creationId xmlns:p14="http://schemas.microsoft.com/office/powerpoint/2010/main" val="369163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8D2AED-E47C-44A1-8609-809858E73572}"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03187-4096-46DA-B3E2-89B20442B27B}" type="slidenum">
              <a:rPr lang="en-US" smtClean="0"/>
              <a:t>‹#›</a:t>
            </a:fld>
            <a:endParaRPr lang="en-US"/>
          </a:p>
        </p:txBody>
      </p:sp>
    </p:spTree>
    <p:extLst>
      <p:ext uri="{BB962C8B-B14F-4D97-AF65-F5344CB8AC3E}">
        <p14:creationId xmlns:p14="http://schemas.microsoft.com/office/powerpoint/2010/main" val="226451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8D2AED-E47C-44A1-8609-809858E73572}"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03187-4096-46DA-B3E2-89B20442B27B}" type="slidenum">
              <a:rPr lang="en-US" smtClean="0"/>
              <a:t>‹#›</a:t>
            </a:fld>
            <a:endParaRPr lang="en-US"/>
          </a:p>
        </p:txBody>
      </p:sp>
    </p:spTree>
    <p:extLst>
      <p:ext uri="{BB962C8B-B14F-4D97-AF65-F5344CB8AC3E}">
        <p14:creationId xmlns:p14="http://schemas.microsoft.com/office/powerpoint/2010/main" val="427510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8D2AED-E47C-44A1-8609-809858E73572}"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003187-4096-46DA-B3E2-89B20442B27B}" type="slidenum">
              <a:rPr lang="en-US" smtClean="0"/>
              <a:t>‹#›</a:t>
            </a:fld>
            <a:endParaRPr lang="en-US"/>
          </a:p>
        </p:txBody>
      </p:sp>
    </p:spTree>
    <p:extLst>
      <p:ext uri="{BB962C8B-B14F-4D97-AF65-F5344CB8AC3E}">
        <p14:creationId xmlns:p14="http://schemas.microsoft.com/office/powerpoint/2010/main" val="250922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8D2AED-E47C-44A1-8609-809858E73572}"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003187-4096-46DA-B3E2-89B20442B27B}" type="slidenum">
              <a:rPr lang="en-US" smtClean="0"/>
              <a:t>‹#›</a:t>
            </a:fld>
            <a:endParaRPr lang="en-US"/>
          </a:p>
        </p:txBody>
      </p:sp>
    </p:spTree>
    <p:extLst>
      <p:ext uri="{BB962C8B-B14F-4D97-AF65-F5344CB8AC3E}">
        <p14:creationId xmlns:p14="http://schemas.microsoft.com/office/powerpoint/2010/main" val="3036211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8D2AED-E47C-44A1-8609-809858E73572}"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03187-4096-46DA-B3E2-89B20442B27B}" type="slidenum">
              <a:rPr lang="en-US" smtClean="0"/>
              <a:t>‹#›</a:t>
            </a:fld>
            <a:endParaRPr lang="en-US"/>
          </a:p>
        </p:txBody>
      </p:sp>
    </p:spTree>
    <p:extLst>
      <p:ext uri="{BB962C8B-B14F-4D97-AF65-F5344CB8AC3E}">
        <p14:creationId xmlns:p14="http://schemas.microsoft.com/office/powerpoint/2010/main" val="164070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8D2AED-E47C-44A1-8609-809858E73572}"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03187-4096-46DA-B3E2-89B20442B27B}" type="slidenum">
              <a:rPr lang="en-US" smtClean="0"/>
              <a:t>‹#›</a:t>
            </a:fld>
            <a:endParaRPr lang="en-US"/>
          </a:p>
        </p:txBody>
      </p:sp>
    </p:spTree>
    <p:extLst>
      <p:ext uri="{BB962C8B-B14F-4D97-AF65-F5344CB8AC3E}">
        <p14:creationId xmlns:p14="http://schemas.microsoft.com/office/powerpoint/2010/main" val="2517102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8D2AED-E47C-44A1-8609-809858E73572}"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03187-4096-46DA-B3E2-89B20442B27B}" type="slidenum">
              <a:rPr lang="en-US" smtClean="0"/>
              <a:t>‹#›</a:t>
            </a:fld>
            <a:endParaRPr lang="en-US"/>
          </a:p>
        </p:txBody>
      </p:sp>
    </p:spTree>
    <p:extLst>
      <p:ext uri="{BB962C8B-B14F-4D97-AF65-F5344CB8AC3E}">
        <p14:creationId xmlns:p14="http://schemas.microsoft.com/office/powerpoint/2010/main" val="2205138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2AED-E47C-44A1-8609-809858E73572}" type="datetimeFigureOut">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03187-4096-46DA-B3E2-89B20442B27B}" type="slidenum">
              <a:rPr lang="en-US" smtClean="0"/>
              <a:t>‹#›</a:t>
            </a:fld>
            <a:endParaRPr lang="en-US"/>
          </a:p>
        </p:txBody>
      </p:sp>
    </p:spTree>
    <p:extLst>
      <p:ext uri="{BB962C8B-B14F-4D97-AF65-F5344CB8AC3E}">
        <p14:creationId xmlns:p14="http://schemas.microsoft.com/office/powerpoint/2010/main" val="1979933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261860"/>
          </a:xfrm>
        </p:spPr>
        <p:txBody>
          <a:bodyPr>
            <a:normAutofit/>
          </a:bodyPr>
          <a:lstStyle/>
          <a:p>
            <a:pPr algn="l"/>
            <a:r>
              <a:rPr lang="en-US" sz="2800" dirty="0" smtClean="0">
                <a:latin typeface="Trebuchet MS" panose="020B0603020202020204" pitchFamily="34" charset="0"/>
              </a:rPr>
              <a:t>ASSESSMENT OF OCCUPATIONAL HAZARDS AND DEVELOPMENT OF ENGINEERING EQUIPMENT TO SUPPORT HEALTH WORKERS AGAINST COVID-19.</a:t>
            </a:r>
            <a:endParaRPr lang="en-US" sz="2800" dirty="0">
              <a:latin typeface="Trebuchet MS" panose="020B0603020202020204" pitchFamily="34" charset="0"/>
            </a:endParaRPr>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60968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rebuchet MS" panose="020B0603020202020204" pitchFamily="34" charset="0"/>
              </a:rPr>
              <a:t>Solutions and Recommendations to prevent health hazards</a:t>
            </a:r>
            <a:r>
              <a:rPr lang="en-US" dirty="0" smtClean="0">
                <a:latin typeface="Trebuchet MS" panose="020B0603020202020204" pitchFamily="34" charset="0"/>
              </a:rPr>
              <a:t>. </a:t>
            </a:r>
            <a:endParaRPr lang="en-US" dirty="0">
              <a:latin typeface="Trebuchet MS" panose="020B0603020202020204" pitchFamily="34" charset="0"/>
            </a:endParaRPr>
          </a:p>
        </p:txBody>
      </p:sp>
      <p:sp>
        <p:nvSpPr>
          <p:cNvPr id="3" name="Content Placeholder 2"/>
          <p:cNvSpPr>
            <a:spLocks noGrp="1"/>
          </p:cNvSpPr>
          <p:nvPr>
            <p:ph idx="1"/>
          </p:nvPr>
        </p:nvSpPr>
        <p:spPr>
          <a:xfrm>
            <a:off x="707570" y="1762811"/>
            <a:ext cx="10646229" cy="5193160"/>
          </a:xfrm>
        </p:spPr>
        <p:txBody>
          <a:bodyPr>
            <a:normAutofit fontScale="62500" lnSpcReduction="20000"/>
          </a:bodyPr>
          <a:lstStyle/>
          <a:p>
            <a:pPr>
              <a:buFont typeface="Wingdings" pitchFamily="2" charset="2"/>
              <a:buChar char="Ø"/>
            </a:pPr>
            <a:r>
              <a:rPr lang="en-US" dirty="0" smtClean="0">
                <a:latin typeface="Trebuchet MS" panose="020B0603020202020204" pitchFamily="34" charset="0"/>
              </a:rPr>
              <a:t>Provision of sufficient personal protective equipment(PPE) for all categories of health workers.</a:t>
            </a:r>
          </a:p>
          <a:p>
            <a:pPr>
              <a:buFont typeface="Wingdings" pitchFamily="2" charset="2"/>
              <a:buChar char="Ø"/>
            </a:pPr>
            <a:r>
              <a:rPr lang="en-US" dirty="0" smtClean="0">
                <a:latin typeface="Trebuchet MS" panose="020B0603020202020204" pitchFamily="34" charset="0"/>
              </a:rPr>
              <a:t>Health workers should know what PPE they should wear for each setting and context.</a:t>
            </a:r>
          </a:p>
          <a:p>
            <a:pPr>
              <a:buFont typeface="Wingdings" pitchFamily="2" charset="2"/>
              <a:buChar char="Ø"/>
            </a:pPr>
            <a:r>
              <a:rPr lang="en-US" dirty="0" smtClean="0">
                <a:latin typeface="Trebuchet MS" panose="020B0603020202020204" pitchFamily="34" charset="0"/>
              </a:rPr>
              <a:t>PPE should be disposed of after each session or earlier if damage, soiled or uncomfortable.</a:t>
            </a:r>
          </a:p>
          <a:p>
            <a:pPr>
              <a:buFont typeface="Wingdings" pitchFamily="2" charset="2"/>
              <a:buChar char="Ø"/>
            </a:pPr>
            <a:r>
              <a:rPr lang="en-US" dirty="0" smtClean="0">
                <a:latin typeface="Trebuchet MS" panose="020B0603020202020204" pitchFamily="34" charset="0"/>
              </a:rPr>
              <a:t>Hospitals and Health Centers should provide functional and active occupational safety policy systems. </a:t>
            </a:r>
          </a:p>
          <a:p>
            <a:pPr>
              <a:buFont typeface="Wingdings" pitchFamily="2" charset="2"/>
              <a:buChar char="Ø"/>
            </a:pPr>
            <a:r>
              <a:rPr lang="en-US" dirty="0" smtClean="0">
                <a:latin typeface="Trebuchet MS" panose="020B0603020202020204" pitchFamily="34" charset="0"/>
              </a:rPr>
              <a:t>Compulsory seminars and trainings on safety measures to be attended by all clinical and non-clinical staff.</a:t>
            </a:r>
          </a:p>
          <a:p>
            <a:pPr>
              <a:buFont typeface="Wingdings" pitchFamily="2" charset="2"/>
              <a:buChar char="Ø"/>
            </a:pPr>
            <a:r>
              <a:rPr lang="en-US" dirty="0" smtClean="0">
                <a:latin typeface="Trebuchet MS" panose="020B0603020202020204" pitchFamily="34" charset="0"/>
              </a:rPr>
              <a:t>Ensure that health workers practice proper personal hygiene such as hand washing and avoid unsafe acts.</a:t>
            </a:r>
          </a:p>
          <a:p>
            <a:pPr>
              <a:buFont typeface="Wingdings" pitchFamily="2" charset="2"/>
              <a:buChar char="Ø"/>
            </a:pPr>
            <a:r>
              <a:rPr lang="en-US" dirty="0" smtClean="0">
                <a:latin typeface="Trebuchet MS" panose="020B0603020202020204" pitchFamily="34" charset="0"/>
              </a:rPr>
              <a:t>Hospitals should provide proper ventilation, respirators</a:t>
            </a:r>
            <a:r>
              <a:rPr lang="en-US" dirty="0">
                <a:latin typeface="Trebuchet MS" panose="020B0603020202020204" pitchFamily="34" charset="0"/>
              </a:rPr>
              <a:t> </a:t>
            </a:r>
            <a:r>
              <a:rPr lang="en-US" dirty="0" smtClean="0">
                <a:latin typeface="Trebuchet MS" panose="020B0603020202020204" pitchFamily="34" charset="0"/>
              </a:rPr>
              <a:t>and ventilators.</a:t>
            </a:r>
          </a:p>
          <a:p>
            <a:pPr>
              <a:buFont typeface="Wingdings" pitchFamily="2" charset="2"/>
              <a:buChar char="Ø"/>
            </a:pPr>
            <a:r>
              <a:rPr lang="en-US" dirty="0" smtClean="0">
                <a:latin typeface="Trebuchet MS" panose="020B0603020202020204" pitchFamily="34" charset="0"/>
              </a:rPr>
              <a:t>Provision of sufficient testing kits, running water, disinfectants, </a:t>
            </a:r>
            <a:r>
              <a:rPr lang="en-US" dirty="0" smtClean="0">
                <a:latin typeface="Trebuchet MS" panose="020B0603020202020204" pitchFamily="34" charset="0"/>
              </a:rPr>
              <a:t>anti-bacteria </a:t>
            </a:r>
            <a:r>
              <a:rPr lang="en-US" dirty="0" smtClean="0">
                <a:latin typeface="Trebuchet MS" panose="020B0603020202020204" pitchFamily="34" charset="0"/>
              </a:rPr>
              <a:t>hand wash and hand sanitizers.</a:t>
            </a:r>
          </a:p>
          <a:p>
            <a:pPr>
              <a:buFont typeface="Wingdings" pitchFamily="2" charset="2"/>
              <a:buChar char="Ø"/>
            </a:pPr>
            <a:r>
              <a:rPr lang="en-US" dirty="0" smtClean="0">
                <a:latin typeface="Trebuchet MS" panose="020B0603020202020204" pitchFamily="34" charset="0"/>
              </a:rPr>
              <a:t>Health workers undertaking duties in specific care setting/exposure environment should take regular breaks or rest periods and leave the area at end of the task or session.</a:t>
            </a:r>
          </a:p>
          <a:p>
            <a:pPr>
              <a:buFont typeface="Wingdings" pitchFamily="2" charset="2"/>
              <a:buChar char="Ø"/>
            </a:pPr>
            <a:r>
              <a:rPr lang="en-US" dirty="0" smtClean="0">
                <a:latin typeface="Trebuchet MS" panose="020B0603020202020204" pitchFamily="34" charset="0"/>
              </a:rPr>
              <a:t>Risk assessment of the session should always be considered where there are high rates of cases.</a:t>
            </a:r>
          </a:p>
          <a:p>
            <a:pPr>
              <a:buFont typeface="Wingdings" pitchFamily="2" charset="2"/>
              <a:buChar char="Ø"/>
            </a:pPr>
            <a:r>
              <a:rPr lang="en-US" dirty="0" smtClean="0">
                <a:latin typeface="Trebuchet MS" panose="020B0603020202020204" pitchFamily="34" charset="0"/>
              </a:rPr>
              <a:t>It is recommended that during transportation of patients, suspected or confirmed cases should wear surgical face mask to minimize the dispersal of respiratory secretions, reduce both direct transmission risk and environmental contamination. Surgical face mask should not be worn by patients receiving oxygen therapy.</a:t>
            </a:r>
            <a:endParaRPr lang="en-US" dirty="0">
              <a:latin typeface="Trebuchet MS" panose="020B0603020202020204" pitchFamily="34" charset="0"/>
            </a:endParaRPr>
          </a:p>
        </p:txBody>
      </p:sp>
    </p:spTree>
    <p:extLst>
      <p:ext uri="{BB962C8B-B14F-4D97-AF65-F5344CB8AC3E}">
        <p14:creationId xmlns:p14="http://schemas.microsoft.com/office/powerpoint/2010/main" val="2689536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rebuchet MS" panose="020B0603020202020204" pitchFamily="34" charset="0"/>
              </a:rPr>
              <a:t>Development of Engineering Equipment to Support </a:t>
            </a:r>
            <a:r>
              <a:rPr lang="en-US" dirty="0">
                <a:latin typeface="Trebuchet MS" panose="020B0603020202020204" pitchFamily="34" charset="0"/>
              </a:rPr>
              <a:t>H</a:t>
            </a:r>
            <a:r>
              <a:rPr lang="en-US" dirty="0" smtClean="0">
                <a:latin typeface="Trebuchet MS" panose="020B0603020202020204" pitchFamily="34" charset="0"/>
              </a:rPr>
              <a:t>ealth </a:t>
            </a:r>
            <a:r>
              <a:rPr lang="en-US" dirty="0">
                <a:latin typeface="Trebuchet MS" panose="020B0603020202020204" pitchFamily="34" charset="0"/>
              </a:rPr>
              <a:t>W</a:t>
            </a:r>
            <a:r>
              <a:rPr lang="en-US" dirty="0" smtClean="0">
                <a:latin typeface="Trebuchet MS" panose="020B0603020202020204" pitchFamily="34" charset="0"/>
              </a:rPr>
              <a:t>orkers against COVID-19.</a:t>
            </a:r>
            <a:endParaRPr lang="en-US" dirty="0">
              <a:latin typeface="Trebuchet MS" panose="020B0603020202020204" pitchFamily="34" charset="0"/>
            </a:endParaRPr>
          </a:p>
        </p:txBody>
      </p:sp>
      <p:sp>
        <p:nvSpPr>
          <p:cNvPr id="3" name="Content Placeholder 2"/>
          <p:cNvSpPr>
            <a:spLocks noGrp="1"/>
          </p:cNvSpPr>
          <p:nvPr>
            <p:ph idx="1"/>
          </p:nvPr>
        </p:nvSpPr>
        <p:spPr>
          <a:xfrm>
            <a:off x="707571" y="1825624"/>
            <a:ext cx="10646229" cy="4945289"/>
          </a:xfrm>
        </p:spPr>
        <p:txBody>
          <a:bodyPr>
            <a:normAutofit fontScale="77500" lnSpcReduction="20000"/>
          </a:bodyPr>
          <a:lstStyle/>
          <a:p>
            <a:pPr>
              <a:buFont typeface="Wingdings" pitchFamily="2" charset="2"/>
              <a:buChar char="Ø"/>
            </a:pPr>
            <a:r>
              <a:rPr lang="en-US" dirty="0" smtClean="0">
                <a:latin typeface="Trebuchet MS" panose="020B0603020202020204" pitchFamily="34" charset="0"/>
              </a:rPr>
              <a:t>Engineers have developed robots to treat and test COVID-19 patients in a bid to protect health workers. The remote controlled machine can take mouth swabs, perform ultrasound scans and listen to organs with a robot stethoscope while allowing health care workers to operate at a safe distance from the highly infectious virus using onboard cameras to monitor the patient.</a:t>
            </a:r>
          </a:p>
          <a:p>
            <a:pPr>
              <a:buFont typeface="Wingdings" pitchFamily="2" charset="2"/>
              <a:buChar char="Ø"/>
            </a:pPr>
            <a:r>
              <a:rPr lang="en-US" dirty="0" smtClean="0">
                <a:latin typeface="Trebuchet MS" panose="020B0603020202020204" pitchFamily="34" charset="0"/>
              </a:rPr>
              <a:t>Engineers have designed and </a:t>
            </a:r>
            <a:r>
              <a:rPr lang="en-US" dirty="0" smtClean="0">
                <a:latin typeface="Trebuchet MS" panose="020B0603020202020204" pitchFamily="34" charset="0"/>
              </a:rPr>
              <a:t>manufactured </a:t>
            </a:r>
            <a:r>
              <a:rPr lang="en-US" dirty="0" smtClean="0">
                <a:latin typeface="Trebuchet MS" panose="020B0603020202020204" pitchFamily="34" charset="0"/>
              </a:rPr>
              <a:t>machines for production of personal protection equipment (PPE) to protect health workers from infection by the virus. These PPE are designed to protect the skin, eyes, mucous membranes , airways and clothing from coming in contact with the infectious agents such as COVID-19. The PPE includes; medical mask, disposable and heavy duty gloves, disposable apron and gown,  eye protection(goggles and face shield), Boots and Respirators.</a:t>
            </a:r>
          </a:p>
          <a:p>
            <a:pPr>
              <a:buFont typeface="Wingdings" pitchFamily="2" charset="2"/>
              <a:buChar char="Ø"/>
            </a:pPr>
            <a:r>
              <a:rPr lang="en-US" dirty="0" smtClean="0">
                <a:latin typeface="Trebuchet MS" panose="020B0603020202020204" pitchFamily="34" charset="0"/>
              </a:rPr>
              <a:t>As an engineer I would design and create an equipment that can ensure adequate infectious waste disposal and management systems .</a:t>
            </a:r>
          </a:p>
          <a:p>
            <a:pPr>
              <a:buFont typeface="Wingdings" pitchFamily="2" charset="2"/>
              <a:buChar char="Ø"/>
            </a:pPr>
            <a:r>
              <a:rPr lang="en-US" dirty="0" smtClean="0">
                <a:latin typeface="Trebuchet MS" panose="020B0603020202020204" pitchFamily="34" charset="0"/>
              </a:rPr>
              <a:t>Engineers </a:t>
            </a:r>
            <a:r>
              <a:rPr lang="en-US" dirty="0" smtClean="0">
                <a:latin typeface="Trebuchet MS" panose="020B0603020202020204" pitchFamily="34" charset="0"/>
              </a:rPr>
              <a:t>develop devices that provides proper ventilation to replace stale air with fresh air, this helps to moderate internal temperatures, humidity and reduces the accumulation of poisonous gases, bacteria, </a:t>
            </a:r>
            <a:r>
              <a:rPr lang="en-US" dirty="0" smtClean="0">
                <a:latin typeface="Trebuchet MS" panose="020B0603020202020204" pitchFamily="34" charset="0"/>
              </a:rPr>
              <a:t>odor </a:t>
            </a:r>
            <a:r>
              <a:rPr lang="en-US" dirty="0" smtClean="0">
                <a:latin typeface="Trebuchet MS" panose="020B0603020202020204" pitchFamily="34" charset="0"/>
              </a:rPr>
              <a:t>and other contaminants that can build up thereby inhibits the spread of respiratory diseases.</a:t>
            </a:r>
          </a:p>
        </p:txBody>
      </p:sp>
    </p:spTree>
    <p:extLst>
      <p:ext uri="{BB962C8B-B14F-4D97-AF65-F5344CB8AC3E}">
        <p14:creationId xmlns:p14="http://schemas.microsoft.com/office/powerpoint/2010/main" val="920082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References</a:t>
            </a:r>
            <a:endParaRPr lang="en-US" dirty="0">
              <a:latin typeface="Trebuchet MS" panose="020B0603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Trebuchet MS" panose="020B0603020202020204" pitchFamily="34" charset="0"/>
              </a:rPr>
              <a:t>1. WHO considerations for quarantine of individuals in the context of containment for coronavirus disease (COVID-19): Interim guidance 28 February 2020 </a:t>
            </a:r>
          </a:p>
          <a:p>
            <a:pPr marL="0" indent="0">
              <a:buNone/>
            </a:pPr>
            <a:r>
              <a:rPr lang="en-US" dirty="0" smtClean="0">
                <a:latin typeface="Trebuchet MS" panose="020B0603020202020204" pitchFamily="34" charset="0"/>
              </a:rPr>
              <a:t>2.WHO occupational health a guideline for primary health care workers.</a:t>
            </a:r>
          </a:p>
          <a:p>
            <a:pPr marL="0" indent="0">
              <a:buNone/>
            </a:pPr>
            <a:r>
              <a:rPr lang="en-US" dirty="0" smtClean="0">
                <a:latin typeface="Trebuchet MS" panose="020B0603020202020204" pitchFamily="34" charset="0"/>
              </a:rPr>
              <a:t>3.COVID-19 </a:t>
            </a:r>
            <a:r>
              <a:rPr lang="en-US" smtClean="0">
                <a:latin typeface="Trebuchet MS" panose="020B0603020202020204" pitchFamily="34" charset="0"/>
              </a:rPr>
              <a:t>NHS </a:t>
            </a:r>
            <a:r>
              <a:rPr lang="en-US" smtClean="0">
                <a:latin typeface="Trebuchet MS" panose="020B0603020202020204" pitchFamily="34" charset="0"/>
              </a:rPr>
              <a:t>England.</a:t>
            </a:r>
            <a:endParaRPr lang="en-US" dirty="0">
              <a:latin typeface="Trebuchet MS" panose="020B0603020202020204" pitchFamily="34" charset="0"/>
            </a:endParaRPr>
          </a:p>
        </p:txBody>
      </p:sp>
    </p:spTree>
    <p:extLst>
      <p:ext uri="{BB962C8B-B14F-4D97-AF65-F5344CB8AC3E}">
        <p14:creationId xmlns:p14="http://schemas.microsoft.com/office/powerpoint/2010/main" val="104279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OUTLINE</a:t>
            </a:r>
            <a:endParaRPr lang="en-US" dirty="0">
              <a:latin typeface="Trebuchet MS" panose="020B0603020202020204" pitchFamily="34" charset="0"/>
            </a:endParaRPr>
          </a:p>
        </p:txBody>
      </p:sp>
      <p:sp>
        <p:nvSpPr>
          <p:cNvPr id="3" name="Content Placeholder 2"/>
          <p:cNvSpPr>
            <a:spLocks noGrp="1"/>
          </p:cNvSpPr>
          <p:nvPr>
            <p:ph idx="1"/>
          </p:nvPr>
        </p:nvSpPr>
        <p:spPr>
          <a:xfrm>
            <a:off x="816429" y="1825624"/>
            <a:ext cx="10537371" cy="4575175"/>
          </a:xfrm>
        </p:spPr>
        <p:txBody>
          <a:bodyPr>
            <a:normAutofit fontScale="85000" lnSpcReduction="20000"/>
          </a:bodyPr>
          <a:lstStyle/>
          <a:p>
            <a:pPr>
              <a:buFont typeface="Wingdings" pitchFamily="2" charset="2"/>
              <a:buChar char="Ø"/>
            </a:pPr>
            <a:r>
              <a:rPr lang="en-US" dirty="0" smtClean="0">
                <a:latin typeface="Trebuchet MS" panose="020B0603020202020204" pitchFamily="34" charset="0"/>
              </a:rPr>
              <a:t>What is Corona Virus?</a:t>
            </a:r>
          </a:p>
          <a:p>
            <a:pPr>
              <a:buFont typeface="Wingdings" pitchFamily="2" charset="2"/>
              <a:buChar char="Ø"/>
            </a:pPr>
            <a:r>
              <a:rPr lang="en-US" dirty="0" smtClean="0">
                <a:latin typeface="Trebuchet MS" panose="020B0603020202020204" pitchFamily="34" charset="0"/>
              </a:rPr>
              <a:t>How does Corona Virus Spread?</a:t>
            </a:r>
          </a:p>
          <a:p>
            <a:pPr>
              <a:buFont typeface="Wingdings" pitchFamily="2" charset="2"/>
              <a:buChar char="Ø"/>
            </a:pPr>
            <a:r>
              <a:rPr lang="en-US" dirty="0" smtClean="0">
                <a:latin typeface="Trebuchet MS" panose="020B0603020202020204" pitchFamily="34" charset="0"/>
              </a:rPr>
              <a:t>What are Health </a:t>
            </a:r>
            <a:r>
              <a:rPr lang="en-US" dirty="0">
                <a:latin typeface="Trebuchet MS" panose="020B0603020202020204" pitchFamily="34" charset="0"/>
              </a:rPr>
              <a:t>H</a:t>
            </a:r>
            <a:r>
              <a:rPr lang="en-US" dirty="0" smtClean="0">
                <a:latin typeface="Trebuchet MS" panose="020B0603020202020204" pitchFamily="34" charset="0"/>
              </a:rPr>
              <a:t>azards?</a:t>
            </a:r>
          </a:p>
          <a:p>
            <a:pPr>
              <a:buFont typeface="Wingdings" pitchFamily="2" charset="2"/>
              <a:buChar char="Ø"/>
            </a:pPr>
            <a:r>
              <a:rPr lang="en-US" dirty="0" smtClean="0">
                <a:latin typeface="Trebuchet MS" panose="020B0603020202020204" pitchFamily="34" charset="0"/>
              </a:rPr>
              <a:t>Who is a Health Worker?</a:t>
            </a:r>
          </a:p>
          <a:p>
            <a:pPr>
              <a:buFont typeface="Wingdings" pitchFamily="2" charset="2"/>
              <a:buChar char="Ø"/>
            </a:pPr>
            <a:r>
              <a:rPr lang="en-US" dirty="0" smtClean="0">
                <a:latin typeface="Trebuchet MS" panose="020B0603020202020204" pitchFamily="34" charset="0"/>
              </a:rPr>
              <a:t>Categories of Health </a:t>
            </a:r>
            <a:r>
              <a:rPr lang="en-US" dirty="0" smtClean="0">
                <a:latin typeface="Trebuchet MS" panose="020B0603020202020204" pitchFamily="34" charset="0"/>
              </a:rPr>
              <a:t>Workers.</a:t>
            </a:r>
            <a:endParaRPr lang="en-US" dirty="0" smtClean="0">
              <a:latin typeface="Trebuchet MS" panose="020B0603020202020204" pitchFamily="34" charset="0"/>
            </a:endParaRPr>
          </a:p>
          <a:p>
            <a:pPr>
              <a:buFont typeface="Wingdings" pitchFamily="2" charset="2"/>
              <a:buChar char="Ø"/>
            </a:pPr>
            <a:r>
              <a:rPr lang="en-US" dirty="0" smtClean="0">
                <a:latin typeface="Trebuchet MS" panose="020B0603020202020204" pitchFamily="34" charset="0"/>
              </a:rPr>
              <a:t>Occupational </a:t>
            </a:r>
            <a:r>
              <a:rPr lang="en-US" dirty="0">
                <a:latin typeface="Trebuchet MS" panose="020B0603020202020204" pitchFamily="34" charset="0"/>
              </a:rPr>
              <a:t>H</a:t>
            </a:r>
            <a:r>
              <a:rPr lang="en-US" dirty="0" smtClean="0">
                <a:latin typeface="Trebuchet MS" panose="020B0603020202020204" pitchFamily="34" charset="0"/>
              </a:rPr>
              <a:t>ealth Hazards.</a:t>
            </a:r>
          </a:p>
          <a:p>
            <a:pPr>
              <a:buFont typeface="Wingdings" pitchFamily="2" charset="2"/>
              <a:buChar char="Ø"/>
            </a:pPr>
            <a:r>
              <a:rPr lang="en-US" dirty="0" smtClean="0">
                <a:latin typeface="Trebuchet MS" panose="020B0603020202020204" pitchFamily="34" charset="0"/>
              </a:rPr>
              <a:t>Causes of Occupational </a:t>
            </a:r>
            <a:r>
              <a:rPr lang="en-US" dirty="0">
                <a:latin typeface="Trebuchet MS" panose="020B0603020202020204" pitchFamily="34" charset="0"/>
              </a:rPr>
              <a:t>H</a:t>
            </a:r>
            <a:r>
              <a:rPr lang="en-US" dirty="0" smtClean="0">
                <a:latin typeface="Trebuchet MS" panose="020B0603020202020204" pitchFamily="34" charset="0"/>
              </a:rPr>
              <a:t>ealth Hazards.</a:t>
            </a:r>
          </a:p>
          <a:p>
            <a:pPr>
              <a:buFont typeface="Wingdings" pitchFamily="2" charset="2"/>
              <a:buChar char="Ø"/>
            </a:pPr>
            <a:r>
              <a:rPr lang="en-US" dirty="0" smtClean="0">
                <a:latin typeface="Trebuchet MS" panose="020B0603020202020204" pitchFamily="34" charset="0"/>
              </a:rPr>
              <a:t>Standard precaution for Health Workers.</a:t>
            </a:r>
          </a:p>
          <a:p>
            <a:pPr>
              <a:buFont typeface="Wingdings" pitchFamily="2" charset="2"/>
              <a:buChar char="Ø"/>
            </a:pPr>
            <a:r>
              <a:rPr lang="en-US" dirty="0" smtClean="0">
                <a:latin typeface="Trebuchet MS" panose="020B0603020202020204" pitchFamily="34" charset="0"/>
              </a:rPr>
              <a:t>Solutions and Recommendations to Prevent </a:t>
            </a:r>
            <a:r>
              <a:rPr lang="en-US" dirty="0">
                <a:latin typeface="Trebuchet MS" panose="020B0603020202020204" pitchFamily="34" charset="0"/>
              </a:rPr>
              <a:t>H</a:t>
            </a:r>
            <a:r>
              <a:rPr lang="en-US" dirty="0" smtClean="0">
                <a:latin typeface="Trebuchet MS" panose="020B0603020202020204" pitchFamily="34" charset="0"/>
              </a:rPr>
              <a:t>ealth </a:t>
            </a:r>
            <a:r>
              <a:rPr lang="en-US" dirty="0">
                <a:latin typeface="Trebuchet MS" panose="020B0603020202020204" pitchFamily="34" charset="0"/>
              </a:rPr>
              <a:t>H</a:t>
            </a:r>
            <a:r>
              <a:rPr lang="en-US" dirty="0" smtClean="0">
                <a:latin typeface="Trebuchet MS" panose="020B0603020202020204" pitchFamily="34" charset="0"/>
              </a:rPr>
              <a:t>azards</a:t>
            </a:r>
            <a:r>
              <a:rPr lang="en-US" dirty="0">
                <a:latin typeface="Trebuchet MS" panose="020B0603020202020204" pitchFamily="34" charset="0"/>
              </a:rPr>
              <a:t>.</a:t>
            </a:r>
            <a:endParaRPr lang="en-US" dirty="0" smtClean="0">
              <a:latin typeface="Trebuchet MS" panose="020B0603020202020204" pitchFamily="34" charset="0"/>
            </a:endParaRPr>
          </a:p>
          <a:p>
            <a:pPr>
              <a:buFont typeface="Wingdings" pitchFamily="2" charset="2"/>
              <a:buChar char="Ø"/>
            </a:pPr>
            <a:r>
              <a:rPr lang="en-US" dirty="0" smtClean="0">
                <a:latin typeface="Trebuchet MS" panose="020B0603020202020204" pitchFamily="34" charset="0"/>
              </a:rPr>
              <a:t>Development of Engineering </a:t>
            </a:r>
            <a:r>
              <a:rPr lang="en-US" dirty="0">
                <a:latin typeface="Trebuchet MS" panose="020B0603020202020204" pitchFamily="34" charset="0"/>
              </a:rPr>
              <a:t>E</a:t>
            </a:r>
            <a:r>
              <a:rPr lang="en-US" dirty="0" smtClean="0">
                <a:latin typeface="Trebuchet MS" panose="020B0603020202020204" pitchFamily="34" charset="0"/>
              </a:rPr>
              <a:t>quipment to </a:t>
            </a:r>
            <a:r>
              <a:rPr lang="en-US" dirty="0">
                <a:latin typeface="Trebuchet MS" panose="020B0603020202020204" pitchFamily="34" charset="0"/>
              </a:rPr>
              <a:t>S</a:t>
            </a:r>
            <a:r>
              <a:rPr lang="en-US" dirty="0" smtClean="0">
                <a:latin typeface="Trebuchet MS" panose="020B0603020202020204" pitchFamily="34" charset="0"/>
              </a:rPr>
              <a:t>upport Health </a:t>
            </a:r>
            <a:r>
              <a:rPr lang="en-US" dirty="0">
                <a:latin typeface="Trebuchet MS" panose="020B0603020202020204" pitchFamily="34" charset="0"/>
              </a:rPr>
              <a:t>W</a:t>
            </a:r>
            <a:r>
              <a:rPr lang="en-US" dirty="0" smtClean="0">
                <a:latin typeface="Trebuchet MS" panose="020B0603020202020204" pitchFamily="34" charset="0"/>
              </a:rPr>
              <a:t>orkers against COVID-19.</a:t>
            </a:r>
          </a:p>
          <a:p>
            <a:pPr>
              <a:buFont typeface="Wingdings" pitchFamily="2" charset="2"/>
              <a:buChar char="Ø"/>
            </a:pPr>
            <a:r>
              <a:rPr lang="en-US" dirty="0" smtClean="0">
                <a:latin typeface="Trebuchet MS" panose="020B0603020202020204" pitchFamily="34" charset="0"/>
              </a:rPr>
              <a:t>References. </a:t>
            </a:r>
          </a:p>
          <a:p>
            <a:pPr>
              <a:buFont typeface="Wingdings" pitchFamily="2" charset="2"/>
              <a:buChar char="Ø"/>
            </a:pPr>
            <a:endParaRPr lang="en-US" dirty="0">
              <a:latin typeface="Trebuchet MS" panose="020B0603020202020204" pitchFamily="34" charset="0"/>
            </a:endParaRPr>
          </a:p>
        </p:txBody>
      </p:sp>
    </p:spTree>
    <p:extLst>
      <p:ext uri="{BB962C8B-B14F-4D97-AF65-F5344CB8AC3E}">
        <p14:creationId xmlns:p14="http://schemas.microsoft.com/office/powerpoint/2010/main" val="305160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What is Corona Virus (Covid-19)?</a:t>
            </a:r>
            <a:endParaRPr lang="en-US" dirty="0">
              <a:latin typeface="Trebuchet MS" panose="020B0603020202020204" pitchFamily="34" charset="0"/>
            </a:endParaRPr>
          </a:p>
        </p:txBody>
      </p:sp>
      <p:sp>
        <p:nvSpPr>
          <p:cNvPr id="3" name="Content Placeholder 2"/>
          <p:cNvSpPr>
            <a:spLocks noGrp="1"/>
          </p:cNvSpPr>
          <p:nvPr>
            <p:ph idx="1"/>
          </p:nvPr>
        </p:nvSpPr>
        <p:spPr>
          <a:xfrm>
            <a:off x="838200" y="1825624"/>
            <a:ext cx="10515600" cy="4869089"/>
          </a:xfrm>
        </p:spPr>
        <p:txBody>
          <a:bodyPr>
            <a:normAutofit fontScale="62500" lnSpcReduction="20000"/>
          </a:bodyPr>
          <a:lstStyle/>
          <a:p>
            <a:pPr>
              <a:buFont typeface="Wingdings" pitchFamily="2" charset="2"/>
              <a:buChar char="Ø"/>
            </a:pPr>
            <a:r>
              <a:rPr lang="en-US" dirty="0">
                <a:latin typeface="Trebuchet MS" panose="020B0603020202020204" pitchFamily="34" charset="0"/>
              </a:rPr>
              <a:t>Coronavirus disease (COVID-19) is an infectious disease caused by a new virus.</a:t>
            </a:r>
          </a:p>
          <a:p>
            <a:pPr>
              <a:buFont typeface="Wingdings" pitchFamily="2" charset="2"/>
              <a:buChar char="Ø"/>
            </a:pPr>
            <a:r>
              <a:rPr lang="en-US" dirty="0">
                <a:latin typeface="Trebuchet MS" panose="020B0603020202020204" pitchFamily="34" charset="0"/>
              </a:rPr>
              <a:t>The disease causes respiratory illness (like the flu) with symptoms such as a cough, fever, and in more severe cases, </a:t>
            </a:r>
            <a:r>
              <a:rPr lang="en-US" dirty="0" smtClean="0">
                <a:latin typeface="Trebuchet MS" panose="020B0603020202020204" pitchFamily="34" charset="0"/>
              </a:rPr>
              <a:t>difficulty in  </a:t>
            </a:r>
            <a:r>
              <a:rPr lang="en-US" dirty="0">
                <a:latin typeface="Trebuchet MS" panose="020B0603020202020204" pitchFamily="34" charset="0"/>
              </a:rPr>
              <a:t>breathing. </a:t>
            </a:r>
            <a:endParaRPr lang="en-US" dirty="0" smtClean="0">
              <a:latin typeface="Trebuchet MS" panose="020B0603020202020204" pitchFamily="34" charset="0"/>
            </a:endParaRPr>
          </a:p>
          <a:p>
            <a:pPr>
              <a:buFont typeface="Wingdings" pitchFamily="2" charset="2"/>
              <a:buChar char="Ø"/>
            </a:pPr>
            <a:r>
              <a:rPr lang="en-US" dirty="0" smtClean="0">
                <a:latin typeface="Trebuchet MS" panose="020B0603020202020204" pitchFamily="34" charset="0"/>
              </a:rPr>
              <a:t>You </a:t>
            </a:r>
            <a:r>
              <a:rPr lang="en-US" dirty="0">
                <a:latin typeface="Trebuchet MS" panose="020B0603020202020204" pitchFamily="34" charset="0"/>
              </a:rPr>
              <a:t>can protect </a:t>
            </a:r>
            <a:r>
              <a:rPr lang="en-US" dirty="0" smtClean="0">
                <a:latin typeface="Trebuchet MS" panose="020B0603020202020204" pitchFamily="34" charset="0"/>
              </a:rPr>
              <a:t>yourself and also prevent the spreading of the disease using the following methods;</a:t>
            </a:r>
          </a:p>
          <a:p>
            <a:r>
              <a:rPr lang="en-US" dirty="0" smtClean="0">
                <a:latin typeface="Trebuchet MS" panose="020B0603020202020204" pitchFamily="34" charset="0"/>
              </a:rPr>
              <a:t>Wash your </a:t>
            </a:r>
            <a:r>
              <a:rPr lang="en-US" dirty="0">
                <a:latin typeface="Trebuchet MS" panose="020B0603020202020204" pitchFamily="34" charset="0"/>
              </a:rPr>
              <a:t>hands </a:t>
            </a:r>
            <a:r>
              <a:rPr lang="en-US" dirty="0" smtClean="0">
                <a:latin typeface="Trebuchet MS" panose="020B0603020202020204" pitchFamily="34" charset="0"/>
              </a:rPr>
              <a:t>frequently with soap and water for at least 20 seconds.</a:t>
            </a:r>
          </a:p>
          <a:p>
            <a:r>
              <a:rPr lang="en-US" dirty="0" smtClean="0">
                <a:latin typeface="Trebuchet MS" panose="020B0603020202020204" pitchFamily="34" charset="0"/>
              </a:rPr>
              <a:t>U</a:t>
            </a:r>
            <a:r>
              <a:rPr lang="en-US" dirty="0" smtClean="0">
                <a:latin typeface="Trebuchet MS" panose="020B0603020202020204" pitchFamily="34" charset="0"/>
              </a:rPr>
              <a:t>se alcoholic hand sanitizers. </a:t>
            </a:r>
            <a:endParaRPr lang="en-US" dirty="0" smtClean="0">
              <a:latin typeface="Trebuchet MS" panose="020B0603020202020204" pitchFamily="34" charset="0"/>
            </a:endParaRPr>
          </a:p>
          <a:p>
            <a:r>
              <a:rPr lang="en-US" dirty="0">
                <a:latin typeface="Trebuchet MS" panose="020B0603020202020204" pitchFamily="34" charset="0"/>
              </a:rPr>
              <a:t>A</a:t>
            </a:r>
            <a:r>
              <a:rPr lang="en-US" dirty="0" smtClean="0">
                <a:latin typeface="Trebuchet MS" panose="020B0603020202020204" pitchFamily="34" charset="0"/>
              </a:rPr>
              <a:t>voiding </a:t>
            </a:r>
            <a:r>
              <a:rPr lang="en-US" dirty="0">
                <a:latin typeface="Trebuchet MS" panose="020B0603020202020204" pitchFamily="34" charset="0"/>
              </a:rPr>
              <a:t>touching your </a:t>
            </a:r>
            <a:r>
              <a:rPr lang="en-US" dirty="0" smtClean="0">
                <a:latin typeface="Trebuchet MS" panose="020B0603020202020204" pitchFamily="34" charset="0"/>
              </a:rPr>
              <a:t>eyes, nose</a:t>
            </a:r>
            <a:r>
              <a:rPr lang="en-US" dirty="0">
                <a:latin typeface="Trebuchet MS" panose="020B0603020202020204" pitchFamily="34" charset="0"/>
              </a:rPr>
              <a:t> </a:t>
            </a:r>
            <a:r>
              <a:rPr lang="en-US" dirty="0" smtClean="0">
                <a:latin typeface="Trebuchet MS" panose="020B0603020202020204" pitchFamily="34" charset="0"/>
              </a:rPr>
              <a:t>and mouth if your hands are not clean.</a:t>
            </a:r>
          </a:p>
          <a:p>
            <a:r>
              <a:rPr lang="en-US" dirty="0" smtClean="0">
                <a:latin typeface="Trebuchet MS" panose="020B0603020202020204" pitchFamily="34" charset="0"/>
              </a:rPr>
              <a:t>Keep </a:t>
            </a:r>
            <a:r>
              <a:rPr lang="en-US" dirty="0" smtClean="0">
                <a:latin typeface="Trebuchet MS" panose="020B0603020202020204" pitchFamily="34" charset="0"/>
              </a:rPr>
              <a:t>social distance </a:t>
            </a:r>
            <a:r>
              <a:rPr lang="en-US" dirty="0">
                <a:latin typeface="Trebuchet MS" panose="020B0603020202020204" pitchFamily="34" charset="0"/>
              </a:rPr>
              <a:t>(1 meter or 3 feet) </a:t>
            </a:r>
            <a:r>
              <a:rPr lang="en-US" dirty="0" smtClean="0">
                <a:latin typeface="Trebuchet MS" panose="020B0603020202020204" pitchFamily="34" charset="0"/>
              </a:rPr>
              <a:t>with other people.</a:t>
            </a:r>
          </a:p>
          <a:p>
            <a:r>
              <a:rPr lang="en-US" dirty="0" smtClean="0">
                <a:latin typeface="Trebuchet MS" panose="020B0603020202020204" pitchFamily="34" charset="0"/>
              </a:rPr>
              <a:t>Cover your mouth and nose with a tissue or use your sleeve (not your hands) when you cough or sneeze.</a:t>
            </a:r>
          </a:p>
          <a:p>
            <a:r>
              <a:rPr lang="en-US" dirty="0" smtClean="0">
                <a:latin typeface="Trebuchet MS" panose="020B0603020202020204" pitchFamily="34" charset="0"/>
              </a:rPr>
              <a:t>Put used tissues in the bin immediately and wash your hands. </a:t>
            </a:r>
          </a:p>
          <a:p>
            <a:pPr>
              <a:buFont typeface="Wingdings" pitchFamily="2" charset="2"/>
              <a:buChar char="Ø"/>
            </a:pPr>
            <a:r>
              <a:rPr lang="en-US" dirty="0" smtClean="0">
                <a:latin typeface="Trebuchet MS" panose="020B0603020202020204" pitchFamily="34" charset="0"/>
              </a:rPr>
              <a:t>The world Health Organization has declared the COVID-19 outbreak to be a pandemic and this will put the wider health and care services of all nations under extreme pressure.</a:t>
            </a:r>
          </a:p>
          <a:p>
            <a:pPr>
              <a:buFont typeface="Wingdings" pitchFamily="2" charset="2"/>
              <a:buChar char="Ø"/>
            </a:pPr>
            <a:r>
              <a:rPr lang="en-US" dirty="0" smtClean="0">
                <a:latin typeface="Trebuchet MS" panose="020B0603020202020204" pitchFamily="34" charset="0"/>
              </a:rPr>
              <a:t>This pressure will inevitably be compounded by staff shortage, it will be a challenge but with the development of engineering equipment to support health care workers this challenge will be responded to rapidly and professionally.</a:t>
            </a:r>
          </a:p>
          <a:p>
            <a:endParaRPr lang="en-US" dirty="0" smtClean="0">
              <a:latin typeface="Trebuchet MS" panose="020B0603020202020204" pitchFamily="34" charset="0"/>
            </a:endParaRPr>
          </a:p>
          <a:p>
            <a:endParaRPr lang="en-US" dirty="0">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3205908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How does Corona Virus Spread?</a:t>
            </a:r>
            <a:endParaRPr lang="en-US" dirty="0">
              <a:latin typeface="Trebuchet MS" panose="020B0603020202020204" pitchFamily="34" charset="0"/>
            </a:endParaRPr>
          </a:p>
        </p:txBody>
      </p:sp>
      <p:sp>
        <p:nvSpPr>
          <p:cNvPr id="3" name="Content Placeholder 2"/>
          <p:cNvSpPr>
            <a:spLocks noGrp="1"/>
          </p:cNvSpPr>
          <p:nvPr>
            <p:ph idx="1"/>
          </p:nvPr>
        </p:nvSpPr>
        <p:spPr>
          <a:xfrm>
            <a:off x="718457" y="1825624"/>
            <a:ext cx="10635343" cy="2811689"/>
          </a:xfrm>
        </p:spPr>
        <p:txBody>
          <a:bodyPr>
            <a:normAutofit fontScale="85000" lnSpcReduction="10000"/>
          </a:bodyPr>
          <a:lstStyle/>
          <a:p>
            <a:pPr>
              <a:buFont typeface="Wingdings" pitchFamily="2" charset="2"/>
              <a:buChar char="Ø"/>
            </a:pPr>
            <a:r>
              <a:rPr lang="en-US" dirty="0" smtClean="0">
                <a:latin typeface="Trebuchet MS" panose="020B0603020202020204" pitchFamily="34" charset="0"/>
              </a:rPr>
              <a:t>Corona virus</a:t>
            </a:r>
            <a:r>
              <a:rPr lang="en-GB" dirty="0" smtClean="0"/>
              <a:t> (COVID-19) </a:t>
            </a:r>
            <a:r>
              <a:rPr lang="en-GB" dirty="0">
                <a:latin typeface="Trebuchet MS" panose="020B0603020202020204" pitchFamily="34" charset="0"/>
              </a:rPr>
              <a:t>is a </a:t>
            </a:r>
            <a:r>
              <a:rPr lang="en-GB" dirty="0" smtClean="0">
                <a:latin typeface="Trebuchet MS" panose="020B0603020202020204" pitchFamily="34" charset="0"/>
              </a:rPr>
              <a:t>respiratory </a:t>
            </a:r>
            <a:r>
              <a:rPr lang="en-GB" dirty="0">
                <a:latin typeface="Trebuchet MS" panose="020B0603020202020204" pitchFamily="34" charset="0"/>
              </a:rPr>
              <a:t>disease </a:t>
            </a:r>
            <a:r>
              <a:rPr lang="en-US" dirty="0" smtClean="0">
                <a:latin typeface="Trebuchet MS" panose="020B0603020202020204" pitchFamily="34" charset="0"/>
              </a:rPr>
              <a:t>that spreads </a:t>
            </a:r>
            <a:r>
              <a:rPr lang="en-US" dirty="0">
                <a:latin typeface="Trebuchet MS" panose="020B0603020202020204" pitchFamily="34" charset="0"/>
              </a:rPr>
              <a:t>primarily through </a:t>
            </a:r>
            <a:r>
              <a:rPr lang="en-US" dirty="0" smtClean="0">
                <a:latin typeface="Trebuchet MS" panose="020B0603020202020204" pitchFamily="34" charset="0"/>
              </a:rPr>
              <a:t>physical contact </a:t>
            </a:r>
            <a:r>
              <a:rPr lang="en-US" dirty="0">
                <a:latin typeface="Trebuchet MS" panose="020B0603020202020204" pitchFamily="34" charset="0"/>
              </a:rPr>
              <a:t>with an infected person when they cough or sneeze. It </a:t>
            </a:r>
            <a:r>
              <a:rPr lang="en-US" dirty="0" smtClean="0">
                <a:latin typeface="Trebuchet MS" panose="020B0603020202020204" pitchFamily="34" charset="0"/>
              </a:rPr>
              <a:t>can also be transmitted from person to person through small droplets from the nose or mouth, when an infected person coughs or </a:t>
            </a:r>
            <a:r>
              <a:rPr lang="en-US" dirty="0" smtClean="0">
                <a:latin typeface="Trebuchet MS" panose="020B0603020202020204" pitchFamily="34" charset="0"/>
              </a:rPr>
              <a:t>exhales, these </a:t>
            </a:r>
            <a:r>
              <a:rPr lang="en-US" dirty="0" smtClean="0">
                <a:latin typeface="Trebuchet MS" panose="020B0603020202020204" pitchFamily="34" charset="0"/>
              </a:rPr>
              <a:t>droplets land on objects and surfaces, people get infected with covid-19 by touching </a:t>
            </a:r>
            <a:r>
              <a:rPr lang="en-US" dirty="0" smtClean="0">
                <a:latin typeface="Trebuchet MS" panose="020B0603020202020204" pitchFamily="34" charset="0"/>
              </a:rPr>
              <a:t>infected</a:t>
            </a:r>
            <a:r>
              <a:rPr lang="en-US" dirty="0" smtClean="0">
                <a:latin typeface="Trebuchet MS" panose="020B0603020202020204" pitchFamily="34" charset="0"/>
              </a:rPr>
              <a:t> </a:t>
            </a:r>
            <a:r>
              <a:rPr lang="en-US" dirty="0" smtClean="0">
                <a:latin typeface="Trebuchet MS" panose="020B0603020202020204" pitchFamily="34" charset="0"/>
              </a:rPr>
              <a:t>surfaces </a:t>
            </a:r>
            <a:r>
              <a:rPr lang="en-US" dirty="0">
                <a:latin typeface="Trebuchet MS" panose="020B0603020202020204" pitchFamily="34" charset="0"/>
              </a:rPr>
              <a:t>or </a:t>
            </a:r>
            <a:r>
              <a:rPr lang="en-US" dirty="0" smtClean="0">
                <a:latin typeface="Trebuchet MS" panose="020B0603020202020204" pitchFamily="34" charset="0"/>
              </a:rPr>
              <a:t>objects </a:t>
            </a:r>
            <a:r>
              <a:rPr lang="en-US" dirty="0">
                <a:latin typeface="Trebuchet MS" panose="020B0603020202020204" pitchFamily="34" charset="0"/>
              </a:rPr>
              <a:t>that has the virus on it, then </a:t>
            </a:r>
            <a:r>
              <a:rPr lang="en-US" dirty="0" smtClean="0">
                <a:latin typeface="Trebuchet MS" panose="020B0603020202020204" pitchFamily="34" charset="0"/>
              </a:rPr>
              <a:t>touch </a:t>
            </a:r>
            <a:r>
              <a:rPr lang="en-US" dirty="0">
                <a:latin typeface="Trebuchet MS" panose="020B0603020202020204" pitchFamily="34" charset="0"/>
              </a:rPr>
              <a:t>their eyes, nose, or </a:t>
            </a:r>
            <a:r>
              <a:rPr lang="en-US" dirty="0" smtClean="0">
                <a:latin typeface="Trebuchet MS" panose="020B0603020202020204" pitchFamily="34" charset="0"/>
              </a:rPr>
              <a:t>mouth. It can also be contacted if you breathe in the droplets from a covid-19 patient who coughs out or sneeze </a:t>
            </a:r>
            <a:r>
              <a:rPr lang="en-US" dirty="0" smtClean="0">
                <a:latin typeface="Trebuchet MS" panose="020B0603020202020204" pitchFamily="34" charset="0"/>
              </a:rPr>
              <a:t>droplets.</a:t>
            </a:r>
            <a:r>
              <a:rPr lang="en-GB" dirty="0" smtClean="0"/>
              <a:t> </a:t>
            </a:r>
            <a:endParaRPr lang="en-GB" dirty="0"/>
          </a:p>
        </p:txBody>
      </p:sp>
    </p:spTree>
    <p:extLst>
      <p:ext uri="{BB962C8B-B14F-4D97-AF65-F5344CB8AC3E}">
        <p14:creationId xmlns:p14="http://schemas.microsoft.com/office/powerpoint/2010/main" val="3376103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What are Health </a:t>
            </a:r>
            <a:r>
              <a:rPr lang="en-US" dirty="0">
                <a:latin typeface="Trebuchet MS" panose="020B0603020202020204" pitchFamily="34" charset="0"/>
              </a:rPr>
              <a:t>H</a:t>
            </a:r>
            <a:r>
              <a:rPr lang="en-US" dirty="0" smtClean="0">
                <a:latin typeface="Trebuchet MS" panose="020B0603020202020204" pitchFamily="34" charset="0"/>
              </a:rPr>
              <a:t>azards?</a:t>
            </a:r>
            <a:endParaRPr lang="en-US" dirty="0">
              <a:latin typeface="Trebuchet MS" panose="020B0603020202020204" pitchFamily="34" charset="0"/>
            </a:endParaRP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latin typeface="Trebuchet MS" panose="020B0603020202020204" pitchFamily="34" charset="0"/>
              </a:rPr>
              <a:t>Health hazard simply means a potential source of danger to a persons health.</a:t>
            </a:r>
            <a:endParaRPr lang="en-US" dirty="0">
              <a:latin typeface="Trebuchet MS" panose="020B0603020202020204" pitchFamily="34" charset="0"/>
            </a:endParaRPr>
          </a:p>
          <a:p>
            <a:pPr>
              <a:buFont typeface="Wingdings" pitchFamily="2" charset="2"/>
              <a:buChar char="Ø"/>
            </a:pPr>
            <a:r>
              <a:rPr lang="en-US" dirty="0" smtClean="0">
                <a:latin typeface="Trebuchet MS" panose="020B0603020202020204" pitchFamily="34" charset="0"/>
              </a:rPr>
              <a:t>There are four types of health </a:t>
            </a:r>
            <a:r>
              <a:rPr lang="en-US" dirty="0">
                <a:latin typeface="Trebuchet MS" panose="020B0603020202020204" pitchFamily="34" charset="0"/>
              </a:rPr>
              <a:t>hazards </a:t>
            </a:r>
            <a:r>
              <a:rPr lang="en-US" dirty="0" smtClean="0">
                <a:latin typeface="Trebuchet MS" panose="020B0603020202020204" pitchFamily="34" charset="0"/>
              </a:rPr>
              <a:t>namely physical, ergonomic, chemical and biological hazards. All these </a:t>
            </a:r>
            <a:r>
              <a:rPr lang="en-US" dirty="0">
                <a:latin typeface="Trebuchet MS" panose="020B0603020202020204" pitchFamily="34" charset="0"/>
              </a:rPr>
              <a:t>factors in our environment </a:t>
            </a:r>
            <a:r>
              <a:rPr lang="en-US" dirty="0" smtClean="0">
                <a:latin typeface="Trebuchet MS" panose="020B0603020202020204" pitchFamily="34" charset="0"/>
              </a:rPr>
              <a:t>can </a:t>
            </a:r>
            <a:r>
              <a:rPr lang="en-US" dirty="0">
                <a:latin typeface="Trebuchet MS" panose="020B0603020202020204" pitchFamily="34" charset="0"/>
              </a:rPr>
              <a:t>have negative impacts on </a:t>
            </a:r>
            <a:r>
              <a:rPr lang="en-US" dirty="0" smtClean="0">
                <a:latin typeface="Trebuchet MS" panose="020B0603020202020204" pitchFamily="34" charset="0"/>
              </a:rPr>
              <a:t>our health</a:t>
            </a:r>
            <a:r>
              <a:rPr lang="en-US" dirty="0">
                <a:latin typeface="Trebuchet MS" panose="020B0603020202020204" pitchFamily="34" charset="0"/>
              </a:rPr>
              <a:t>. Exposure can occur through touch, </a:t>
            </a:r>
            <a:r>
              <a:rPr lang="en-US" dirty="0" smtClean="0">
                <a:latin typeface="Trebuchet MS" panose="020B0603020202020204" pitchFamily="34" charset="0"/>
              </a:rPr>
              <a:t>inhalation and </a:t>
            </a:r>
            <a:r>
              <a:rPr lang="en-US" dirty="0">
                <a:latin typeface="Trebuchet MS" panose="020B0603020202020204" pitchFamily="34" charset="0"/>
              </a:rPr>
              <a:t>ingestion. </a:t>
            </a:r>
            <a:endParaRPr lang="en-US" dirty="0" smtClean="0">
              <a:latin typeface="Trebuchet MS" panose="020B0603020202020204" pitchFamily="34" charset="0"/>
            </a:endParaRPr>
          </a:p>
          <a:p>
            <a:pPr>
              <a:buFont typeface="Wingdings" pitchFamily="2" charset="2"/>
              <a:buChar char="Ø"/>
            </a:pPr>
            <a:r>
              <a:rPr lang="en-US" dirty="0" smtClean="0">
                <a:latin typeface="Trebuchet MS" panose="020B0603020202020204" pitchFamily="34" charset="0"/>
              </a:rPr>
              <a:t>In this context we will be looking at ergonomic health hazards, </a:t>
            </a:r>
            <a:r>
              <a:rPr lang="en-US" dirty="0" smtClean="0">
                <a:latin typeface="Trebuchet MS" panose="020B0603020202020204" pitchFamily="34" charset="0"/>
              </a:rPr>
              <a:t>occupational hazards places a </a:t>
            </a:r>
            <a:r>
              <a:rPr lang="en-US" dirty="0" smtClean="0">
                <a:latin typeface="Trebuchet MS" panose="020B0603020202020204" pitchFamily="34" charset="0"/>
              </a:rPr>
              <a:t>strain on a worker’s body. </a:t>
            </a:r>
          </a:p>
          <a:p>
            <a:pPr>
              <a:buFont typeface="Wingdings" pitchFamily="2" charset="2"/>
              <a:buChar char="Ø"/>
            </a:pPr>
            <a:r>
              <a:rPr lang="en-US" dirty="0" smtClean="0">
                <a:latin typeface="Trebuchet MS" panose="020B0603020202020204" pitchFamily="34" charset="0"/>
              </a:rPr>
              <a:t>Health workers caring for COVID-19 </a:t>
            </a:r>
            <a:r>
              <a:rPr lang="en-US" dirty="0" smtClean="0">
                <a:latin typeface="Trebuchet MS" panose="020B0603020202020204" pitchFamily="34" charset="0"/>
              </a:rPr>
              <a:t>patients </a:t>
            </a:r>
            <a:r>
              <a:rPr lang="en-US" dirty="0" smtClean="0">
                <a:latin typeface="Trebuchet MS" panose="020B0603020202020204" pitchFamily="34" charset="0"/>
              </a:rPr>
              <a:t>have to contend with biological </a:t>
            </a:r>
            <a:r>
              <a:rPr lang="en-US" dirty="0">
                <a:latin typeface="Trebuchet MS" panose="020B0603020202020204" pitchFamily="34" charset="0"/>
              </a:rPr>
              <a:t>health </a:t>
            </a:r>
            <a:r>
              <a:rPr lang="en-US" dirty="0" smtClean="0">
                <a:latin typeface="Trebuchet MS" panose="020B0603020202020204" pitchFamily="34" charset="0"/>
              </a:rPr>
              <a:t>hazards which includes </a:t>
            </a:r>
            <a:r>
              <a:rPr lang="en-US" dirty="0">
                <a:latin typeface="Trebuchet MS" panose="020B0603020202020204" pitchFamily="34" charset="0"/>
              </a:rPr>
              <a:t>bacteria, viruses, parasites and </a:t>
            </a:r>
            <a:r>
              <a:rPr lang="en-US" dirty="0" smtClean="0">
                <a:latin typeface="Trebuchet MS" panose="020B0603020202020204" pitchFamily="34" charset="0"/>
              </a:rPr>
              <a:t>molds </a:t>
            </a:r>
            <a:r>
              <a:rPr lang="en-US" dirty="0">
                <a:latin typeface="Trebuchet MS" panose="020B0603020202020204" pitchFamily="34" charset="0"/>
              </a:rPr>
              <a:t>or fungi. </a:t>
            </a:r>
            <a:r>
              <a:rPr lang="en-US" dirty="0" smtClean="0">
                <a:latin typeface="Trebuchet MS" panose="020B0603020202020204" pitchFamily="34" charset="0"/>
              </a:rPr>
              <a:t>This poses </a:t>
            </a:r>
            <a:r>
              <a:rPr lang="en-US" dirty="0" smtClean="0">
                <a:latin typeface="Trebuchet MS" panose="020B0603020202020204" pitchFamily="34" charset="0"/>
              </a:rPr>
              <a:t>a threat </a:t>
            </a:r>
            <a:r>
              <a:rPr lang="en-US" dirty="0">
                <a:latin typeface="Trebuchet MS" panose="020B0603020202020204" pitchFamily="34" charset="0"/>
              </a:rPr>
              <a:t>to human health when they are inhaled, eaten or come in contact </a:t>
            </a:r>
            <a:r>
              <a:rPr lang="en-US" dirty="0" smtClean="0">
                <a:latin typeface="Trebuchet MS" panose="020B0603020202020204" pitchFamily="34" charset="0"/>
              </a:rPr>
              <a:t>with the </a:t>
            </a:r>
            <a:r>
              <a:rPr lang="en-US" dirty="0">
                <a:latin typeface="Trebuchet MS" panose="020B0603020202020204" pitchFamily="34" charset="0"/>
              </a:rPr>
              <a:t>skin. They can cause illness such as food poisoning, tetanus, respiratory infections or parasite infection</a:t>
            </a:r>
            <a:r>
              <a:rPr lang="en-US" dirty="0" smtClean="0">
                <a:latin typeface="Trebuchet MS" panose="020B0603020202020204" pitchFamily="34" charset="0"/>
              </a:rPr>
              <a:t>.</a:t>
            </a:r>
            <a:endParaRPr lang="en-US" dirty="0">
              <a:latin typeface="Trebuchet MS" panose="020B0603020202020204" pitchFamily="34" charset="0"/>
            </a:endParaRPr>
          </a:p>
        </p:txBody>
      </p:sp>
    </p:spTree>
    <p:extLst>
      <p:ext uri="{BB962C8B-B14F-4D97-AF65-F5344CB8AC3E}">
        <p14:creationId xmlns:p14="http://schemas.microsoft.com/office/powerpoint/2010/main" val="3318169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Categories of Health </a:t>
            </a:r>
            <a:r>
              <a:rPr lang="en-US" dirty="0">
                <a:latin typeface="Trebuchet MS" panose="020B0603020202020204" pitchFamily="34" charset="0"/>
              </a:rPr>
              <a:t>W</a:t>
            </a:r>
            <a:r>
              <a:rPr lang="en-US" dirty="0" smtClean="0">
                <a:latin typeface="Trebuchet MS" panose="020B0603020202020204" pitchFamily="34" charset="0"/>
              </a:rPr>
              <a:t>orkers</a:t>
            </a:r>
            <a:endParaRPr lang="en-US" dirty="0">
              <a:latin typeface="Trebuchet MS" panose="020B0603020202020204" pitchFamily="34" charset="0"/>
            </a:endParaRPr>
          </a:p>
        </p:txBody>
      </p:sp>
      <p:sp>
        <p:nvSpPr>
          <p:cNvPr id="3" name="Content Placeholder 2"/>
          <p:cNvSpPr>
            <a:spLocks noGrp="1"/>
          </p:cNvSpPr>
          <p:nvPr>
            <p:ph idx="1"/>
          </p:nvPr>
        </p:nvSpPr>
        <p:spPr/>
        <p:txBody>
          <a:bodyPr/>
          <a:lstStyle/>
          <a:p>
            <a:r>
              <a:rPr lang="en-US" dirty="0" smtClean="0">
                <a:latin typeface="Trebuchet MS" panose="020B0603020202020204" pitchFamily="34" charset="0"/>
              </a:rPr>
              <a:t>Doctors </a:t>
            </a:r>
          </a:p>
          <a:p>
            <a:r>
              <a:rPr lang="en-US" dirty="0" smtClean="0">
                <a:latin typeface="Trebuchet MS" panose="020B0603020202020204" pitchFamily="34" charset="0"/>
              </a:rPr>
              <a:t>Nurses </a:t>
            </a:r>
          </a:p>
          <a:p>
            <a:r>
              <a:rPr lang="en-US" dirty="0" smtClean="0">
                <a:latin typeface="Trebuchet MS" panose="020B0603020202020204" pitchFamily="34" charset="0"/>
              </a:rPr>
              <a:t>Pharmacists </a:t>
            </a:r>
          </a:p>
          <a:p>
            <a:r>
              <a:rPr lang="en-US" dirty="0" smtClean="0">
                <a:latin typeface="Trebuchet MS" panose="020B0603020202020204" pitchFamily="34" charset="0"/>
              </a:rPr>
              <a:t>Med lab Scientists </a:t>
            </a:r>
          </a:p>
          <a:p>
            <a:r>
              <a:rPr lang="en-US" dirty="0" smtClean="0">
                <a:latin typeface="Trebuchet MS" panose="020B0603020202020204" pitchFamily="34" charset="0"/>
              </a:rPr>
              <a:t>Radiologists</a:t>
            </a:r>
          </a:p>
          <a:p>
            <a:r>
              <a:rPr lang="en-US" dirty="0" smtClean="0">
                <a:latin typeface="Trebuchet MS" panose="020B0603020202020204" pitchFamily="34" charset="0"/>
              </a:rPr>
              <a:t>Laboratory personnel</a:t>
            </a:r>
          </a:p>
          <a:p>
            <a:r>
              <a:rPr lang="en-US" dirty="0" smtClean="0">
                <a:latin typeface="Trebuchet MS" panose="020B0603020202020204" pitchFamily="34" charset="0"/>
              </a:rPr>
              <a:t>Respiratory therapists</a:t>
            </a:r>
            <a:endParaRPr lang="en-US" dirty="0">
              <a:latin typeface="Trebuchet MS" panose="020B0603020202020204" pitchFamily="34" charset="0"/>
            </a:endParaRPr>
          </a:p>
          <a:p>
            <a:r>
              <a:rPr lang="en-US" dirty="0" smtClean="0">
                <a:latin typeface="Trebuchet MS" panose="020B0603020202020204" pitchFamily="34" charset="0"/>
              </a:rPr>
              <a:t>Cleaners etc.  </a:t>
            </a:r>
            <a:endParaRPr lang="en-US" dirty="0">
              <a:latin typeface="Trebuchet MS" panose="020B0603020202020204" pitchFamily="34" charset="0"/>
            </a:endParaRPr>
          </a:p>
        </p:txBody>
      </p:sp>
    </p:spTree>
    <p:extLst>
      <p:ext uri="{BB962C8B-B14F-4D97-AF65-F5344CB8AC3E}">
        <p14:creationId xmlns:p14="http://schemas.microsoft.com/office/powerpoint/2010/main" val="4219945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Occupational health hazards</a:t>
            </a:r>
            <a:endParaRPr lang="en-US" dirty="0">
              <a:latin typeface="Trebuchet MS" panose="020B0603020202020204" pitchFamily="34" charset="0"/>
            </a:endParaRPr>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smtClean="0">
                <a:latin typeface="Trebuchet MS" panose="020B0603020202020204" pitchFamily="34" charset="0"/>
              </a:rPr>
              <a:t>An occupational </a:t>
            </a:r>
            <a:r>
              <a:rPr lang="en-US" dirty="0" smtClean="0">
                <a:latin typeface="Trebuchet MS" panose="020B0603020202020204" pitchFamily="34" charset="0"/>
              </a:rPr>
              <a:t>hazard: </a:t>
            </a:r>
            <a:r>
              <a:rPr lang="en-US" dirty="0" smtClean="0">
                <a:latin typeface="Trebuchet MS" panose="020B0603020202020204" pitchFamily="34" charset="0"/>
              </a:rPr>
              <a:t>is the risk or consequences involved with a particular occupation. Most times mental stress and </a:t>
            </a:r>
            <a:r>
              <a:rPr lang="en-US" dirty="0" smtClean="0">
                <a:latin typeface="Trebuchet MS" panose="020B0603020202020204" pitchFamily="34" charset="0"/>
              </a:rPr>
              <a:t>physical </a:t>
            </a:r>
            <a:r>
              <a:rPr lang="en-US" dirty="0" smtClean="0">
                <a:latin typeface="Trebuchet MS" panose="020B0603020202020204" pitchFamily="34" charset="0"/>
              </a:rPr>
              <a:t>risk are encountered while working in an environment. Physical risk includes any disease or injury whereas mental stress can result from work pressure.</a:t>
            </a:r>
          </a:p>
          <a:p>
            <a:pPr marL="0" indent="0">
              <a:buNone/>
            </a:pPr>
            <a:r>
              <a:rPr lang="en-US" dirty="0">
                <a:latin typeface="Trebuchet MS" panose="020B0603020202020204" pitchFamily="34" charset="0"/>
              </a:rPr>
              <a:t> </a:t>
            </a:r>
            <a:r>
              <a:rPr lang="en-US" dirty="0" smtClean="0">
                <a:latin typeface="Trebuchet MS" panose="020B0603020202020204" pitchFamily="34" charset="0"/>
              </a:rPr>
              <a:t>  Some examples of occupational hazards amongst health workers are;</a:t>
            </a:r>
          </a:p>
          <a:p>
            <a:r>
              <a:rPr lang="en-US" dirty="0" smtClean="0">
                <a:latin typeface="Trebuchet MS" panose="020B0603020202020204" pitchFamily="34" charset="0"/>
              </a:rPr>
              <a:t>Injuries obtained from the use of sharp objects; such as needle injuries.</a:t>
            </a:r>
          </a:p>
          <a:p>
            <a:r>
              <a:rPr lang="en-US" dirty="0" smtClean="0">
                <a:latin typeface="Trebuchet MS" panose="020B0603020202020204" pitchFamily="34" charset="0"/>
              </a:rPr>
              <a:t>Infections from patients.</a:t>
            </a:r>
          </a:p>
          <a:p>
            <a:r>
              <a:rPr lang="en-US" dirty="0" smtClean="0">
                <a:latin typeface="Trebuchet MS" panose="020B0603020202020204" pitchFamily="34" charset="0"/>
              </a:rPr>
              <a:t>Cuts and wounds obtained in the process of performing duties.</a:t>
            </a:r>
          </a:p>
          <a:p>
            <a:r>
              <a:rPr lang="en-US" dirty="0" smtClean="0">
                <a:latin typeface="Trebuchet MS" panose="020B0603020202020204" pitchFamily="34" charset="0"/>
              </a:rPr>
              <a:t>Airborne diseases.</a:t>
            </a:r>
          </a:p>
          <a:p>
            <a:r>
              <a:rPr lang="en-US" dirty="0" smtClean="0">
                <a:latin typeface="Trebuchet MS" panose="020B0603020202020204" pitchFamily="34" charset="0"/>
              </a:rPr>
              <a:t>Direct contact with contaminated specimen.</a:t>
            </a:r>
          </a:p>
          <a:p>
            <a:r>
              <a:rPr lang="en-US" dirty="0" smtClean="0">
                <a:latin typeface="Trebuchet MS" panose="020B0603020202020204" pitchFamily="34" charset="0"/>
              </a:rPr>
              <a:t>Stress.</a:t>
            </a:r>
          </a:p>
          <a:p>
            <a:r>
              <a:rPr lang="en-US" dirty="0" smtClean="0">
                <a:latin typeface="Trebuchet MS" panose="020B0603020202020204" pitchFamily="34" charset="0"/>
              </a:rPr>
              <a:t>Physical hazards such as slips and falls etc</a:t>
            </a:r>
            <a:r>
              <a:rPr lang="en-US" dirty="0">
                <a:latin typeface="Trebuchet MS" panose="020B0603020202020204" pitchFamily="34" charset="0"/>
              </a:rPr>
              <a:t>.</a:t>
            </a:r>
            <a:endParaRPr lang="en-US" dirty="0" smtClean="0">
              <a:latin typeface="Trebuchet MS" panose="020B0603020202020204" pitchFamily="34" charset="0"/>
            </a:endParaRPr>
          </a:p>
          <a:p>
            <a:pPr marL="0" indent="0">
              <a:buNone/>
            </a:pPr>
            <a:r>
              <a:rPr lang="en-US" dirty="0" smtClean="0">
                <a:latin typeface="Trebuchet MS" panose="020B0603020202020204" pitchFamily="34" charset="0"/>
              </a:rPr>
              <a:t>In relation to Covid-19; health workers can get infection from physical contact with a patient or touching infected surfaces and objects with droplets from an infected person.</a:t>
            </a:r>
          </a:p>
          <a:p>
            <a:pPr marL="0" indent="0">
              <a:buNone/>
            </a:pPr>
            <a:endParaRPr lang="en-US" dirty="0">
              <a:latin typeface="Trebuchet MS" panose="020B0603020202020204" pitchFamily="34" charset="0"/>
            </a:endParaRPr>
          </a:p>
        </p:txBody>
      </p:sp>
    </p:spTree>
    <p:extLst>
      <p:ext uri="{BB962C8B-B14F-4D97-AF65-F5344CB8AC3E}">
        <p14:creationId xmlns:p14="http://schemas.microsoft.com/office/powerpoint/2010/main" val="499577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Causes of Occupational </a:t>
            </a:r>
            <a:r>
              <a:rPr lang="en-US" dirty="0">
                <a:latin typeface="Trebuchet MS" panose="020B0603020202020204" pitchFamily="34" charset="0"/>
              </a:rPr>
              <a:t>H</a:t>
            </a:r>
            <a:r>
              <a:rPr lang="en-US" dirty="0" smtClean="0">
                <a:latin typeface="Trebuchet MS" panose="020B0603020202020204" pitchFamily="34" charset="0"/>
              </a:rPr>
              <a:t>azards </a:t>
            </a:r>
            <a:endParaRPr lang="en-US" dirty="0">
              <a:latin typeface="Trebuchet MS" panose="020B0603020202020204" pitchFamily="34" charset="0"/>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Trebuchet MS" panose="020B0603020202020204" pitchFamily="34" charset="0"/>
              </a:rPr>
              <a:t>Non availability of personal protective equipment (PPE) for health workers.</a:t>
            </a:r>
          </a:p>
          <a:p>
            <a:pPr>
              <a:buFont typeface="Wingdings" pitchFamily="2" charset="2"/>
              <a:buChar char="Ø"/>
            </a:pPr>
            <a:r>
              <a:rPr lang="en-US" dirty="0" smtClean="0">
                <a:latin typeface="Trebuchet MS" panose="020B0603020202020204" pitchFamily="34" charset="0"/>
              </a:rPr>
              <a:t>Lack of adequate training on safety measures to be taken by</a:t>
            </a:r>
          </a:p>
          <a:p>
            <a:pPr marL="0" indent="0">
              <a:buNone/>
            </a:pPr>
            <a:r>
              <a:rPr lang="en-US" dirty="0" smtClean="0">
                <a:latin typeface="Trebuchet MS" panose="020B0603020202020204" pitchFamily="34" charset="0"/>
              </a:rPr>
              <a:t> health workers. </a:t>
            </a:r>
          </a:p>
          <a:p>
            <a:pPr>
              <a:buFont typeface="Wingdings" pitchFamily="2" charset="2"/>
              <a:buChar char="Ø"/>
            </a:pPr>
            <a:r>
              <a:rPr lang="en-US" dirty="0" smtClean="0">
                <a:latin typeface="Trebuchet MS" panose="020B0603020202020204" pitchFamily="34" charset="0"/>
              </a:rPr>
              <a:t>Unsafe </a:t>
            </a:r>
            <a:r>
              <a:rPr lang="en-US" dirty="0" smtClean="0">
                <a:latin typeface="Trebuchet MS" panose="020B0603020202020204" pitchFamily="34" charset="0"/>
              </a:rPr>
              <a:t>handling, improper </a:t>
            </a:r>
            <a:r>
              <a:rPr lang="en-US" dirty="0" smtClean="0">
                <a:latin typeface="Trebuchet MS" panose="020B0603020202020204" pitchFamily="34" charset="0"/>
              </a:rPr>
              <a:t>cleaning and disinfection of patient care equipment.</a:t>
            </a:r>
          </a:p>
          <a:p>
            <a:pPr>
              <a:buFont typeface="Wingdings" pitchFamily="2" charset="2"/>
              <a:buChar char="Ø"/>
            </a:pPr>
            <a:r>
              <a:rPr lang="en-US" dirty="0" smtClean="0">
                <a:latin typeface="Trebuchet MS" panose="020B0603020202020204" pitchFamily="34" charset="0"/>
              </a:rPr>
              <a:t>Ignorance.</a:t>
            </a:r>
          </a:p>
          <a:p>
            <a:endParaRPr lang="en-US" dirty="0" smtClean="0">
              <a:latin typeface="Trebuchet MS" panose="020B0603020202020204" pitchFamily="34" charset="0"/>
            </a:endParaRPr>
          </a:p>
          <a:p>
            <a:endParaRPr lang="en-US" dirty="0">
              <a:latin typeface="Trebuchet MS" panose="020B0603020202020204" pitchFamily="34" charset="0"/>
            </a:endParaRPr>
          </a:p>
        </p:txBody>
      </p:sp>
    </p:spTree>
    <p:extLst>
      <p:ext uri="{BB962C8B-B14F-4D97-AF65-F5344CB8AC3E}">
        <p14:creationId xmlns:p14="http://schemas.microsoft.com/office/powerpoint/2010/main" val="167635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Standard Precaution for </a:t>
            </a:r>
            <a:r>
              <a:rPr lang="en-US" dirty="0">
                <a:latin typeface="Trebuchet MS" panose="020B0603020202020204" pitchFamily="34" charset="0"/>
              </a:rPr>
              <a:t>H</a:t>
            </a:r>
            <a:r>
              <a:rPr lang="en-US" dirty="0" smtClean="0">
                <a:latin typeface="Trebuchet MS" panose="020B0603020202020204" pitchFamily="34" charset="0"/>
              </a:rPr>
              <a:t>ealth workers.</a:t>
            </a:r>
            <a:endParaRPr lang="en-US" dirty="0">
              <a:latin typeface="Trebuchet MS" panose="020B0603020202020204" pitchFamily="34" charset="0"/>
            </a:endParaRPr>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dirty="0" smtClean="0">
                <a:latin typeface="Trebuchet MS" panose="020B0603020202020204" pitchFamily="34" charset="0"/>
              </a:rPr>
              <a:t>Patient placement with adequate ventilation.</a:t>
            </a:r>
          </a:p>
          <a:p>
            <a:pPr>
              <a:buFont typeface="Wingdings" pitchFamily="2" charset="2"/>
              <a:buChar char="Ø"/>
            </a:pPr>
            <a:r>
              <a:rPr lang="en-US" dirty="0" smtClean="0">
                <a:latin typeface="Trebuchet MS" panose="020B0603020202020204" pitchFamily="34" charset="0"/>
              </a:rPr>
              <a:t>Reinforce contact and droplet precautions when caring for all patients with acute respiratory illness and application of standard precautions for all patients.</a:t>
            </a:r>
          </a:p>
          <a:p>
            <a:pPr>
              <a:buFont typeface="Wingdings" pitchFamily="2" charset="2"/>
              <a:buChar char="Ø"/>
            </a:pPr>
            <a:r>
              <a:rPr lang="en-US" dirty="0" smtClean="0">
                <a:latin typeface="Trebuchet MS" panose="020B0603020202020204" pitchFamily="34" charset="0"/>
              </a:rPr>
              <a:t>Reinforce airborne precautions for aerosol-generating procedures on all suspected and confirmed COVID-19 patients.</a:t>
            </a:r>
          </a:p>
          <a:p>
            <a:pPr>
              <a:buFont typeface="Wingdings" pitchFamily="2" charset="2"/>
              <a:buChar char="Ø"/>
            </a:pPr>
            <a:r>
              <a:rPr lang="en-US" dirty="0" smtClean="0">
                <a:latin typeface="Trebuchet MS" panose="020B0603020202020204" pitchFamily="34" charset="0"/>
              </a:rPr>
              <a:t>Reinforce the rational, correct, and consistent use of personal protective equipment.</a:t>
            </a:r>
          </a:p>
          <a:p>
            <a:pPr>
              <a:buFont typeface="Wingdings" pitchFamily="2" charset="2"/>
              <a:buChar char="Ø"/>
            </a:pPr>
            <a:r>
              <a:rPr lang="en-US" dirty="0">
                <a:latin typeface="Trebuchet MS" panose="020B0603020202020204" pitchFamily="34" charset="0"/>
              </a:rPr>
              <a:t>Health workers should self-monitor temperature and respiratory symptoms daily for 14 days after the last day of exposure to a COVID-19 patient</a:t>
            </a:r>
            <a:endParaRPr lang="en-US" dirty="0" smtClean="0">
              <a:latin typeface="Trebuchet MS" panose="020B0603020202020204" pitchFamily="34" charset="0"/>
            </a:endParaRPr>
          </a:p>
          <a:p>
            <a:pPr>
              <a:buFont typeface="Wingdings" pitchFamily="2" charset="2"/>
              <a:buChar char="Ø"/>
            </a:pPr>
            <a:r>
              <a:rPr lang="en-US" dirty="0" smtClean="0">
                <a:latin typeface="Trebuchet MS" panose="020B0603020202020204" pitchFamily="34" charset="0"/>
              </a:rPr>
              <a:t>Apply WHO’s “My 5 Moments for Hand Hygiene” before touching a patient, before any clean or aseptic procedure, after exposure to body fluid, after touching a patient, and after touching a patient’s surroundings</a:t>
            </a:r>
          </a:p>
          <a:p>
            <a:pPr>
              <a:buFont typeface="Wingdings" pitchFamily="2" charset="2"/>
              <a:buChar char="Ø"/>
            </a:pPr>
            <a:r>
              <a:rPr lang="en-US" dirty="0" smtClean="0">
                <a:latin typeface="Trebuchet MS" panose="020B0603020202020204" pitchFamily="34" charset="0"/>
              </a:rPr>
              <a:t>Practice respiratory etiquette at all times. </a:t>
            </a:r>
            <a:endParaRPr lang="en-US" dirty="0">
              <a:latin typeface="Trebuchet MS" panose="020B0603020202020204" pitchFamily="34" charset="0"/>
            </a:endParaRPr>
          </a:p>
        </p:txBody>
      </p:sp>
    </p:spTree>
    <p:extLst>
      <p:ext uri="{BB962C8B-B14F-4D97-AF65-F5344CB8AC3E}">
        <p14:creationId xmlns:p14="http://schemas.microsoft.com/office/powerpoint/2010/main" val="934060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1290</TotalTime>
  <Words>1295</Words>
  <Application>Microsoft Office PowerPoint</Application>
  <PresentationFormat>Widescreen</PresentationFormat>
  <Paragraphs>101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Trebuchet MS</vt:lpstr>
      <vt:lpstr>Wingdings</vt:lpstr>
      <vt:lpstr>Office Theme</vt:lpstr>
      <vt:lpstr>ASSESSMENT OF OCCUPATIONAL HAZARDS AND DEVELOPMENT OF ENGINEERING EQUIPMENT TO SUPPORT HEALTH WORKERS AGAINST COVID-19.</vt:lpstr>
      <vt:lpstr>OUTLINE</vt:lpstr>
      <vt:lpstr>What is Corona Virus (Covid-19)?</vt:lpstr>
      <vt:lpstr>How does Corona Virus Spread?</vt:lpstr>
      <vt:lpstr>What are Health Hazards?</vt:lpstr>
      <vt:lpstr>Categories of Health Workers</vt:lpstr>
      <vt:lpstr>Occupational health hazards</vt:lpstr>
      <vt:lpstr>Causes of Occupational Hazards </vt:lpstr>
      <vt:lpstr>Standard Precaution for Health workers.</vt:lpstr>
      <vt:lpstr>Solutions and Recommendations to prevent health hazards. </vt:lpstr>
      <vt:lpstr>Development of Engineering Equipment to Support Health Workers against COVID-19.</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STEPHANIE FRIDAY</dc:creator>
  <cp:lastModifiedBy>STEPHANIE FRIDAY</cp:lastModifiedBy>
  <cp:revision>83</cp:revision>
  <dcterms:created xsi:type="dcterms:W3CDTF">2020-04-03T12:07:09Z</dcterms:created>
  <dcterms:modified xsi:type="dcterms:W3CDTF">2020-04-08T09:47:23Z</dcterms:modified>
</cp:coreProperties>
</file>