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D3BA58-2D86-4305-8F91-A1845FE5C75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341540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3BA58-2D86-4305-8F91-A1845FE5C75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7374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FD3BA58-2D86-4305-8F91-A1845FE5C750}" type="datetimeFigureOut">
              <a:rPr lang="en-US" smtClean="0"/>
              <a:t>4/11/2020</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370073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3BA58-2D86-4305-8F91-A1845FE5C75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37529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FD3BA58-2D86-4305-8F91-A1845FE5C750}" type="datetimeFigureOut">
              <a:rPr lang="en-US" smtClean="0"/>
              <a:t>4/11/2020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68DDC90-43BD-4711-8659-673A550AD736}" type="slidenum">
              <a:rPr lang="en-US" smtClean="0"/>
              <a:t>‹#›</a:t>
            </a:fld>
            <a:endParaRPr lang="en-US"/>
          </a:p>
        </p:txBody>
      </p:sp>
    </p:spTree>
    <p:extLst>
      <p:ext uri="{BB962C8B-B14F-4D97-AF65-F5344CB8AC3E}">
        <p14:creationId xmlns:p14="http://schemas.microsoft.com/office/powerpoint/2010/main" val="28220959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D3BA58-2D86-4305-8F91-A1845FE5C750}"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396909585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D3BA58-2D86-4305-8F91-A1845FE5C750}"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2584233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D3BA58-2D86-4305-8F91-A1845FE5C750}"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63989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3BA58-2D86-4305-8F91-A1845FE5C750}"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181776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3BA58-2D86-4305-8F91-A1845FE5C750}"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330091982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3BA58-2D86-4305-8F91-A1845FE5C750}"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8DDC90-43BD-4711-8659-673A550AD736}" type="slidenum">
              <a:rPr lang="en-US" smtClean="0"/>
              <a:t>‹#›</a:t>
            </a:fld>
            <a:endParaRPr lang="en-US"/>
          </a:p>
        </p:txBody>
      </p:sp>
    </p:spTree>
    <p:extLst>
      <p:ext uri="{BB962C8B-B14F-4D97-AF65-F5344CB8AC3E}">
        <p14:creationId xmlns:p14="http://schemas.microsoft.com/office/powerpoint/2010/main" val="1336740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FD3BA58-2D86-4305-8F91-A1845FE5C750}" type="datetimeFigureOut">
              <a:rPr lang="en-US" smtClean="0"/>
              <a:t>4/11/2020</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68DDC90-43BD-4711-8659-673A550AD736}" type="slidenum">
              <a:rPr lang="en-US" smtClean="0"/>
              <a:t>‹#›</a:t>
            </a:fld>
            <a:endParaRPr lang="en-US"/>
          </a:p>
        </p:txBody>
      </p:sp>
    </p:spTree>
    <p:extLst>
      <p:ext uri="{BB962C8B-B14F-4D97-AF65-F5344CB8AC3E}">
        <p14:creationId xmlns:p14="http://schemas.microsoft.com/office/powerpoint/2010/main" val="3031915032"/>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400" b="1" u="sng" dirty="0" smtClean="0"/>
              <a:t>ENGINEERING LAW &amp; MANAGERIAL ECONOMICS FOR INFRASTRUCTURAL DEVELOPMENT IN NIGERIA:     CHALLENGES &amp; WAY FORWARD</a:t>
            </a:r>
            <a:endParaRPr lang="en-US" sz="2400" b="1" u="sng" dirty="0"/>
          </a:p>
        </p:txBody>
      </p:sp>
      <p:pic>
        <p:nvPicPr>
          <p:cNvPr id="6" name="Content Placeholder 5"/>
          <p:cNvPicPr>
            <a:picLocks noGrp="1" noChangeAspect="1"/>
          </p:cNvPicPr>
          <p:nvPr>
            <p:ph idx="1"/>
          </p:nvPr>
        </p:nvPicPr>
        <p:blipFill>
          <a:blip r:embed="rId2"/>
          <a:stretch>
            <a:fillRect/>
          </a:stretch>
        </p:blipFill>
        <p:spPr>
          <a:xfrm>
            <a:off x="3970750" y="2011363"/>
            <a:ext cx="4248913" cy="4206875"/>
          </a:xfrm>
          <a:prstGeom prst="rect">
            <a:avLst/>
          </a:prstGeom>
        </p:spPr>
      </p:pic>
    </p:spTree>
    <p:extLst>
      <p:ext uri="{BB962C8B-B14F-4D97-AF65-F5344CB8AC3E}">
        <p14:creationId xmlns:p14="http://schemas.microsoft.com/office/powerpoint/2010/main" val="3736230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123942" y="1386663"/>
            <a:ext cx="5944115" cy="4084674"/>
          </a:xfrm>
          <a:prstGeom prst="rect">
            <a:avLst/>
          </a:prstGeom>
        </p:spPr>
      </p:pic>
    </p:spTree>
    <p:extLst>
      <p:ext uri="{BB962C8B-B14F-4D97-AF65-F5344CB8AC3E}">
        <p14:creationId xmlns:p14="http://schemas.microsoft.com/office/powerpoint/2010/main" val="2374318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23653" y="941280"/>
            <a:ext cx="5944693" cy="4975439"/>
          </a:xfrm>
          <a:prstGeom prst="rect">
            <a:avLst/>
          </a:prstGeom>
        </p:spPr>
      </p:pic>
    </p:spTree>
    <p:extLst>
      <p:ext uri="{BB962C8B-B14F-4D97-AF65-F5344CB8AC3E}">
        <p14:creationId xmlns:p14="http://schemas.microsoft.com/office/powerpoint/2010/main" val="37506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965505"/>
            <a:ext cx="6096000" cy="4926990"/>
          </a:xfrm>
          <a:prstGeom prst="rect">
            <a:avLst/>
          </a:prstGeom>
        </p:spPr>
        <p:txBody>
          <a:bodyPr>
            <a:spAutoFit/>
          </a:bodyPr>
          <a:lstStyle/>
          <a:p>
            <a:pPr algn="ctr">
              <a:lnSpc>
                <a:spcPct val="125000"/>
              </a:lnSpc>
              <a:spcAft>
                <a:spcPts val="800"/>
              </a:spcAft>
            </a:pPr>
            <a:r>
              <a:rPr lang="en-US" b="1" dirty="0">
                <a:latin typeface="Calibri" panose="020F0502020204030204" pitchFamily="34" charset="0"/>
                <a:ea typeface="Times New Roman" panose="02020603050405020304" pitchFamily="18" charset="0"/>
                <a:cs typeface="Times New Roman" panose="02020603050405020304" pitchFamily="18" charset="0"/>
              </a:rPr>
              <a:t>CONTENTS</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i="1" dirty="0">
                <a:latin typeface="Calibri" panose="020F0502020204030204" pitchFamily="34" charset="0"/>
                <a:ea typeface="Times New Roman" panose="02020603050405020304" pitchFamily="18" charset="0"/>
                <a:cs typeface="Times New Roman" panose="02020603050405020304" pitchFamily="18" charset="0"/>
              </a:rPr>
              <a:t>Abstract</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dirty="0">
                <a:latin typeface="Calibri" panose="020F0502020204030204" pitchFamily="34" charset="0"/>
                <a:ea typeface="Times New Roman" panose="02020603050405020304" pitchFamily="18" charset="0"/>
                <a:cs typeface="Times New Roman" panose="02020603050405020304" pitchFamily="18" charset="0"/>
              </a:rPr>
              <a:t>Introduction</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dirty="0">
                <a:latin typeface="Calibri" panose="020F0502020204030204" pitchFamily="34" charset="0"/>
                <a:ea typeface="Times New Roman" panose="02020603050405020304" pitchFamily="18" charset="0"/>
                <a:cs typeface="Times New Roman" panose="02020603050405020304" pitchFamily="18" charset="0"/>
              </a:rPr>
              <a:t>Scopes of Engineering Law</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dirty="0">
                <a:latin typeface="Calibri" panose="020F0502020204030204" pitchFamily="34" charset="0"/>
                <a:ea typeface="Times New Roman" panose="02020603050405020304" pitchFamily="18" charset="0"/>
                <a:cs typeface="Times New Roman" panose="02020603050405020304" pitchFamily="18" charset="0"/>
              </a:rPr>
              <a:t>Scopes of Managerial Economics</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dirty="0">
                <a:latin typeface="Calibri" panose="020F0502020204030204" pitchFamily="34" charset="0"/>
                <a:ea typeface="Times New Roman" panose="02020603050405020304" pitchFamily="18" charset="0"/>
                <a:cs typeface="Times New Roman" panose="02020603050405020304" pitchFamily="18" charset="0"/>
              </a:rPr>
              <a:t>Challenges faced and way forward </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i="1" dirty="0">
                <a:latin typeface="Calibri" panose="020F0502020204030204" pitchFamily="34" charset="0"/>
                <a:ea typeface="Times New Roman" panose="02020603050405020304" pitchFamily="18" charset="0"/>
                <a:cs typeface="Times New Roman" panose="02020603050405020304" pitchFamily="18" charset="0"/>
              </a:rPr>
              <a:t>Conclusion </a:t>
            </a:r>
            <a:endParaRPr lang="en-US"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en-US" i="1" dirty="0">
                <a:latin typeface="Calibri" panose="020F0502020204030204" pitchFamily="34" charset="0"/>
                <a:ea typeface="Times New Roman" panose="02020603050405020304" pitchFamily="18" charset="0"/>
                <a:cs typeface="Times New Roman" panose="02020603050405020304" pitchFamily="18" charset="0"/>
              </a:rPr>
              <a:t>References </a:t>
            </a: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55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19121" y="1304667"/>
            <a:ext cx="5944693" cy="4080225"/>
          </a:xfrm>
          <a:prstGeom prst="rect">
            <a:avLst/>
          </a:prstGeom>
        </p:spPr>
      </p:pic>
    </p:spTree>
    <p:extLst>
      <p:ext uri="{BB962C8B-B14F-4D97-AF65-F5344CB8AC3E}">
        <p14:creationId xmlns:p14="http://schemas.microsoft.com/office/powerpoint/2010/main" val="102046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39014" y="120316"/>
            <a:ext cx="5059129" cy="6858000"/>
          </a:xfrm>
          <a:prstGeom prst="rect">
            <a:avLst/>
          </a:prstGeom>
        </p:spPr>
      </p:pic>
      <p:pic>
        <p:nvPicPr>
          <p:cNvPr id="6" name="Picture 5"/>
          <p:cNvPicPr>
            <a:picLocks noChangeAspect="1"/>
          </p:cNvPicPr>
          <p:nvPr/>
        </p:nvPicPr>
        <p:blipFill>
          <a:blip r:embed="rId3"/>
          <a:stretch>
            <a:fillRect/>
          </a:stretch>
        </p:blipFill>
        <p:spPr>
          <a:xfrm>
            <a:off x="6412978" y="120316"/>
            <a:ext cx="4996821" cy="6858000"/>
          </a:xfrm>
          <a:prstGeom prst="rect">
            <a:avLst/>
          </a:prstGeom>
        </p:spPr>
      </p:pic>
    </p:spTree>
    <p:extLst>
      <p:ext uri="{BB962C8B-B14F-4D97-AF65-F5344CB8AC3E}">
        <p14:creationId xmlns:p14="http://schemas.microsoft.com/office/powerpoint/2010/main" val="176496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2279" y="0"/>
            <a:ext cx="5258831" cy="6858000"/>
          </a:xfrm>
          <a:prstGeom prst="rect">
            <a:avLst/>
          </a:prstGeom>
        </p:spPr>
      </p:pic>
      <p:pic>
        <p:nvPicPr>
          <p:cNvPr id="3" name="Picture 2"/>
          <p:cNvPicPr>
            <a:picLocks noChangeAspect="1"/>
          </p:cNvPicPr>
          <p:nvPr/>
        </p:nvPicPr>
        <p:blipFill>
          <a:blip r:embed="rId3"/>
          <a:stretch>
            <a:fillRect/>
          </a:stretch>
        </p:blipFill>
        <p:spPr>
          <a:xfrm>
            <a:off x="6096000" y="12032"/>
            <a:ext cx="5944693" cy="4753158"/>
          </a:xfrm>
          <a:prstGeom prst="rect">
            <a:avLst/>
          </a:prstGeom>
        </p:spPr>
      </p:pic>
    </p:spTree>
    <p:extLst>
      <p:ext uri="{BB962C8B-B14F-4D97-AF65-F5344CB8AC3E}">
        <p14:creationId xmlns:p14="http://schemas.microsoft.com/office/powerpoint/2010/main" val="172581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5010" y="324851"/>
            <a:ext cx="5542547" cy="6269439"/>
          </a:xfrm>
          <a:prstGeom prst="rect">
            <a:avLst/>
          </a:prstGeom>
        </p:spPr>
        <p:txBody>
          <a:bodyPr wrap="square">
            <a:spAutoFit/>
          </a:bodyPr>
          <a:lstStyle/>
          <a:p>
            <a:pPr algn="ctr"/>
            <a:r>
              <a:rPr lang="en-US" b="1" u="sng" dirty="0" smtClean="0">
                <a:solidFill>
                  <a:schemeClr val="bg1"/>
                </a:solidFill>
              </a:rPr>
              <a:t>SCOPES OF ENGINEERING LAW</a:t>
            </a:r>
          </a:p>
          <a:p>
            <a:r>
              <a:rPr lang="en-US" dirty="0" smtClean="0">
                <a:solidFill>
                  <a:schemeClr val="bg1"/>
                </a:solidFill>
              </a:rPr>
              <a:t>Below are some key topics in Engineering Law;</a:t>
            </a:r>
          </a:p>
          <a:p>
            <a:r>
              <a:rPr lang="en-US" u="sng" dirty="0" smtClean="0">
                <a:solidFill>
                  <a:schemeClr val="bg1"/>
                </a:solidFill>
              </a:rPr>
              <a:t>ETHICS</a:t>
            </a:r>
            <a:r>
              <a:rPr lang="en-US" dirty="0" smtClean="0">
                <a:solidFill>
                  <a:schemeClr val="bg1"/>
                </a:solidFill>
              </a:rPr>
              <a:t> </a:t>
            </a:r>
          </a:p>
          <a:p>
            <a:r>
              <a:rPr lang="en-US" dirty="0" smtClean="0">
                <a:solidFill>
                  <a:schemeClr val="bg1"/>
                </a:solidFill>
              </a:rPr>
              <a:t>Engineering has a direct and vital impact on the quality of life for all people. Accordingly, the services provided by engineers require honesty, impartiality, fairness, and equity, and must be dedicated to the protection of the public health, safety, and welfare.</a:t>
            </a:r>
          </a:p>
          <a:p>
            <a:r>
              <a:rPr lang="en-US" u="sng" dirty="0" smtClean="0">
                <a:solidFill>
                  <a:schemeClr val="bg1"/>
                </a:solidFill>
              </a:rPr>
              <a:t>CIVIL ENGINEERING CONTRACTS</a:t>
            </a:r>
          </a:p>
          <a:p>
            <a:r>
              <a:rPr lang="en-US" dirty="0" smtClean="0">
                <a:solidFill>
                  <a:schemeClr val="bg1"/>
                </a:solidFill>
              </a:rPr>
              <a:t>The law relating to civil engineering contracts is one aspect of the law relating to contract and tort or civil wrongs. It is therefore desirable to have some knowledge of the law relating to contracts generally before the main characteristics and requirements of civil engineering contracts are considered. A simple 'contract' consists of an agreement entered into by two or more parties, whereby one of the parties undertakes to do something in return for something to be undertaken by the other. A 'contract' has been defined as an agreement which directly creates and contemplates an obligation. The word is derived from the Latin </a:t>
            </a:r>
            <a:r>
              <a:rPr lang="en-US" dirty="0" err="1" smtClean="0">
                <a:solidFill>
                  <a:schemeClr val="bg1"/>
                </a:solidFill>
              </a:rPr>
              <a:t>contractum</a:t>
            </a:r>
            <a:r>
              <a:rPr lang="en-US" dirty="0" smtClean="0">
                <a:solidFill>
                  <a:schemeClr val="bg1"/>
                </a:solidFill>
              </a:rPr>
              <a:t>, meaning drawn together. </a:t>
            </a:r>
          </a:p>
        </p:txBody>
      </p:sp>
      <p:sp>
        <p:nvSpPr>
          <p:cNvPr id="11" name="Rectangle 10"/>
          <p:cNvSpPr/>
          <p:nvPr/>
        </p:nvSpPr>
        <p:spPr>
          <a:xfrm>
            <a:off x="5927557" y="950493"/>
            <a:ext cx="6096000" cy="5355312"/>
          </a:xfrm>
          <a:prstGeom prst="rect">
            <a:avLst/>
          </a:prstGeom>
        </p:spPr>
        <p:txBody>
          <a:bodyPr>
            <a:spAutoFit/>
          </a:bodyPr>
          <a:lstStyle/>
          <a:p>
            <a:r>
              <a:rPr lang="en-US" u="sng" dirty="0" smtClean="0">
                <a:solidFill>
                  <a:schemeClr val="bg1"/>
                </a:solidFill>
              </a:rPr>
              <a:t>Discharge of Contract;</a:t>
            </a:r>
          </a:p>
          <a:p>
            <a:r>
              <a:rPr lang="en-US" dirty="0" smtClean="0">
                <a:solidFill>
                  <a:schemeClr val="bg1"/>
                </a:solidFill>
              </a:rPr>
              <a:t>A contract is said to be discharged when the agreement has been performed to the satisfaction of both parties. The contracting parties can agree at any time that the contract has been discharged. It can be discharged if it becomes impossible to perform due to circumstances outside the control of the contracting parties, e.g., force majeure. However, extreme difficulty in executing the contract does not discharge it even if it becomes more costly to carry out than originally anticipated.</a:t>
            </a:r>
          </a:p>
          <a:p>
            <a:endParaRPr lang="en-US" dirty="0">
              <a:solidFill>
                <a:schemeClr val="bg1"/>
              </a:solidFill>
            </a:endParaRPr>
          </a:p>
          <a:p>
            <a:r>
              <a:rPr lang="en-US" u="sng" dirty="0" smtClean="0">
                <a:solidFill>
                  <a:schemeClr val="bg1"/>
                </a:solidFill>
              </a:rPr>
              <a:t>Breach of Contract;</a:t>
            </a:r>
            <a:r>
              <a:rPr lang="en-US" dirty="0" smtClean="0">
                <a:solidFill>
                  <a:schemeClr val="bg1"/>
                </a:solidFill>
              </a:rPr>
              <a:t>	</a:t>
            </a:r>
          </a:p>
          <a:p>
            <a:r>
              <a:rPr lang="en-US" dirty="0" smtClean="0">
                <a:solidFill>
                  <a:schemeClr val="bg1"/>
                </a:solidFill>
              </a:rPr>
              <a:t>If a party, under the terms of the contract, fails to perform one or more obligations, it is said to be the defaulting party and it has breached the contract with the innocent party. The breach of an obligation may result in damages to the innocent party for which the innocent party may seek a remedy, but it requires a breach of a condition for the innocent party to consider the contract discharged by the breach.</a:t>
            </a:r>
          </a:p>
          <a:p>
            <a:endParaRPr lang="en-US" dirty="0">
              <a:solidFill>
                <a:schemeClr val="bg1"/>
              </a:solidFill>
            </a:endParaRPr>
          </a:p>
        </p:txBody>
      </p:sp>
    </p:spTree>
    <p:extLst>
      <p:ext uri="{BB962C8B-B14F-4D97-AF65-F5344CB8AC3E}">
        <p14:creationId xmlns:p14="http://schemas.microsoft.com/office/powerpoint/2010/main" val="167231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21" y="0"/>
            <a:ext cx="6096000" cy="6740307"/>
          </a:xfrm>
          <a:prstGeom prst="rect">
            <a:avLst/>
          </a:prstGeom>
        </p:spPr>
        <p:txBody>
          <a:bodyPr>
            <a:spAutoFit/>
          </a:bodyPr>
          <a:lstStyle/>
          <a:p>
            <a:r>
              <a:rPr lang="en-US" u="sng" dirty="0" smtClean="0">
                <a:solidFill>
                  <a:schemeClr val="bg1"/>
                </a:solidFill>
              </a:rPr>
              <a:t>Tort Law;	</a:t>
            </a:r>
          </a:p>
          <a:p>
            <a:r>
              <a:rPr lang="en-US" dirty="0" smtClean="0">
                <a:solidFill>
                  <a:schemeClr val="bg1"/>
                </a:solidFill>
              </a:rPr>
              <a:t>Tort law is integral to assigning blame and penalties after engineering failures.  In engineering, laws about tort primarily deal with civil injuries resulting from negligence. Courts measure the damages resulting from these injuries in monetary amounts. Liability issues can be complex, but engineers should learn the basics to protect themselves and their companies. Tort suits involving engineers usually fall under one of the following actions: Misrepresentation, Nuisance, Negligence, and Product Liability.</a:t>
            </a:r>
          </a:p>
          <a:p>
            <a:endParaRPr lang="en-US" u="sng" dirty="0" smtClean="0">
              <a:solidFill>
                <a:schemeClr val="bg1"/>
              </a:solidFill>
            </a:endParaRPr>
          </a:p>
          <a:p>
            <a:r>
              <a:rPr lang="en-US" u="sng" dirty="0" smtClean="0">
                <a:solidFill>
                  <a:schemeClr val="bg1"/>
                </a:solidFill>
              </a:rPr>
              <a:t>Product liability law for manufactured products; </a:t>
            </a:r>
          </a:p>
          <a:p>
            <a:r>
              <a:rPr lang="en-US" dirty="0" smtClean="0">
                <a:solidFill>
                  <a:schemeClr val="bg1"/>
                </a:solidFill>
              </a:rPr>
              <a:t>"Product liability law" is the set of legal rules concerning who is responsible for defective or dangerous products but they are different from ordinary injury law. This set of rules sometimes makes it easier for an injured person to recover damages. Product liability refers to a manufacturer or seller being held liable for placing a defective product into the hands of a consumer. Responsibility for a product defect that causes injury lies with all sellers of the product who are in the distribution chain. In general terms, the law requires that a product meet the ordinary expectations of the consumer. When a product has an unexpected defect or danger, the product cannot be said to meet the ordinary expectations of</a:t>
            </a:r>
          </a:p>
        </p:txBody>
      </p:sp>
      <p:sp>
        <p:nvSpPr>
          <p:cNvPr id="3" name="Rectangle 2"/>
          <p:cNvSpPr/>
          <p:nvPr/>
        </p:nvSpPr>
        <p:spPr>
          <a:xfrm>
            <a:off x="6256421" y="117693"/>
            <a:ext cx="5935579" cy="2031325"/>
          </a:xfrm>
          <a:prstGeom prst="rect">
            <a:avLst/>
          </a:prstGeom>
        </p:spPr>
        <p:txBody>
          <a:bodyPr wrap="square">
            <a:spAutoFit/>
          </a:bodyPr>
          <a:lstStyle/>
          <a:p>
            <a:endParaRPr lang="en-US" dirty="0" smtClean="0">
              <a:solidFill>
                <a:schemeClr val="bg1"/>
              </a:solidFill>
            </a:endParaRPr>
          </a:p>
          <a:p>
            <a:r>
              <a:rPr lang="en-US" dirty="0" smtClean="0">
                <a:solidFill>
                  <a:schemeClr val="bg1"/>
                </a:solidFill>
              </a:rPr>
              <a:t>the consumer. </a:t>
            </a: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64441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0"/>
            <a:ext cx="6096000" cy="7294305"/>
          </a:xfrm>
          <a:prstGeom prst="rect">
            <a:avLst/>
          </a:prstGeom>
        </p:spPr>
        <p:txBody>
          <a:bodyPr>
            <a:spAutoFit/>
          </a:bodyPr>
          <a:lstStyle/>
          <a:p>
            <a:pPr algn="ctr"/>
            <a:r>
              <a:rPr lang="en-US" b="1" u="sng" dirty="0" smtClean="0">
                <a:solidFill>
                  <a:schemeClr val="bg1"/>
                </a:solidFill>
              </a:rPr>
              <a:t>SCOPES OF MANAGERIAL ECONOMICS</a:t>
            </a:r>
          </a:p>
          <a:p>
            <a:r>
              <a:rPr lang="en-US" dirty="0" smtClean="0">
                <a:solidFill>
                  <a:schemeClr val="bg1"/>
                </a:solidFill>
              </a:rPr>
              <a:t>Below are the scopes of Managerial Economics in Engineering Perspective</a:t>
            </a:r>
          </a:p>
          <a:p>
            <a:endParaRPr lang="en-US" dirty="0" smtClean="0">
              <a:solidFill>
                <a:schemeClr val="bg1"/>
              </a:solidFill>
            </a:endParaRPr>
          </a:p>
          <a:p>
            <a:r>
              <a:rPr lang="en-US" u="sng" dirty="0" smtClean="0">
                <a:solidFill>
                  <a:schemeClr val="bg1"/>
                </a:solidFill>
              </a:rPr>
              <a:t>Demand Analysis and Forecasting;</a:t>
            </a:r>
          </a:p>
          <a:p>
            <a:r>
              <a:rPr lang="en-US" dirty="0" smtClean="0">
                <a:solidFill>
                  <a:schemeClr val="bg1"/>
                </a:solidFill>
              </a:rPr>
              <a:t>A business firm is the economic unit which operates to transform productive resources into goods and services for sales in a market. Thus the first task in the managerial decision-making is to get accurate estimates of demand for the product of the firm. Until the firm has clear idea of the demand for its product it is not possible to prepare production schedules and employ resources for management, as it highlights the factor on which demand for their product depends.</a:t>
            </a:r>
          </a:p>
          <a:p>
            <a:endParaRPr lang="en-US" u="sng" dirty="0" smtClean="0">
              <a:solidFill>
                <a:schemeClr val="bg1"/>
              </a:solidFill>
            </a:endParaRPr>
          </a:p>
          <a:p>
            <a:r>
              <a:rPr lang="en-US" u="sng" dirty="0" smtClean="0">
                <a:solidFill>
                  <a:schemeClr val="bg1"/>
                </a:solidFill>
              </a:rPr>
              <a:t>Product policy, sales promotion and market strategy;</a:t>
            </a:r>
          </a:p>
          <a:p>
            <a:r>
              <a:rPr lang="en-US" dirty="0" smtClean="0">
                <a:solidFill>
                  <a:schemeClr val="bg1"/>
                </a:solidFill>
              </a:rPr>
              <a:t>The scope of managerial economics extends to some of the core managerial aspects of the firm because the decision in this regard play a very significant role in the success of the firm. If the economics aspects of these decision are not taken care of, it may prove to be disastrous. Some of these are, the</a:t>
            </a:r>
          </a:p>
          <a:p>
            <a:r>
              <a:rPr lang="en-US" dirty="0" smtClean="0">
                <a:solidFill>
                  <a:schemeClr val="bg1"/>
                </a:solidFill>
              </a:rPr>
              <a:t>product policy which explains how and what quality a product should be. The expenditure on sales promotion and its benefits also required to be studied. Market strategy has also to be planned keeping in view the economics aspects.</a:t>
            </a:r>
          </a:p>
        </p:txBody>
      </p:sp>
      <p:sp>
        <p:nvSpPr>
          <p:cNvPr id="9" name="Rectangle 8"/>
          <p:cNvSpPr/>
          <p:nvPr/>
        </p:nvSpPr>
        <p:spPr>
          <a:xfrm>
            <a:off x="6248400" y="122003"/>
            <a:ext cx="6096000" cy="6740307"/>
          </a:xfrm>
          <a:prstGeom prst="rect">
            <a:avLst/>
          </a:prstGeom>
        </p:spPr>
        <p:txBody>
          <a:bodyPr>
            <a:spAutoFit/>
          </a:bodyPr>
          <a:lstStyle/>
          <a:p>
            <a:endParaRPr lang="en-US" u="sng" dirty="0" smtClean="0">
              <a:solidFill>
                <a:schemeClr val="bg1"/>
              </a:solidFill>
            </a:endParaRPr>
          </a:p>
          <a:p>
            <a:endParaRPr lang="en-US" u="sng" dirty="0" smtClean="0">
              <a:solidFill>
                <a:schemeClr val="bg1"/>
              </a:solidFill>
            </a:endParaRPr>
          </a:p>
          <a:p>
            <a:r>
              <a:rPr lang="en-US" u="sng" dirty="0" smtClean="0">
                <a:solidFill>
                  <a:schemeClr val="bg1"/>
                </a:solidFill>
              </a:rPr>
              <a:t>Cost analysis;</a:t>
            </a:r>
          </a:p>
          <a:p>
            <a:r>
              <a:rPr lang="en-US" dirty="0" smtClean="0">
                <a:solidFill>
                  <a:schemeClr val="bg1"/>
                </a:solidFill>
              </a:rPr>
              <a:t>The managerial economics identifies the factors causing cost uncertainty exists because all the factors determine costs are not clearly known. </a:t>
            </a:r>
          </a:p>
          <a:p>
            <a:endParaRPr lang="en-US" u="sng" dirty="0">
              <a:solidFill>
                <a:schemeClr val="bg1"/>
              </a:solidFill>
            </a:endParaRPr>
          </a:p>
          <a:p>
            <a:r>
              <a:rPr lang="en-US" u="sng" dirty="0" smtClean="0">
                <a:solidFill>
                  <a:schemeClr val="bg1"/>
                </a:solidFill>
              </a:rPr>
              <a:t>Production analysis;</a:t>
            </a:r>
          </a:p>
          <a:p>
            <a:r>
              <a:rPr lang="en-US" dirty="0" smtClean="0">
                <a:solidFill>
                  <a:schemeClr val="bg1"/>
                </a:solidFill>
              </a:rPr>
              <a:t>Given the technology and the nature of the product, the managerial economist studies the production function of the firm-the economies and diseconomies of scale, the minimum efficient scale of the plant etc. The behavior of costs of a firm</a:t>
            </a:r>
          </a:p>
          <a:p>
            <a:r>
              <a:rPr lang="en-US" dirty="0" smtClean="0">
                <a:solidFill>
                  <a:schemeClr val="bg1"/>
                </a:solidFill>
              </a:rPr>
              <a:t>depends directly on the nature of its production function.</a:t>
            </a:r>
          </a:p>
          <a:p>
            <a:endParaRPr lang="en-US" u="sng" dirty="0">
              <a:solidFill>
                <a:schemeClr val="bg1"/>
              </a:solidFill>
            </a:endParaRPr>
          </a:p>
          <a:p>
            <a:r>
              <a:rPr lang="en-US" u="sng" dirty="0" smtClean="0">
                <a:solidFill>
                  <a:schemeClr val="bg1"/>
                </a:solidFill>
              </a:rPr>
              <a:t>Pricing decisions, policies and practices;</a:t>
            </a:r>
          </a:p>
          <a:p>
            <a:r>
              <a:rPr lang="en-US" dirty="0" smtClean="0">
                <a:solidFill>
                  <a:schemeClr val="bg1"/>
                </a:solidFill>
              </a:rPr>
              <a:t>Besides the knowledge of fixed and variable costs of inputs, a scientific decision about price needs the knowledge of various elasticity of demand and the potential rivals who may enter the market. The price policy of a firm is based on such analysis. The area of study deals with the analysis of market structures, </a:t>
            </a:r>
          </a:p>
          <a:p>
            <a:r>
              <a:rPr lang="en-US" dirty="0" smtClean="0">
                <a:solidFill>
                  <a:schemeClr val="bg1"/>
                </a:solidFill>
              </a:rPr>
              <a:t>pricing methods, differential pricing, product pricing and pricing forecasting.</a:t>
            </a:r>
          </a:p>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034329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568" y="0"/>
            <a:ext cx="6096000" cy="923330"/>
          </a:xfrm>
          <a:prstGeom prst="rect">
            <a:avLst/>
          </a:prstGeom>
        </p:spPr>
        <p:txBody>
          <a:bodyPr>
            <a:spAutoFit/>
          </a:bodyPr>
          <a:lstStyle/>
          <a:p>
            <a:endParaRPr lang="en-US" dirty="0"/>
          </a:p>
          <a:p>
            <a:endParaRPr lang="en-US" dirty="0" smtClean="0"/>
          </a:p>
          <a:p>
            <a:endParaRPr lang="en-US" dirty="0"/>
          </a:p>
        </p:txBody>
      </p:sp>
      <p:sp>
        <p:nvSpPr>
          <p:cNvPr id="4" name="Rectangle 3"/>
          <p:cNvSpPr/>
          <p:nvPr/>
        </p:nvSpPr>
        <p:spPr>
          <a:xfrm>
            <a:off x="3048000" y="474345"/>
            <a:ext cx="6096000" cy="5909310"/>
          </a:xfrm>
          <a:prstGeom prst="rect">
            <a:avLst/>
          </a:prstGeom>
        </p:spPr>
        <p:txBody>
          <a:bodyPr>
            <a:spAutoFit/>
          </a:bodyPr>
          <a:lstStyle/>
          <a:p>
            <a:pPr algn="ctr"/>
            <a:r>
              <a:rPr lang="en-US" b="1" u="sng" dirty="0" smtClean="0">
                <a:solidFill>
                  <a:schemeClr val="bg1"/>
                </a:solidFill>
              </a:rPr>
              <a:t>CHALLENGES IN ENGINEERING LAW &amp;MANAGERIAL                   ECONOMICS AND WAY FORWARD</a:t>
            </a:r>
          </a:p>
          <a:p>
            <a:r>
              <a:rPr lang="en-US" dirty="0" smtClean="0">
                <a:solidFill>
                  <a:schemeClr val="bg1"/>
                </a:solidFill>
              </a:rPr>
              <a:t>Weak engineering law can cause a variety of problems regarding public safety. The safety culture of an organization of practitioners is often dictated by ethics clauses in engineering law. If there is no engineering law or weak engineering law there is no control of safety culture afforded by the law. Also, in most government and private establishments in Nigeria, engineering personnel are assuming to know all. A civil engineer can be employed to do the work of an electrical engineer, chemical engineer, Mechanical Engineer etc. at the same time. Instead of seeking the services of engineering professionals in these other areas of engineering. There should be a clear distinction between engineers differentiated by the laws they are practicing under and the license they carry. The way to go about resolving this issue is, different  engineering  personnel  in  various  fields  should  be  employed  in  all  engineering departments in both government and private establishments, so that specific jobs can be given to an engineer in his/her chosen area of specialization. That is, there should be division of labor.</a:t>
            </a:r>
            <a:endParaRPr lang="en-US" dirty="0">
              <a:solidFill>
                <a:schemeClr val="bg1"/>
              </a:solidFill>
            </a:endParaRPr>
          </a:p>
        </p:txBody>
      </p:sp>
    </p:spTree>
    <p:extLst>
      <p:ext uri="{BB962C8B-B14F-4D97-AF65-F5344CB8AC3E}">
        <p14:creationId xmlns:p14="http://schemas.microsoft.com/office/powerpoint/2010/main" val="1076056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1432</TotalTime>
  <Words>872</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Corbel</vt:lpstr>
      <vt:lpstr>Times New Roman</vt:lpstr>
      <vt:lpstr>Wingdings</vt:lpstr>
      <vt:lpstr>Banded</vt:lpstr>
      <vt:lpstr>ENGINEERING LAW &amp; MANAGERIAL ECONOMICS FOR INFRASTRUCTURAL DEVELOPMENT IN NIGERIA:     CHALLENGES &amp; WAY FORWARD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&amp; MANAGERIAL ECONOMICS FOR INFRASTRUCTURAL DEVELOPMENT IN NIGERIA:     CHALLENGES &amp; WAY FORWARD</dc:title>
  <dc:creator>iyanu oluwasusi</dc:creator>
  <cp:lastModifiedBy>iyanu oluwasusi</cp:lastModifiedBy>
  <cp:revision>9</cp:revision>
  <dcterms:created xsi:type="dcterms:W3CDTF">2020-04-11T14:02:50Z</dcterms:created>
  <dcterms:modified xsi:type="dcterms:W3CDTF">2020-04-12T13:55:08Z</dcterms:modified>
</cp:coreProperties>
</file>