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rnewswire.com/news-releases/uscs-ellison-institute-leverages-state-of-the-art-wireless-networks-to-build-next-generation-smart-facility-that-enhances-connections-between-researchers-and-patients-300981677.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Oxygen" TargetMode="External"/><Relationship Id="rId2" Type="http://schemas.openxmlformats.org/officeDocument/2006/relationships/hyperlink" Target="https://en.wikipedia.org/wiki/Air" TargetMode="External"/><Relationship Id="rId1" Type="http://schemas.openxmlformats.org/officeDocument/2006/relationships/slideLayout" Target="../slideLayouts/slideLayout2.xml"/><Relationship Id="rId5" Type="http://schemas.openxmlformats.org/officeDocument/2006/relationships/hyperlink" Target="https://en.wikipedia.org/wiki/One-way_valve" TargetMode="External"/><Relationship Id="rId4" Type="http://schemas.openxmlformats.org/officeDocument/2006/relationships/hyperlink" Target="https://en.wikipedia.org/wiki/Lu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629" y="89263"/>
            <a:ext cx="8825658" cy="3329581"/>
          </a:xfrm>
        </p:spPr>
        <p:txBody>
          <a:bodyPr/>
          <a:lstStyle/>
          <a:p>
            <a:pPr algn="ctr"/>
            <a:r>
              <a:rPr lang="en-US" sz="1600" b="1" u="sng" dirty="0"/>
              <a:t>ENGINEERING STRATEGIES FOR HANDLING COVID-19 FOR ENVIROMENTAL HEALTH AND ECONOMIC HEALTH AND ECONOMIC SUSTAINABILITY</a:t>
            </a:r>
            <a:r>
              <a:rPr lang="en-US" sz="1600" dirty="0"/>
              <a:t/>
            </a:r>
            <a:br>
              <a:rPr lang="en-US" sz="1600" dirty="0"/>
            </a:br>
            <a:r>
              <a:rPr lang="en-US" sz="1600" dirty="0"/>
              <a:t/>
            </a:r>
            <a:br>
              <a:rPr lang="en-US" sz="1600" dirty="0"/>
            </a:br>
            <a:r>
              <a:rPr lang="en-US" sz="1600" dirty="0"/>
              <a:t> </a:t>
            </a:r>
            <a:br>
              <a:rPr lang="en-US" sz="1600" dirty="0"/>
            </a:br>
            <a:endParaRPr lang="en-US" sz="1600" dirty="0"/>
          </a:p>
        </p:txBody>
      </p:sp>
      <p:sp>
        <p:nvSpPr>
          <p:cNvPr id="3" name="Subtitle 2"/>
          <p:cNvSpPr>
            <a:spLocks noGrp="1"/>
          </p:cNvSpPr>
          <p:nvPr>
            <p:ph type="subTitle" idx="1"/>
          </p:nvPr>
        </p:nvSpPr>
        <p:spPr>
          <a:xfrm>
            <a:off x="1224624" y="2922454"/>
            <a:ext cx="8825658" cy="861420"/>
          </a:xfrm>
        </p:spPr>
        <p:txBody>
          <a:bodyPr>
            <a:normAutofit fontScale="25000" lnSpcReduction="20000"/>
          </a:bodyPr>
          <a:lstStyle/>
          <a:p>
            <a:r>
              <a:rPr lang="en-US" b="1" u="sng" dirty="0"/>
              <a:t> </a:t>
            </a:r>
            <a:endParaRPr lang="en-US" dirty="0"/>
          </a:p>
          <a:p>
            <a:pPr algn="ctr"/>
            <a:r>
              <a:rPr lang="en-US" sz="5600" b="1" dirty="0"/>
              <a:t>DONE BY </a:t>
            </a:r>
            <a:endParaRPr lang="en-US" sz="5600" dirty="0"/>
          </a:p>
          <a:p>
            <a:pPr algn="ctr"/>
            <a:r>
              <a:rPr lang="en-US" sz="5600" b="1" dirty="0"/>
              <a:t>ONYEDIKACHUKWU LOTANNA MADUAGWUNA</a:t>
            </a:r>
            <a:endParaRPr lang="en-US" sz="5600" dirty="0"/>
          </a:p>
          <a:p>
            <a:pPr algn="ctr"/>
            <a:r>
              <a:rPr lang="en-US" sz="5600" b="1" dirty="0"/>
              <a:t> </a:t>
            </a:r>
            <a:endParaRPr lang="en-US" sz="5600" dirty="0"/>
          </a:p>
          <a:p>
            <a:pPr algn="ctr"/>
            <a:r>
              <a:rPr lang="en-US" sz="5600" b="1" dirty="0"/>
              <a:t>MATRIC NO. 18/ENG04/081</a:t>
            </a:r>
            <a:endParaRPr lang="en-US" sz="5600" dirty="0"/>
          </a:p>
          <a:p>
            <a:pPr algn="ctr"/>
            <a:r>
              <a:rPr lang="en-US" sz="5600" b="1" dirty="0"/>
              <a:t>DEPARTMENT OF ELECTRICAL/ELECTRONICS ENGINEERING</a:t>
            </a:r>
            <a:endParaRPr lang="en-US" sz="5600" dirty="0"/>
          </a:p>
          <a:p>
            <a:pPr algn="ctr"/>
            <a:r>
              <a:rPr lang="en-US" sz="5600" b="1" u="sng" dirty="0"/>
              <a:t> </a:t>
            </a:r>
            <a:endParaRPr lang="en-US" sz="5600" dirty="0"/>
          </a:p>
          <a:p>
            <a:endParaRPr lang="en-US" dirty="0"/>
          </a:p>
        </p:txBody>
      </p:sp>
    </p:spTree>
    <p:extLst>
      <p:ext uri="{BB962C8B-B14F-4D97-AF65-F5344CB8AC3E}">
        <p14:creationId xmlns:p14="http://schemas.microsoft.com/office/powerpoint/2010/main" val="1842979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u="sng" dirty="0"/>
              <a:t>CHAPTER 3</a:t>
            </a:r>
            <a:r>
              <a:rPr lang="en-US" dirty="0"/>
              <a:t/>
            </a:r>
            <a:br>
              <a:rPr lang="en-US" dirty="0"/>
            </a:br>
            <a:r>
              <a:rPr lang="en-US" sz="1400" b="1" dirty="0"/>
              <a:t>IMPORTANCE OF COMMUNICATION, CONNECTIVITY(5G) AND ROBOTICS IN HANDLING A PANDEMIC</a:t>
            </a:r>
            <a:r>
              <a:rPr lang="en-US" sz="1400" dirty="0"/>
              <a:t/>
            </a:r>
            <a:br>
              <a:rPr lang="en-US" sz="1400" dirty="0"/>
            </a:br>
            <a:endParaRPr lang="en-US" sz="1400" dirty="0"/>
          </a:p>
        </p:txBody>
      </p:sp>
      <p:sp>
        <p:nvSpPr>
          <p:cNvPr id="3" name="Content Placeholder 2"/>
          <p:cNvSpPr>
            <a:spLocks noGrp="1"/>
          </p:cNvSpPr>
          <p:nvPr>
            <p:ph idx="1"/>
          </p:nvPr>
        </p:nvSpPr>
        <p:spPr>
          <a:xfrm>
            <a:off x="1104293" y="1434610"/>
            <a:ext cx="8946541" cy="4195481"/>
          </a:xfrm>
        </p:spPr>
        <p:txBody>
          <a:bodyPr/>
          <a:lstStyle/>
          <a:p>
            <a:r>
              <a:rPr lang="en-US" dirty="0"/>
              <a:t>The world is considered a global village, due to the ease of access to information and connectivity but it also isn’t the only reason the world is a global village. Other examples of why the world can be considered a global village is trade, ease of transportation thus factors can be detrimental in a case of a pandemic especially if the virus is easily transmitted, various precautions can be taking to reduce the impact of such pandemics like social distancing and basic hygiene but such measures aren’t enough. For the safety of the health workers and citizens connectivity and robotics comes into play.</a:t>
            </a:r>
          </a:p>
          <a:p>
            <a:endParaRPr lang="en-US" dirty="0"/>
          </a:p>
        </p:txBody>
      </p:sp>
    </p:spTree>
    <p:extLst>
      <p:ext uri="{BB962C8B-B14F-4D97-AF65-F5344CB8AC3E}">
        <p14:creationId xmlns:p14="http://schemas.microsoft.com/office/powerpoint/2010/main" val="217084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z="1600" b="1" dirty="0"/>
              <a:t>WAYS 5G AND ROBOTICS CAN BE APPLIED IN THE MEDICAL FIELD</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1104293" y="885969"/>
            <a:ext cx="8946541" cy="5018442"/>
          </a:xfrm>
        </p:spPr>
        <p:txBody>
          <a:bodyPr>
            <a:normAutofit fontScale="77500" lnSpcReduction="20000"/>
          </a:bodyPr>
          <a:lstStyle/>
          <a:p>
            <a:pPr fontAlgn="base"/>
            <a:r>
              <a:rPr lang="en-US" b="1" dirty="0"/>
              <a:t>Remote surgery and patient care</a:t>
            </a:r>
            <a:endParaRPr lang="en-US" dirty="0"/>
          </a:p>
          <a:p>
            <a:pPr fontAlgn="base"/>
            <a:r>
              <a:rPr lang="en-US" dirty="0"/>
              <a:t>Many believe that 5G will revolutionize how medical staff perform surgery and administer medical treatments. These innovations include “tele-presence,” where a surgeon watch a real-time operation and can provide expert support, and “tele-surgery,” where the doctor actually operates the surgical device remotely.</a:t>
            </a:r>
          </a:p>
          <a:p>
            <a:pPr fontAlgn="base"/>
            <a:r>
              <a:rPr lang="en-US" dirty="0"/>
              <a:t>4G networks are not suitable for these types of applications because the lag time between input and output can sometimes be as long as 2 seconds—a delay long enough to prove devastating in an operating room.</a:t>
            </a:r>
          </a:p>
          <a:p>
            <a:pPr fontAlgn="base"/>
            <a:r>
              <a:rPr lang="en-US" dirty="0"/>
              <a:t>5G, on the other hand, aims to reduce latency to an almost instantaneous 2 milliseconds between devices.</a:t>
            </a:r>
          </a:p>
          <a:p>
            <a:pPr fontAlgn="base"/>
            <a:r>
              <a:rPr lang="en-US" dirty="0"/>
              <a:t>Further, as 5G services expand for the medical field, it may no longer be necessary for patients to be transported a specific clinic or specialist. Instead, they can undergo a remote consultation, saving both doctor and patient time and making it possible for individuals who struggle to receive care to be more appropriately treated.</a:t>
            </a:r>
          </a:p>
          <a:p>
            <a:pPr fontAlgn="base"/>
            <a:r>
              <a:rPr lang="en-US" dirty="0"/>
              <a:t>Recently, the first laparoscopy surgical procedure—in which a fiber-optic instrument is inserted through the abdominal wall—was performed at the </a:t>
            </a:r>
            <a:r>
              <a:rPr lang="en-US" dirty="0" err="1"/>
              <a:t>Skolkovo</a:t>
            </a:r>
            <a:r>
              <a:rPr lang="en-US" dirty="0"/>
              <a:t> Innovation Center in Moscow using 5G. The procedure, which involved the use of a laparoscope and 4K camera connected to the 5g network, resulted in the successful removal of a cancer tumor.</a:t>
            </a:r>
          </a:p>
          <a:p>
            <a:pPr marL="0" indent="0">
              <a:buNone/>
            </a:pPr>
            <a:endParaRPr lang="en-US" dirty="0"/>
          </a:p>
        </p:txBody>
      </p:sp>
    </p:spTree>
    <p:extLst>
      <p:ext uri="{BB962C8B-B14F-4D97-AF65-F5344CB8AC3E}">
        <p14:creationId xmlns:p14="http://schemas.microsoft.com/office/powerpoint/2010/main" val="2395254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a:t>Medical data</a:t>
            </a:r>
            <a:r>
              <a:rPr lang="en-US" sz="1600" dirty="0"/>
              <a:t/>
            </a:r>
            <a:br>
              <a:rPr lang="en-US" sz="1600" dirty="0"/>
            </a:br>
            <a:endParaRPr lang="en-US" sz="1600" dirty="0"/>
          </a:p>
        </p:txBody>
      </p:sp>
      <p:sp>
        <p:nvSpPr>
          <p:cNvPr id="3" name="Content Placeholder 2"/>
          <p:cNvSpPr>
            <a:spLocks noGrp="1"/>
          </p:cNvSpPr>
          <p:nvPr>
            <p:ph idx="1"/>
          </p:nvPr>
        </p:nvSpPr>
        <p:spPr>
          <a:xfrm>
            <a:off x="1104293" y="842426"/>
            <a:ext cx="8946541" cy="4195481"/>
          </a:xfrm>
        </p:spPr>
        <p:txBody>
          <a:bodyPr/>
          <a:lstStyle/>
          <a:p>
            <a:pPr fontAlgn="base"/>
            <a:r>
              <a:rPr lang="en-US" dirty="0" smtClean="0"/>
              <a:t>Finally</a:t>
            </a:r>
            <a:r>
              <a:rPr lang="en-US" dirty="0"/>
              <a:t>, 5G promises to transform medical field by drastically increasing the amount and quality of valuable medical data that can be gathered and processed at high speed. From medical records to larger image files from MRI or CAT scans, a single patient can generate hundreds of gigabytes of data each day. The transfer of this data can be hugely aided by the implementation of a 5G, improving care by reducing the time it takes to reach a diagnosis and to begin treatment.</a:t>
            </a:r>
          </a:p>
          <a:p>
            <a:r>
              <a:rPr lang="en-US" dirty="0"/>
              <a:t>In addition, surgeons can receive real-time data from their patients during surgery, and medical specialists will all be able to work together from across the world.</a:t>
            </a:r>
          </a:p>
          <a:p>
            <a:endParaRPr lang="en-US" dirty="0"/>
          </a:p>
        </p:txBody>
      </p:sp>
    </p:spTree>
    <p:extLst>
      <p:ext uri="{BB962C8B-B14F-4D97-AF65-F5344CB8AC3E}">
        <p14:creationId xmlns:p14="http://schemas.microsoft.com/office/powerpoint/2010/main" val="68515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u="sng" dirty="0"/>
              <a:t>Staff-patient communication</a:t>
            </a:r>
            <a:endParaRPr lang="en-US" sz="1600" dirty="0"/>
          </a:p>
        </p:txBody>
      </p:sp>
      <p:sp>
        <p:nvSpPr>
          <p:cNvPr id="3" name="Content Placeholder 2"/>
          <p:cNvSpPr>
            <a:spLocks noGrp="1"/>
          </p:cNvSpPr>
          <p:nvPr>
            <p:ph idx="1"/>
          </p:nvPr>
        </p:nvSpPr>
        <p:spPr>
          <a:xfrm>
            <a:off x="1104293" y="879567"/>
            <a:ext cx="8946541" cy="4184468"/>
          </a:xfrm>
        </p:spPr>
        <p:txBody>
          <a:bodyPr>
            <a:normAutofit fontScale="85000" lnSpcReduction="20000"/>
          </a:bodyPr>
          <a:lstStyle/>
          <a:p>
            <a:pPr marL="0" indent="0" fontAlgn="base">
              <a:buNone/>
            </a:pPr>
            <a:r>
              <a:rPr lang="en-US" b="1" dirty="0"/>
              <a:t> </a:t>
            </a:r>
            <a:endParaRPr lang="en-US" dirty="0"/>
          </a:p>
          <a:p>
            <a:pPr fontAlgn="base"/>
            <a:r>
              <a:rPr lang="en-US" dirty="0">
                <a:hlinkClick r:id="rId2"/>
              </a:rPr>
              <a:t>AT&amp;T is working with The Lawrence J. Ellison Institute for Transformative Medicine of USC to open a “smart” facility</a:t>
            </a:r>
            <a:r>
              <a:rPr lang="en-US" dirty="0"/>
              <a:t> to further advance the multidisciplinary cancer research ecosystem. One of the partnerships goals is to use the telecom’s 5G network to ‘revolutionize the communication between researchers and patients.’</a:t>
            </a:r>
          </a:p>
          <a:p>
            <a:pPr fontAlgn="base"/>
            <a:r>
              <a:rPr lang="en-US" dirty="0"/>
              <a:t>According a press release, the pair will accomplish this by equipping the building with multi access edge computing (MEC), artificial intelligence (AI) and various other technology from AT&amp;T to power the facility for cancer research, treatment and wellness education.</a:t>
            </a:r>
          </a:p>
          <a:p>
            <a:pPr fontAlgn="base"/>
            <a:r>
              <a:rPr lang="en-US" dirty="0"/>
              <a:t>The solution will include a distributed antenna system (DAS), 5G using millimeter wave spectrum, multi-access edge computing and an </a:t>
            </a:r>
            <a:r>
              <a:rPr lang="en-US" dirty="0" err="1"/>
              <a:t>IoT</a:t>
            </a:r>
            <a:r>
              <a:rPr lang="en-US" dirty="0"/>
              <a:t> platform,.</a:t>
            </a:r>
          </a:p>
          <a:p>
            <a:pPr fontAlgn="base"/>
            <a:r>
              <a:rPr lang="en-US" dirty="0"/>
              <a:t>Some of the specific ways 5G can be expected to improve patient experience is the implementation of connected sensors that will track patient-staff interactions to be analyzed in an effort to provide better outcomes and immersive and personalized experiences for patients.</a:t>
            </a:r>
          </a:p>
          <a:p>
            <a:endParaRPr lang="en-US" dirty="0"/>
          </a:p>
        </p:txBody>
      </p:sp>
    </p:spTree>
    <p:extLst>
      <p:ext uri="{BB962C8B-B14F-4D97-AF65-F5344CB8AC3E}">
        <p14:creationId xmlns:p14="http://schemas.microsoft.com/office/powerpoint/2010/main" val="2990946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u="sng" dirty="0"/>
              <a:t>CONCLUSION</a:t>
            </a:r>
            <a:r>
              <a:rPr lang="en-US" sz="1600" dirty="0"/>
              <a:t/>
            </a:r>
            <a:br>
              <a:rPr lang="en-US" sz="1600" dirty="0"/>
            </a:br>
            <a:endParaRPr lang="en-US" sz="1600" dirty="0"/>
          </a:p>
        </p:txBody>
      </p:sp>
      <p:sp>
        <p:nvSpPr>
          <p:cNvPr id="3" name="Content Placeholder 2"/>
          <p:cNvSpPr>
            <a:spLocks noGrp="1"/>
          </p:cNvSpPr>
          <p:nvPr>
            <p:ph idx="1"/>
          </p:nvPr>
        </p:nvSpPr>
        <p:spPr>
          <a:xfrm>
            <a:off x="1104293" y="885970"/>
            <a:ext cx="8946541" cy="4195481"/>
          </a:xfrm>
        </p:spPr>
        <p:txBody>
          <a:bodyPr>
            <a:normAutofit lnSpcReduction="10000"/>
          </a:bodyPr>
          <a:lstStyle/>
          <a:p>
            <a:r>
              <a:rPr lang="en-US" dirty="0" smtClean="0"/>
              <a:t>In </a:t>
            </a:r>
            <a:r>
              <a:rPr lang="en-US" dirty="0"/>
              <a:t>this report I have successfully been able to outline ways engineering can be effective in the medical field and how connectivity will support growth in a modern society as time                                           passes development becomes a key factor in the growth of an economy and as a people, health is the biggest factor to consider in any developing society, as the world fights this pandemic we hope to see a change in the mentality of leaders and citizens of nations to focus on the development of alternatives to help in our day to day growth and </a:t>
            </a:r>
            <a:r>
              <a:rPr lang="en-US" dirty="0" smtClean="0"/>
              <a:t>health. We </a:t>
            </a:r>
            <a:r>
              <a:rPr lang="en-US" dirty="0"/>
              <a:t>all have a role to play to making this a possibility. </a:t>
            </a:r>
          </a:p>
          <a:p>
            <a:pPr marL="0" indent="0">
              <a:buNone/>
            </a:pPr>
            <a:r>
              <a:rPr lang="en-US" dirty="0"/>
              <a:t> </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4160235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u="sng" dirty="0"/>
              <a:t>ABSTRACT </a:t>
            </a:r>
            <a:r>
              <a:rPr lang="en-US" sz="1600" dirty="0"/>
              <a:t/>
            </a:r>
            <a:br>
              <a:rPr lang="en-US" sz="1600" dirty="0"/>
            </a:br>
            <a:endParaRPr lang="en-US" sz="1600" dirty="0"/>
          </a:p>
        </p:txBody>
      </p:sp>
      <p:sp>
        <p:nvSpPr>
          <p:cNvPr id="3" name="Content Placeholder 2"/>
          <p:cNvSpPr>
            <a:spLocks noGrp="1"/>
          </p:cNvSpPr>
          <p:nvPr>
            <p:ph idx="1"/>
          </p:nvPr>
        </p:nvSpPr>
        <p:spPr>
          <a:xfrm>
            <a:off x="1104293" y="964346"/>
            <a:ext cx="8946541" cy="4195481"/>
          </a:xfrm>
        </p:spPr>
        <p:txBody>
          <a:bodyPr>
            <a:normAutofit fontScale="85000" lnSpcReduction="10000"/>
          </a:bodyPr>
          <a:lstStyle/>
          <a:p>
            <a:r>
              <a:rPr lang="en-US" b="1" dirty="0" smtClean="0"/>
              <a:t>Bioinformatics</a:t>
            </a:r>
            <a:r>
              <a:rPr lang="en-US" dirty="0"/>
              <a:t> is an interdisciplinary field that develops methods and software tools for understanding biological data. As an interdisciplinary field of science, bioinformatics combines computer science, statistics, mathematics, and engineering to analyze and interpret biological data.</a:t>
            </a:r>
          </a:p>
          <a:p>
            <a:r>
              <a:rPr lang="en-US" dirty="0"/>
              <a:t>Bioinformatics is considered both an umbrella term for the body of biological studies that use computer programming as part of their methodology, as well as a reference to specific analysis "pipelines" that are repeatedly used, particularly in the field of genomics. Common uses of bioinformatics include the identification of candidate genes and nucleotides (SNPs). Often, such identification is made with the aim of better understanding the genetic basis of disease, unique adaptations, desirable properties (esp. in agricultural species), or differences between populations. In a less formal way, bioinformatics also tries to understand the </a:t>
            </a:r>
            <a:r>
              <a:rPr lang="en-US" dirty="0" err="1"/>
              <a:t>organisational</a:t>
            </a:r>
            <a:r>
              <a:rPr lang="en-US" dirty="0"/>
              <a:t> principles within nucleic acid and protein sequences. This principle is a factor used to determine viruses and also used to fight them.</a:t>
            </a:r>
          </a:p>
          <a:p>
            <a:pPr marL="0" indent="0">
              <a:buNone/>
            </a:pPr>
            <a:r>
              <a:rPr lang="en-US" dirty="0"/>
              <a:t> </a:t>
            </a:r>
          </a:p>
          <a:p>
            <a:endParaRPr lang="en-US" dirty="0"/>
          </a:p>
        </p:txBody>
      </p:sp>
    </p:spTree>
    <p:extLst>
      <p:ext uri="{BB962C8B-B14F-4D97-AF65-F5344CB8AC3E}">
        <p14:creationId xmlns:p14="http://schemas.microsoft.com/office/powerpoint/2010/main" val="406201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br>
              <a:rPr lang="en-US" dirty="0"/>
            </a:br>
            <a:endParaRPr lang="en-US" dirty="0"/>
          </a:p>
        </p:txBody>
      </p:sp>
      <p:sp>
        <p:nvSpPr>
          <p:cNvPr id="4" name="Rectangle 1"/>
          <p:cNvSpPr>
            <a:spLocks noGrp="1" noChangeArrowheads="1"/>
          </p:cNvSpPr>
          <p:nvPr>
            <p:ph idx="1"/>
          </p:nvPr>
        </p:nvSpPr>
        <p:spPr bwMode="auto">
          <a:xfrm>
            <a:off x="646111" y="1414578"/>
            <a:ext cx="6179897" cy="23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37250" algn="r"/>
              </a:tabLst>
              <a:defRPr>
                <a:solidFill>
                  <a:schemeClr val="tx1"/>
                </a:solidFill>
                <a:latin typeface="Arial" panose="020B0604020202020204" pitchFamily="34" charset="0"/>
              </a:defRPr>
            </a:lvl1pPr>
            <a:lvl2pPr eaLnBrk="0" fontAlgn="base" hangingPunct="0">
              <a:spcBef>
                <a:spcPct val="0"/>
              </a:spcBef>
              <a:spcAft>
                <a:spcPct val="0"/>
              </a:spcAft>
              <a:tabLst>
                <a:tab pos="5937250" algn="r"/>
              </a:tabLst>
              <a:defRPr>
                <a:solidFill>
                  <a:schemeClr val="tx1"/>
                </a:solidFill>
                <a:latin typeface="Arial" panose="020B0604020202020204" pitchFamily="34" charset="0"/>
              </a:defRPr>
            </a:lvl2pPr>
            <a:lvl3pPr eaLnBrk="0" fontAlgn="base" hangingPunct="0">
              <a:spcBef>
                <a:spcPct val="0"/>
              </a:spcBef>
              <a:spcAft>
                <a:spcPct val="0"/>
              </a:spcAft>
              <a:tabLst>
                <a:tab pos="5937250" algn="r"/>
              </a:tabLst>
              <a:defRPr>
                <a:solidFill>
                  <a:schemeClr val="tx1"/>
                </a:solidFill>
                <a:latin typeface="Arial" panose="020B0604020202020204" pitchFamily="34" charset="0"/>
              </a:defRPr>
            </a:lvl3pPr>
            <a:lvl4pPr eaLnBrk="0" fontAlgn="base" hangingPunct="0">
              <a:spcBef>
                <a:spcPct val="0"/>
              </a:spcBef>
              <a:spcAft>
                <a:spcPct val="0"/>
              </a:spcAft>
              <a:tabLst>
                <a:tab pos="5937250" algn="r"/>
              </a:tabLst>
              <a:defRPr>
                <a:solidFill>
                  <a:schemeClr val="tx1"/>
                </a:solidFill>
                <a:latin typeface="Arial" panose="020B0604020202020204" pitchFamily="34" charset="0"/>
              </a:defRPr>
            </a:lvl4pPr>
            <a:lvl5pPr eaLnBrk="0" fontAlgn="base" hangingPunct="0">
              <a:spcBef>
                <a:spcPct val="0"/>
              </a:spcBef>
              <a:spcAft>
                <a:spcPct val="0"/>
              </a:spcAft>
              <a:tabLst>
                <a:tab pos="5937250" algn="r"/>
              </a:tabLst>
              <a:defRPr>
                <a:solidFill>
                  <a:schemeClr val="tx1"/>
                </a:solidFill>
                <a:latin typeface="Arial" panose="020B0604020202020204" pitchFamily="34" charset="0"/>
              </a:defRPr>
            </a:lvl5pPr>
            <a:lvl6pPr eaLnBrk="0" fontAlgn="base" hangingPunct="0">
              <a:spcBef>
                <a:spcPct val="0"/>
              </a:spcBef>
              <a:spcAft>
                <a:spcPct val="0"/>
              </a:spcAft>
              <a:tabLst>
                <a:tab pos="5937250" algn="r"/>
              </a:tabLst>
              <a:defRPr>
                <a:solidFill>
                  <a:schemeClr val="tx1"/>
                </a:solidFill>
                <a:latin typeface="Arial" panose="020B0604020202020204" pitchFamily="34" charset="0"/>
              </a:defRPr>
            </a:lvl6pPr>
            <a:lvl7pPr eaLnBrk="0" fontAlgn="base" hangingPunct="0">
              <a:spcBef>
                <a:spcPct val="0"/>
              </a:spcBef>
              <a:spcAft>
                <a:spcPct val="0"/>
              </a:spcAft>
              <a:tabLst>
                <a:tab pos="5937250" algn="r"/>
              </a:tabLst>
              <a:defRPr>
                <a:solidFill>
                  <a:schemeClr val="tx1"/>
                </a:solidFill>
                <a:latin typeface="Arial" panose="020B0604020202020204" pitchFamily="34" charset="0"/>
              </a:defRPr>
            </a:lvl7pPr>
            <a:lvl8pPr eaLnBrk="0" fontAlgn="base" hangingPunct="0">
              <a:spcBef>
                <a:spcPct val="0"/>
              </a:spcBef>
              <a:spcAft>
                <a:spcPct val="0"/>
              </a:spcAft>
              <a:tabLst>
                <a:tab pos="5937250" algn="r"/>
              </a:tabLst>
              <a:defRPr>
                <a:solidFill>
                  <a:schemeClr val="tx1"/>
                </a:solidFill>
                <a:latin typeface="Arial" panose="020B0604020202020204" pitchFamily="34" charset="0"/>
              </a:defRPr>
            </a:lvl8pPr>
            <a:lvl9pPr eaLnBrk="0" fontAlgn="base" hangingPunct="0">
              <a:spcBef>
                <a:spcPct val="0"/>
              </a:spcBef>
              <a:spcAft>
                <a:spcPct val="0"/>
              </a:spcAft>
              <a:tabLst>
                <a:tab pos="593725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CHAPTER ONE</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History of Engineering in medicine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What is biomedical engineering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CHAPTER TWO</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Elect/elect engineering in medicine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Function of ventilators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altLang="en-US" sz="800" dirty="0"/>
              <a:t> </a:t>
            </a: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a:t>
            </a: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Principles of ventilators</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CHAPTER THREE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     Importance of communication, connectivity (5G) and Robotics in Handling a pandemic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     Way 5G and robotics can be applied in the medical field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r>
              <a:rPr kumimoji="0" lang="en-US" altLang="en-US" sz="1100" b="1" i="0" u="none" strike="noStrike" cap="none" normalizeH="0" baseline="0" dirty="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CONCLUSION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37250" algn="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919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CHAPTER ONE </a:t>
            </a:r>
            <a:r>
              <a:rPr lang="en-US" dirty="0"/>
              <a:t/>
            </a:r>
            <a:br>
              <a:rPr lang="en-US" dirty="0"/>
            </a:br>
            <a:r>
              <a:rPr lang="en-US" sz="1400" b="1" dirty="0"/>
              <a:t>HISTORY OF ENGINEERING IN MEDICINE</a:t>
            </a:r>
            <a:r>
              <a:rPr lang="en-US" dirty="0"/>
              <a:t/>
            </a:r>
            <a:br>
              <a:rPr lang="en-US" dirty="0"/>
            </a:br>
            <a:endParaRPr lang="en-US" dirty="0"/>
          </a:p>
        </p:txBody>
      </p:sp>
      <p:sp>
        <p:nvSpPr>
          <p:cNvPr id="3" name="Content Placeholder 2"/>
          <p:cNvSpPr>
            <a:spLocks noGrp="1"/>
          </p:cNvSpPr>
          <p:nvPr>
            <p:ph idx="1"/>
          </p:nvPr>
        </p:nvSpPr>
        <p:spPr>
          <a:xfrm>
            <a:off x="1104293" y="1460735"/>
            <a:ext cx="8946541" cy="4195481"/>
          </a:xfrm>
        </p:spPr>
        <p:txBody>
          <a:bodyPr>
            <a:normAutofit fontScale="92500"/>
          </a:bodyPr>
          <a:lstStyle/>
          <a:p>
            <a:r>
              <a:rPr lang="en-US" dirty="0"/>
              <a:t>The history of the IEEE EMBS runs hand in hand with the history of Biomedical Engineering both as a scientific discipline and as a profession. The conferences and publications led by IEEE EMBS, amongst other activities were a mirror of the evolution of Biomedical Engineering over the years and they equally contributed to shape Biomedical Engineering as we view it today. The IEEE EMBS provides a testimony of how a broad and diverse scientific community that comes from many diverse areas such as medicine, engineering, physics and chemistry and shares common purposes and interests can successfully work under the same designation of biomedical engineers. This account is a review of the history of Biomedical Engineering and the development of the IEEE EMBS since the inception of its predecessors, the AIEE Committee on Electrical Techniques in Medicine and Biology and the IRE Professional Group in Medical Electronics</a:t>
            </a:r>
          </a:p>
          <a:p>
            <a:endParaRPr lang="en-US" dirty="0"/>
          </a:p>
        </p:txBody>
      </p:sp>
    </p:spTree>
    <p:extLst>
      <p:ext uri="{BB962C8B-B14F-4D97-AF65-F5344CB8AC3E}">
        <p14:creationId xmlns:p14="http://schemas.microsoft.com/office/powerpoint/2010/main" val="65077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a:t>WHAT IS BIOMEDICAL ENGINEERING</a:t>
            </a:r>
            <a:r>
              <a:rPr lang="en-US" sz="1600" dirty="0"/>
              <a:t/>
            </a:r>
            <a:br>
              <a:rPr lang="en-US" sz="1600" dirty="0"/>
            </a:br>
            <a:endParaRPr lang="en-US" sz="1600" dirty="0"/>
          </a:p>
        </p:txBody>
      </p:sp>
      <p:sp>
        <p:nvSpPr>
          <p:cNvPr id="3" name="Content Placeholder 2"/>
          <p:cNvSpPr>
            <a:spLocks noGrp="1"/>
          </p:cNvSpPr>
          <p:nvPr>
            <p:ph idx="1"/>
          </p:nvPr>
        </p:nvSpPr>
        <p:spPr>
          <a:xfrm>
            <a:off x="998809" y="755341"/>
            <a:ext cx="8946541" cy="4195481"/>
          </a:xfrm>
        </p:spPr>
        <p:txBody>
          <a:bodyPr>
            <a:normAutofit lnSpcReduction="10000"/>
          </a:bodyPr>
          <a:lstStyle/>
          <a:p>
            <a:r>
              <a:rPr lang="en-US" b="1" dirty="0"/>
              <a:t>Biomedical engineering</a:t>
            </a:r>
            <a:r>
              <a:rPr lang="en-US" dirty="0"/>
              <a:t> (</a:t>
            </a:r>
            <a:r>
              <a:rPr lang="en-US" b="1" dirty="0"/>
              <a:t>BME</a:t>
            </a:r>
            <a:r>
              <a:rPr lang="en-US" dirty="0"/>
              <a:t>) or </a:t>
            </a:r>
            <a:r>
              <a:rPr lang="en-US" b="1" dirty="0"/>
              <a:t>medical engineering</a:t>
            </a:r>
            <a:r>
              <a:rPr lang="en-US" dirty="0"/>
              <a:t> is the application of engineering principles and design concepts to medicine and biology for healthcare purposes (e.g. diagnostic or therapeutic). This field seeks to close the gap between engineering and medicine, combining the design and problem solving skills of engineering with medical biological sciences to advance health care treatment, including diagnosis, monitoring, and therapy. Also included under the scope of a biomedical engineer is the management of current medical equipment within hospitals while adhering to relevant industry standards. This involves making equipment recommendations, procurement, routine testing and preventive maintenance, a role also known as a Biomedical Equipment Technician (BMET) or as clinical engineering</a:t>
            </a:r>
            <a:endParaRPr lang="en-US" dirty="0"/>
          </a:p>
        </p:txBody>
      </p:sp>
    </p:spTree>
    <p:extLst>
      <p:ext uri="{BB962C8B-B14F-4D97-AF65-F5344CB8AC3E}">
        <p14:creationId xmlns:p14="http://schemas.microsoft.com/office/powerpoint/2010/main" val="391642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CHAPTER 2</a:t>
            </a:r>
            <a:r>
              <a:rPr lang="en-US" dirty="0"/>
              <a:t/>
            </a:r>
            <a:br>
              <a:rPr lang="en-US" dirty="0"/>
            </a:br>
            <a:r>
              <a:rPr lang="en-US" sz="1400" b="1" dirty="0"/>
              <a:t>ELECRTRICAL/ELECTRONIC ENGINNERING IN MEDICINE</a:t>
            </a:r>
            <a:r>
              <a:rPr lang="en-US" sz="1400" dirty="0"/>
              <a:t/>
            </a:r>
            <a:br>
              <a:rPr lang="en-US" sz="1400" dirty="0"/>
            </a:br>
            <a:endParaRPr lang="en-US" sz="1400" dirty="0"/>
          </a:p>
        </p:txBody>
      </p:sp>
      <p:sp>
        <p:nvSpPr>
          <p:cNvPr id="3" name="Content Placeholder 2"/>
          <p:cNvSpPr>
            <a:spLocks noGrp="1"/>
          </p:cNvSpPr>
          <p:nvPr>
            <p:ph idx="1"/>
          </p:nvPr>
        </p:nvSpPr>
        <p:spPr>
          <a:xfrm>
            <a:off x="1104293" y="1399775"/>
            <a:ext cx="8946541" cy="4195481"/>
          </a:xfrm>
        </p:spPr>
        <p:txBody>
          <a:bodyPr/>
          <a:lstStyle/>
          <a:p>
            <a:r>
              <a:rPr lang="en-US" dirty="0"/>
              <a:t>There are different strategies that can be put in place for the enhancement of environmental health and to help in curbing pandemics, in the case of the coronavirus(COVID-19) due to the complexity of the virus it tends to affect the respiratory ducts living patients docile due to the lack of air caused by fibrosis however electronics engineering can be implemented in the case of ventilation process, machines can be built to help in assisting respiration an example of thus electrical machines is a ventilator</a:t>
            </a:r>
          </a:p>
          <a:p>
            <a:endParaRPr lang="en-US" dirty="0"/>
          </a:p>
        </p:txBody>
      </p:sp>
    </p:spTree>
    <p:extLst>
      <p:ext uri="{BB962C8B-B14F-4D97-AF65-F5344CB8AC3E}">
        <p14:creationId xmlns:p14="http://schemas.microsoft.com/office/powerpoint/2010/main" val="218181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61427"/>
            <a:ext cx="9404723" cy="1400530"/>
          </a:xfrm>
        </p:spPr>
        <p:txBody>
          <a:bodyPr/>
          <a:lstStyle/>
          <a:p>
            <a:r>
              <a:rPr lang="en-US" sz="1600" b="1" dirty="0"/>
              <a:t>WHAT IS A VENTILATOR </a:t>
            </a:r>
            <a:endParaRPr lang="en-US" sz="1600" dirty="0"/>
          </a:p>
        </p:txBody>
      </p:sp>
      <p:sp>
        <p:nvSpPr>
          <p:cNvPr id="3" name="Content Placeholder 2"/>
          <p:cNvSpPr>
            <a:spLocks noGrp="1"/>
          </p:cNvSpPr>
          <p:nvPr>
            <p:ph idx="1"/>
          </p:nvPr>
        </p:nvSpPr>
        <p:spPr>
          <a:xfrm>
            <a:off x="1104293" y="885969"/>
            <a:ext cx="8946541" cy="4195481"/>
          </a:xfrm>
        </p:spPr>
        <p:txBody>
          <a:bodyPr/>
          <a:lstStyle/>
          <a:p>
            <a:r>
              <a:rPr lang="en-US" dirty="0"/>
              <a:t>A </a:t>
            </a:r>
            <a:r>
              <a:rPr lang="en-US" b="1" dirty="0"/>
              <a:t>ventilator</a:t>
            </a:r>
            <a:r>
              <a:rPr lang="en-US" dirty="0"/>
              <a:t> is a machine that provides mechanical ventilation by moving breathable air into and out of the lungs, to deliver breaths to a patient who is physically unable to breathe, or breathing insufficiently. Modern ventilators are computerized microprocessor controlled machines, but patients can also be ventilated with a simple, hand-operated bag valve mask. Ventilators are chiefly used in intensive care medicine, home care, and emergency medicine (as standalone units) and in anesthesiology (as a component of an anesthesia machine).</a:t>
            </a:r>
          </a:p>
          <a:p>
            <a:r>
              <a:rPr lang="en-US" dirty="0"/>
              <a:t>Ventilators are sometimes called respirators, a term commonly used for them in the 1950s (particularly the "Bird respirator”). However, in contemporary hospital and medical terminology, a respirator is a protective face mask</a:t>
            </a:r>
          </a:p>
          <a:p>
            <a:endParaRPr lang="en-US" dirty="0"/>
          </a:p>
        </p:txBody>
      </p:sp>
    </p:spTree>
    <p:extLst>
      <p:ext uri="{BB962C8B-B14F-4D97-AF65-F5344CB8AC3E}">
        <p14:creationId xmlns:p14="http://schemas.microsoft.com/office/powerpoint/2010/main" val="2123481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a:t>FUNCTION OF A VENTILATOR</a:t>
            </a:r>
            <a:r>
              <a:rPr lang="en-US" sz="1600" dirty="0"/>
              <a:t/>
            </a:r>
            <a:br>
              <a:rPr lang="en-US" sz="1600" dirty="0"/>
            </a:br>
            <a:endParaRPr lang="en-US" sz="1600" dirty="0"/>
          </a:p>
        </p:txBody>
      </p:sp>
      <p:sp>
        <p:nvSpPr>
          <p:cNvPr id="3" name="Content Placeholder 2"/>
          <p:cNvSpPr>
            <a:spLocks noGrp="1"/>
          </p:cNvSpPr>
          <p:nvPr>
            <p:ph idx="1"/>
          </p:nvPr>
        </p:nvSpPr>
        <p:spPr>
          <a:xfrm>
            <a:off x="1104293" y="885969"/>
            <a:ext cx="8946541" cy="4195481"/>
          </a:xfrm>
        </p:spPr>
        <p:txBody>
          <a:bodyPr/>
          <a:lstStyle/>
          <a:p>
            <a:r>
              <a:rPr lang="en-US" dirty="0" smtClean="0"/>
              <a:t>In </a:t>
            </a:r>
            <a:r>
              <a:rPr lang="en-US" dirty="0"/>
              <a:t>its simplest form, a modern positive pressure ventilator consists of a compressible </a:t>
            </a:r>
            <a:r>
              <a:rPr lang="en-US" dirty="0">
                <a:hlinkClick r:id="rId2" tooltip="Air"/>
              </a:rPr>
              <a:t>air</a:t>
            </a:r>
            <a:r>
              <a:rPr lang="en-US" dirty="0"/>
              <a:t> reservoir or turbine, air and </a:t>
            </a:r>
            <a:r>
              <a:rPr lang="en-US" dirty="0">
                <a:hlinkClick r:id="rId3" tooltip="Oxygen"/>
              </a:rPr>
              <a:t>oxygen</a:t>
            </a:r>
            <a:r>
              <a:rPr lang="en-US" dirty="0"/>
              <a:t> supplies, a set of valves and tubes, and a disposable or reusable "patient circuit". The air reservoir is pneumatically compressed several times a minute to deliver room-air, or in most cases, an air/oxygen mixture to the patient. If a turbine is used, the turbine pushes air through the ventilator, with a flow valve adjusting pressure to meet patient-specific parameters. When over pressure is released, the patient will exhale passively due to the </a:t>
            </a:r>
            <a:r>
              <a:rPr lang="en-US" dirty="0">
                <a:hlinkClick r:id="rId4" tooltip="Lung"/>
              </a:rPr>
              <a:t>lungs</a:t>
            </a:r>
            <a:r>
              <a:rPr lang="en-US" dirty="0"/>
              <a:t>' elasticity, the exhaled air being released usually through a </a:t>
            </a:r>
            <a:r>
              <a:rPr lang="en-US" dirty="0">
                <a:hlinkClick r:id="rId5" tooltip="One-way valve"/>
              </a:rPr>
              <a:t>one-way valve</a:t>
            </a:r>
            <a:r>
              <a:rPr lang="en-US" dirty="0"/>
              <a:t> within the patient circuit called the patient manifold.</a:t>
            </a:r>
          </a:p>
          <a:p>
            <a:endParaRPr lang="en-US" dirty="0"/>
          </a:p>
        </p:txBody>
      </p:sp>
    </p:spTree>
    <p:extLst>
      <p:ext uri="{BB962C8B-B14F-4D97-AF65-F5344CB8AC3E}">
        <p14:creationId xmlns:p14="http://schemas.microsoft.com/office/powerpoint/2010/main" val="290452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a:t>PRINCIPLE OF VENTILATORS </a:t>
            </a:r>
            <a:r>
              <a:rPr lang="en-US" sz="1600" dirty="0"/>
              <a:t/>
            </a:r>
            <a:br>
              <a:rPr lang="en-US" sz="1600" dirty="0"/>
            </a:br>
            <a:endParaRPr lang="en-US" sz="1600" dirty="0"/>
          </a:p>
        </p:txBody>
      </p:sp>
      <p:sp>
        <p:nvSpPr>
          <p:cNvPr id="3" name="Content Placeholder 2"/>
          <p:cNvSpPr>
            <a:spLocks noGrp="1"/>
          </p:cNvSpPr>
          <p:nvPr>
            <p:ph idx="1"/>
          </p:nvPr>
        </p:nvSpPr>
        <p:spPr>
          <a:xfrm>
            <a:off x="1207815" y="885969"/>
            <a:ext cx="8946541" cy="4195481"/>
          </a:xfrm>
        </p:spPr>
        <p:txBody>
          <a:bodyPr>
            <a:normAutofit lnSpcReduction="10000"/>
          </a:bodyPr>
          <a:lstStyle/>
          <a:p>
            <a:pPr fontAlgn="base"/>
            <a:r>
              <a:rPr lang="en-US" b="1" dirty="0"/>
              <a:t>Breathe in, breathe out</a:t>
            </a:r>
            <a:endParaRPr lang="en-US" dirty="0"/>
          </a:p>
          <a:p>
            <a:pPr fontAlgn="base"/>
            <a:r>
              <a:rPr lang="en-US" dirty="0"/>
              <a:t>The principal function of a ventilator is to pump or blow oxygen-rich air into the lungs; this is referred to as “oxygenation”. Ventilators also assist in the removal of carbon dioxide from the lungs, and this is referred to as “ventilation”.</a:t>
            </a:r>
          </a:p>
          <a:p>
            <a:pPr fontAlgn="base"/>
            <a:r>
              <a:rPr lang="en-US" dirty="0"/>
              <a:t>One basic type of ventilator is the Bag Valve Mask (BVM). The BVM, also known as the </a:t>
            </a:r>
            <a:r>
              <a:rPr lang="en-US" dirty="0" err="1"/>
              <a:t>Ambu</a:t>
            </a:r>
            <a:r>
              <a:rPr lang="en-US" dirty="0"/>
              <a:t> Bag, is operated manually by a person squeezing a self-inflating bladder. This is an essential tool for ambulance crews, first responders and critical care units. It is light, compact and easy to use.</a:t>
            </a:r>
          </a:p>
          <a:p>
            <a:pPr fontAlgn="base"/>
            <a:r>
              <a:rPr lang="en-US" dirty="0"/>
              <a:t>However, in situations where a steady and controlled air exchange (oxygen in, carbon dioxide out) is needed, mechanical ventilators are required. These look like a quintessential medical product.</a:t>
            </a:r>
          </a:p>
          <a:p>
            <a:endParaRPr lang="en-US" dirty="0"/>
          </a:p>
        </p:txBody>
      </p:sp>
    </p:spTree>
    <p:extLst>
      <p:ext uri="{BB962C8B-B14F-4D97-AF65-F5344CB8AC3E}">
        <p14:creationId xmlns:p14="http://schemas.microsoft.com/office/powerpoint/2010/main" val="545489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TotalTime>
  <Words>1063</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Century Gothic</vt:lpstr>
      <vt:lpstr>Times New Roman</vt:lpstr>
      <vt:lpstr>Wingdings 3</vt:lpstr>
      <vt:lpstr>Ion</vt:lpstr>
      <vt:lpstr>ENGINEERING STRATEGIES FOR HANDLING COVID-19 FOR ENVIROMENTAL HEALTH AND ECONOMIC HEALTH AND ECONOMIC SUSTAINABILITY    </vt:lpstr>
      <vt:lpstr>ABSTRACT  </vt:lpstr>
      <vt:lpstr>Table of Contents </vt:lpstr>
      <vt:lpstr>CHAPTER ONE  HISTORY OF ENGINEERING IN MEDICINE </vt:lpstr>
      <vt:lpstr>WHAT IS BIOMEDICAL ENGINEERING </vt:lpstr>
      <vt:lpstr>CHAPTER 2 ELECRTRICAL/ELECTRONIC ENGINNERING IN MEDICINE </vt:lpstr>
      <vt:lpstr>WHAT IS A VENTILATOR </vt:lpstr>
      <vt:lpstr>FUNCTION OF A VENTILATOR </vt:lpstr>
      <vt:lpstr>PRINCIPLE OF VENTILATORS  </vt:lpstr>
      <vt:lpstr>CHAPTER 3 IMPORTANCE OF COMMUNICATION, CONNECTIVITY(5G) AND ROBOTICS IN HANDLING A PANDEMIC </vt:lpstr>
      <vt:lpstr>WAYS 5G AND ROBOTICS CAN BE APPLIED IN THE MEDICAL FIELD  </vt:lpstr>
      <vt:lpstr>Medical data </vt:lpstr>
      <vt:lpstr>Staff-patient communication</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ENVIROMENTAL HEALTH AND ECONOMIC HEALTH AND ECONOMIC SUSTAINABILITY</dc:title>
  <dc:creator>lotanna maduagwuna</dc:creator>
  <cp:lastModifiedBy>lotanna maduagwuna</cp:lastModifiedBy>
  <cp:revision>4</cp:revision>
  <dcterms:created xsi:type="dcterms:W3CDTF">2020-04-12T13:07:26Z</dcterms:created>
  <dcterms:modified xsi:type="dcterms:W3CDTF">2020-04-12T13:37:46Z</dcterms:modified>
</cp:coreProperties>
</file>