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72" r:id="rId6"/>
    <p:sldId id="267" r:id="rId7"/>
    <p:sldId id="263" r:id="rId8"/>
    <p:sldId id="265"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p:scale>
          <a:sx n="75" d="100"/>
          <a:sy n="75" d="100"/>
        </p:scale>
        <p:origin x="1056" y="3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109637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203105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4012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3567989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6296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717166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1815005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378561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268945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C06A3D-D8C9-4CA7-AFBC-C8FE5C04E154}" type="datetimeFigureOut">
              <a:rPr lang="en-US" smtClean="0"/>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391313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C06A3D-D8C9-4CA7-AFBC-C8FE5C04E154}" type="datetimeFigureOut">
              <a:rPr lang="en-US" smtClean="0"/>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64129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C06A3D-D8C9-4CA7-AFBC-C8FE5C04E154}" type="datetimeFigureOut">
              <a:rPr lang="en-US" smtClean="0"/>
              <a:t>12-Apr-20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3239378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C06A3D-D8C9-4CA7-AFBC-C8FE5C04E154}" type="datetimeFigureOut">
              <a:rPr lang="en-US" smtClean="0"/>
              <a:t>12-Apr-20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183245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06A3D-D8C9-4CA7-AFBC-C8FE5C04E154}" type="datetimeFigureOut">
              <a:rPr lang="en-US" smtClean="0"/>
              <a:t>12-Apr-20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396391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C06A3D-D8C9-4CA7-AFBC-C8FE5C04E154}" type="datetimeFigureOut">
              <a:rPr lang="en-US" smtClean="0"/>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302349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BC06A3D-D8C9-4CA7-AFBC-C8FE5C04E154}" type="datetimeFigureOut">
              <a:rPr lang="en-US" smtClean="0"/>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71B30-C29C-4FF9-99FD-2FF1858F2F85}" type="slidenum">
              <a:rPr lang="en-US" smtClean="0"/>
              <a:t>‹#›</a:t>
            </a:fld>
            <a:endParaRPr lang="en-US"/>
          </a:p>
        </p:txBody>
      </p:sp>
    </p:spTree>
    <p:extLst>
      <p:ext uri="{BB962C8B-B14F-4D97-AF65-F5344CB8AC3E}">
        <p14:creationId xmlns:p14="http://schemas.microsoft.com/office/powerpoint/2010/main" val="293087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C06A3D-D8C9-4CA7-AFBC-C8FE5C04E154}" type="datetimeFigureOut">
              <a:rPr lang="en-US" smtClean="0"/>
              <a:t>12-Apr-20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571B30-C29C-4FF9-99FD-2FF1858F2F85}" type="slidenum">
              <a:rPr lang="en-US" smtClean="0"/>
              <a:t>‹#›</a:t>
            </a:fld>
            <a:endParaRPr lang="en-US"/>
          </a:p>
        </p:txBody>
      </p:sp>
    </p:spTree>
    <p:extLst>
      <p:ext uri="{BB962C8B-B14F-4D97-AF65-F5344CB8AC3E}">
        <p14:creationId xmlns:p14="http://schemas.microsoft.com/office/powerpoint/2010/main" val="3901308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2467" y="3429000"/>
            <a:ext cx="7766936" cy="1646302"/>
          </a:xfrm>
        </p:spPr>
        <p:txBody>
          <a:bodyPr>
            <a:noAutofit/>
          </a:bodyPr>
          <a:lstStyle/>
          <a:p>
            <a:r>
              <a:rPr lang="en-US" sz="3600" b="1" dirty="0"/>
              <a:t>DESIGN OF INNOVATIVE AND AUTOMATED RESPIRATORY BUILDINGS FOR PATIENTS AND HEALTH WORKERS AGAINST CORONA CIRUS DISEASE OUTBREAK</a:t>
            </a:r>
            <a:r>
              <a:rPr lang="en-US" sz="3600" dirty="0"/>
              <a:t/>
            </a:r>
            <a:br>
              <a:rPr lang="en-US" sz="3600" dirty="0"/>
            </a:br>
            <a:endParaRPr lang="en-US" sz="3600" dirty="0"/>
          </a:p>
        </p:txBody>
      </p:sp>
      <p:sp>
        <p:nvSpPr>
          <p:cNvPr id="3" name="Subtitle 2"/>
          <p:cNvSpPr>
            <a:spLocks noGrp="1"/>
          </p:cNvSpPr>
          <p:nvPr>
            <p:ph type="subTitle" idx="1"/>
          </p:nvPr>
        </p:nvSpPr>
        <p:spPr>
          <a:xfrm>
            <a:off x="2027767" y="5638333"/>
            <a:ext cx="7766936" cy="1096899"/>
          </a:xfrm>
        </p:spPr>
        <p:txBody>
          <a:bodyPr/>
          <a:lstStyle/>
          <a:p>
            <a:r>
              <a:rPr lang="en-US" dirty="0" smtClean="0"/>
              <a:t>BY EBOSA OFE</a:t>
            </a:r>
            <a:endParaRPr lang="en-US" dirty="0"/>
          </a:p>
        </p:txBody>
      </p:sp>
    </p:spTree>
    <p:extLst>
      <p:ext uri="{BB962C8B-B14F-4D97-AF65-F5344CB8AC3E}">
        <p14:creationId xmlns:p14="http://schemas.microsoft.com/office/powerpoint/2010/main" val="3710026472"/>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CONSIDERATIONS ARE:</a:t>
            </a:r>
            <a:endParaRPr lang="en-US" dirty="0"/>
          </a:p>
        </p:txBody>
      </p:sp>
      <p:sp>
        <p:nvSpPr>
          <p:cNvPr id="3" name="Content Placeholder 2"/>
          <p:cNvSpPr>
            <a:spLocks noGrp="1"/>
          </p:cNvSpPr>
          <p:nvPr>
            <p:ph idx="1"/>
          </p:nvPr>
        </p:nvSpPr>
        <p:spPr/>
        <p:txBody>
          <a:bodyPr/>
          <a:lstStyle/>
          <a:p>
            <a:r>
              <a:rPr lang="en-US" b="1" dirty="0"/>
              <a:t>MAINTAINING HEALTHY INDOOR AIR QUALITY </a:t>
            </a:r>
            <a:endParaRPr lang="en-US" b="1" dirty="0" smtClean="0"/>
          </a:p>
          <a:p>
            <a:r>
              <a:rPr lang="en-US" b="1" dirty="0"/>
              <a:t>MANAGING AMBIENT AIR POLLUTION </a:t>
            </a:r>
            <a:endParaRPr lang="en-US" b="1" dirty="0" smtClean="0"/>
          </a:p>
          <a:p>
            <a:r>
              <a:rPr lang="en-US" b="1" dirty="0"/>
              <a:t>SELECTING LOW-EMISSION INTERIOR </a:t>
            </a:r>
            <a:r>
              <a:rPr lang="en-US" b="1" dirty="0" smtClean="0"/>
              <a:t>MATERIALS</a:t>
            </a:r>
          </a:p>
          <a:p>
            <a:r>
              <a:rPr lang="en-US" b="1" dirty="0" smtClean="0"/>
              <a:t>FIRE </a:t>
            </a:r>
            <a:r>
              <a:rPr lang="en-US" b="1" dirty="0"/>
              <a:t>SAFETY CONSIDERATIONS </a:t>
            </a:r>
            <a:endParaRPr lang="en-US" dirty="0"/>
          </a:p>
        </p:txBody>
      </p:sp>
    </p:spTree>
    <p:extLst>
      <p:ext uri="{BB962C8B-B14F-4D97-AF65-F5344CB8AC3E}">
        <p14:creationId xmlns:p14="http://schemas.microsoft.com/office/powerpoint/2010/main" val="5657854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Designing a naturally ventilated building for infection control follows three basic steps: selecting the desired airflow pattern, identifying the main driving forces, and sizing and locating openings. Although these steps are common to designing all such buildings, local conditions, such as the year-round climate and the impact this has on infection control, must also be taken into account. At a more specific level, the main design elements of natural and hybrid (mixed-mode) ventilation systems are dictated by the specific components used. Aspects of different ventilation systems can be selected and combined as needed to suit the local climate and the requirements of each individual hospital.</a:t>
            </a:r>
          </a:p>
          <a:p>
            <a:endParaRPr lang="en-US" dirty="0"/>
          </a:p>
        </p:txBody>
      </p:sp>
    </p:spTree>
    <p:extLst>
      <p:ext uri="{BB962C8B-B14F-4D97-AF65-F5344CB8AC3E}">
        <p14:creationId xmlns:p14="http://schemas.microsoft.com/office/powerpoint/2010/main" val="3076406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434" y="2780175"/>
            <a:ext cx="8596668" cy="1320800"/>
          </a:xfrm>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6580722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CORONA VIRUS</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c0481846-wuhan_novel_coronavirus_illustration-sp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678" y="1320800"/>
            <a:ext cx="7366448"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01776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circle(in)">
                                      <p:cBhvr>
                                        <p:cTn id="13"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COVID-19</a:t>
            </a:r>
            <a:endParaRPr lang="en-US" dirty="0"/>
          </a:p>
        </p:txBody>
      </p:sp>
      <p:sp>
        <p:nvSpPr>
          <p:cNvPr id="3" name="Content Placeholder 2"/>
          <p:cNvSpPr>
            <a:spLocks noGrp="1"/>
          </p:cNvSpPr>
          <p:nvPr>
            <p:ph idx="1"/>
          </p:nvPr>
        </p:nvSpPr>
        <p:spPr/>
        <p:txBody>
          <a:bodyPr/>
          <a:lstStyle/>
          <a:p>
            <a:r>
              <a:rPr lang="en-US" dirty="0"/>
              <a:t>Coronavirus disease (COVID-19) is an infectious disease caused by a new </a:t>
            </a:r>
            <a:r>
              <a:rPr lang="en-US" dirty="0" smtClean="0"/>
              <a:t>virus. The </a:t>
            </a:r>
            <a:r>
              <a:rPr lang="en-US" dirty="0"/>
              <a:t>disease causes respiratory illness (like the flu) with symptoms such as a cough, fever, and in more severe cases, difficulty breathing. You can protect yourself by washing your hands frequently, avoiding touching your face, and avoiding close contact (1 meter or 3 feet) with people who are unwell.</a:t>
            </a:r>
          </a:p>
          <a:p>
            <a:r>
              <a:rPr lang="en-US" dirty="0"/>
              <a:t>Coronavirus disease spreads primarily through contact with an infected person when they cough or sneeze. It also spreads when a person touches a surface or object that has the virus on it, then touches their eyes, nose, or mouth. This is why a worldwide curfew has been stated to isolate the virus so it dies out.</a:t>
            </a:r>
          </a:p>
          <a:p>
            <a:endParaRPr lang="en-US" dirty="0"/>
          </a:p>
        </p:txBody>
      </p:sp>
    </p:spTree>
    <p:extLst>
      <p:ext uri="{BB962C8B-B14F-4D97-AF65-F5344CB8AC3E}">
        <p14:creationId xmlns:p14="http://schemas.microsoft.com/office/powerpoint/2010/main" val="34519670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25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VENTILATION </a:t>
            </a:r>
            <a:r>
              <a:rPr lang="en-US" dirty="0"/>
              <a:t/>
            </a:r>
            <a:br>
              <a:rPr lang="en-US" dirty="0"/>
            </a:br>
            <a:endParaRPr lang="en-US" dirty="0"/>
          </a:p>
        </p:txBody>
      </p:sp>
      <p:sp>
        <p:nvSpPr>
          <p:cNvPr id="3" name="Content Placeholder 2"/>
          <p:cNvSpPr>
            <a:spLocks noGrp="1"/>
          </p:cNvSpPr>
          <p:nvPr>
            <p:ph idx="1"/>
          </p:nvPr>
        </p:nvSpPr>
        <p:spPr>
          <a:xfrm>
            <a:off x="677334" y="1270000"/>
            <a:ext cx="8596668" cy="3880773"/>
          </a:xfrm>
        </p:spPr>
        <p:txBody>
          <a:bodyPr>
            <a:normAutofit fontScale="92500" lnSpcReduction="10000"/>
          </a:bodyPr>
          <a:lstStyle/>
          <a:p>
            <a:r>
              <a:rPr lang="en-US" dirty="0"/>
              <a:t>Ventilation moves outdoor air into a building or a room, and distributes the air within the building or room. The general purpose of ventilation in buildings is to provide healthy air for breathing by both diluting the pollutants originating in the building and removing the pollutants from it.</a:t>
            </a:r>
          </a:p>
          <a:p>
            <a:r>
              <a:rPr lang="en-US" b="1" dirty="0"/>
              <a:t>WHAT IS NATURAL VENTILATION? </a:t>
            </a:r>
            <a:endParaRPr lang="en-US" dirty="0"/>
          </a:p>
          <a:p>
            <a:pPr marL="0" indent="0">
              <a:buNone/>
            </a:pPr>
            <a:r>
              <a:rPr lang="en-US" dirty="0"/>
              <a:t>Natural forces (e.g. winds and thermal buoyancy force due to indoor and outdoor air density differences) drive outdoor air through purpose-built, building envelope openings. Purpose-built openings include windows, doors, solar chimneys, wind towers and trickle ventilators. This natural ventilation of buildings depends on climate, building design and human behavior. </a:t>
            </a:r>
            <a:endParaRPr lang="en-US" dirty="0" smtClean="0"/>
          </a:p>
          <a:p>
            <a:r>
              <a:rPr lang="en-US" b="1" dirty="0"/>
              <a:t>WHAT IS MECHANICAL VENTILATION? </a:t>
            </a:r>
            <a:endParaRPr lang="en-US" dirty="0"/>
          </a:p>
          <a:p>
            <a:pPr marL="0" indent="0">
              <a:buNone/>
            </a:pPr>
            <a:r>
              <a:rPr lang="en-US" dirty="0"/>
              <a:t>Mechanical fans drive mechanical ventilation. Fans can either be installed directly in windows or walls, or installed in air ducts for supplying air into, or exhausting air from, a room.</a:t>
            </a:r>
          </a:p>
          <a:p>
            <a:endParaRPr lang="en-US" dirty="0"/>
          </a:p>
          <a:p>
            <a:endParaRPr lang="en-US" dirty="0"/>
          </a:p>
        </p:txBody>
      </p:sp>
    </p:spTree>
    <p:extLst>
      <p:ext uri="{BB962C8B-B14F-4D97-AF65-F5344CB8AC3E}">
        <p14:creationId xmlns:p14="http://schemas.microsoft.com/office/powerpoint/2010/main" val="40596197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6"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80">
                                          <p:stCondLst>
                                            <p:cond delay="0"/>
                                          </p:stCondLst>
                                        </p:cTn>
                                        <p:tgtEl>
                                          <p:spTgt spid="3">
                                            <p:txEl>
                                              <p:pRg st="0" end="0"/>
                                            </p:txEl>
                                          </p:spTgt>
                                        </p:tgtEl>
                                      </p:cBhvr>
                                    </p:animEffect>
                                    <p:anim calcmode="lin" valueType="num">
                                      <p:cBhvr>
                                        <p:cTn id="1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6" dur="26">
                                          <p:stCondLst>
                                            <p:cond delay="650"/>
                                          </p:stCondLst>
                                        </p:cTn>
                                        <p:tgtEl>
                                          <p:spTgt spid="3">
                                            <p:txEl>
                                              <p:pRg st="0" end="0"/>
                                            </p:txEl>
                                          </p:spTgt>
                                        </p:tgtEl>
                                      </p:cBhvr>
                                      <p:to x="100000" y="60000"/>
                                    </p:animScale>
                                    <p:animScale>
                                      <p:cBhvr>
                                        <p:cTn id="17" dur="166" decel="50000">
                                          <p:stCondLst>
                                            <p:cond delay="676"/>
                                          </p:stCondLst>
                                        </p:cTn>
                                        <p:tgtEl>
                                          <p:spTgt spid="3">
                                            <p:txEl>
                                              <p:pRg st="0" end="0"/>
                                            </p:txEl>
                                          </p:spTgt>
                                        </p:tgtEl>
                                      </p:cBhvr>
                                      <p:to x="100000" y="100000"/>
                                    </p:animScale>
                                    <p:animScale>
                                      <p:cBhvr>
                                        <p:cTn id="18" dur="26">
                                          <p:stCondLst>
                                            <p:cond delay="1312"/>
                                          </p:stCondLst>
                                        </p:cTn>
                                        <p:tgtEl>
                                          <p:spTgt spid="3">
                                            <p:txEl>
                                              <p:pRg st="0" end="0"/>
                                            </p:txEl>
                                          </p:spTgt>
                                        </p:tgtEl>
                                      </p:cBhvr>
                                      <p:to x="100000" y="80000"/>
                                    </p:animScale>
                                    <p:animScale>
                                      <p:cBhvr>
                                        <p:cTn id="19" dur="166" decel="50000">
                                          <p:stCondLst>
                                            <p:cond delay="1338"/>
                                          </p:stCondLst>
                                        </p:cTn>
                                        <p:tgtEl>
                                          <p:spTgt spid="3">
                                            <p:txEl>
                                              <p:pRg st="0" end="0"/>
                                            </p:txEl>
                                          </p:spTgt>
                                        </p:tgtEl>
                                      </p:cBhvr>
                                      <p:to x="100000" y="100000"/>
                                    </p:animScale>
                                    <p:animScale>
                                      <p:cBhvr>
                                        <p:cTn id="20" dur="26">
                                          <p:stCondLst>
                                            <p:cond delay="1642"/>
                                          </p:stCondLst>
                                        </p:cTn>
                                        <p:tgtEl>
                                          <p:spTgt spid="3">
                                            <p:txEl>
                                              <p:pRg st="0" end="0"/>
                                            </p:txEl>
                                          </p:spTgt>
                                        </p:tgtEl>
                                      </p:cBhvr>
                                      <p:to x="100000" y="90000"/>
                                    </p:animScale>
                                    <p:animScale>
                                      <p:cBhvr>
                                        <p:cTn id="21" dur="166" decel="50000">
                                          <p:stCondLst>
                                            <p:cond delay="1668"/>
                                          </p:stCondLst>
                                        </p:cTn>
                                        <p:tgtEl>
                                          <p:spTgt spid="3">
                                            <p:txEl>
                                              <p:pRg st="0" end="0"/>
                                            </p:txEl>
                                          </p:spTgt>
                                        </p:tgtEl>
                                      </p:cBhvr>
                                      <p:to x="100000" y="100000"/>
                                    </p:animScale>
                                    <p:animScale>
                                      <p:cBhvr>
                                        <p:cTn id="22" dur="26">
                                          <p:stCondLst>
                                            <p:cond delay="1808"/>
                                          </p:stCondLst>
                                        </p:cTn>
                                        <p:tgtEl>
                                          <p:spTgt spid="3">
                                            <p:txEl>
                                              <p:pRg st="0" end="0"/>
                                            </p:txEl>
                                          </p:spTgt>
                                        </p:tgtEl>
                                      </p:cBhvr>
                                      <p:to x="100000" y="95000"/>
                                    </p:animScale>
                                    <p:animScale>
                                      <p:cBhvr>
                                        <p:cTn id="23" dur="166" decel="50000">
                                          <p:stCondLst>
                                            <p:cond delay="1834"/>
                                          </p:stCondLst>
                                        </p:cTn>
                                        <p:tgtEl>
                                          <p:spTgt spid="3">
                                            <p:txEl>
                                              <p:pRg st="0" end="0"/>
                                            </p:txEl>
                                          </p:spTgt>
                                        </p:tgtEl>
                                      </p:cBhvr>
                                      <p:to x="100000" y="100000"/>
                                    </p:animScale>
                                  </p:childTnLst>
                                </p:cTn>
                              </p:par>
                            </p:childTnLst>
                          </p:cTn>
                        </p:par>
                        <p:par>
                          <p:cTn id="24" fill="hold">
                            <p:stCondLst>
                              <p:cond delay="2000"/>
                            </p:stCondLst>
                            <p:childTnLst>
                              <p:par>
                                <p:cTn id="25" presetID="26"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80">
                                          <p:stCondLst>
                                            <p:cond delay="0"/>
                                          </p:stCondLst>
                                        </p:cTn>
                                        <p:tgtEl>
                                          <p:spTgt spid="3">
                                            <p:txEl>
                                              <p:pRg st="1" end="1"/>
                                            </p:txEl>
                                          </p:spTgt>
                                        </p:tgtEl>
                                      </p:cBhvr>
                                    </p:animEffect>
                                    <p:anim calcmode="lin" valueType="num">
                                      <p:cBhvr>
                                        <p:cTn id="2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1" end="1"/>
                                            </p:txEl>
                                          </p:spTgt>
                                        </p:tgtEl>
                                      </p:cBhvr>
                                      <p:to x="100000" y="60000"/>
                                    </p:animScale>
                                    <p:animScale>
                                      <p:cBhvr>
                                        <p:cTn id="34" dur="166" decel="50000">
                                          <p:stCondLst>
                                            <p:cond delay="676"/>
                                          </p:stCondLst>
                                        </p:cTn>
                                        <p:tgtEl>
                                          <p:spTgt spid="3">
                                            <p:txEl>
                                              <p:pRg st="1" end="1"/>
                                            </p:txEl>
                                          </p:spTgt>
                                        </p:tgtEl>
                                      </p:cBhvr>
                                      <p:to x="100000" y="100000"/>
                                    </p:animScale>
                                    <p:animScale>
                                      <p:cBhvr>
                                        <p:cTn id="35" dur="26">
                                          <p:stCondLst>
                                            <p:cond delay="1312"/>
                                          </p:stCondLst>
                                        </p:cTn>
                                        <p:tgtEl>
                                          <p:spTgt spid="3">
                                            <p:txEl>
                                              <p:pRg st="1" end="1"/>
                                            </p:txEl>
                                          </p:spTgt>
                                        </p:tgtEl>
                                      </p:cBhvr>
                                      <p:to x="100000" y="80000"/>
                                    </p:animScale>
                                    <p:animScale>
                                      <p:cBhvr>
                                        <p:cTn id="36" dur="166" decel="50000">
                                          <p:stCondLst>
                                            <p:cond delay="1338"/>
                                          </p:stCondLst>
                                        </p:cTn>
                                        <p:tgtEl>
                                          <p:spTgt spid="3">
                                            <p:txEl>
                                              <p:pRg st="1" end="1"/>
                                            </p:txEl>
                                          </p:spTgt>
                                        </p:tgtEl>
                                      </p:cBhvr>
                                      <p:to x="100000" y="100000"/>
                                    </p:animScale>
                                    <p:animScale>
                                      <p:cBhvr>
                                        <p:cTn id="37" dur="26">
                                          <p:stCondLst>
                                            <p:cond delay="1642"/>
                                          </p:stCondLst>
                                        </p:cTn>
                                        <p:tgtEl>
                                          <p:spTgt spid="3">
                                            <p:txEl>
                                              <p:pRg st="1" end="1"/>
                                            </p:txEl>
                                          </p:spTgt>
                                        </p:tgtEl>
                                      </p:cBhvr>
                                      <p:to x="100000" y="90000"/>
                                    </p:animScale>
                                    <p:animScale>
                                      <p:cBhvr>
                                        <p:cTn id="38" dur="166" decel="50000">
                                          <p:stCondLst>
                                            <p:cond delay="1668"/>
                                          </p:stCondLst>
                                        </p:cTn>
                                        <p:tgtEl>
                                          <p:spTgt spid="3">
                                            <p:txEl>
                                              <p:pRg st="1" end="1"/>
                                            </p:txEl>
                                          </p:spTgt>
                                        </p:tgtEl>
                                      </p:cBhvr>
                                      <p:to x="100000" y="100000"/>
                                    </p:animScale>
                                    <p:animScale>
                                      <p:cBhvr>
                                        <p:cTn id="39" dur="26">
                                          <p:stCondLst>
                                            <p:cond delay="1808"/>
                                          </p:stCondLst>
                                        </p:cTn>
                                        <p:tgtEl>
                                          <p:spTgt spid="3">
                                            <p:txEl>
                                              <p:pRg st="1" end="1"/>
                                            </p:txEl>
                                          </p:spTgt>
                                        </p:tgtEl>
                                      </p:cBhvr>
                                      <p:to x="100000" y="95000"/>
                                    </p:animScale>
                                    <p:animScale>
                                      <p:cBhvr>
                                        <p:cTn id="40" dur="166" decel="50000">
                                          <p:stCondLst>
                                            <p:cond delay="1834"/>
                                          </p:stCondLst>
                                        </p:cTn>
                                        <p:tgtEl>
                                          <p:spTgt spid="3">
                                            <p:txEl>
                                              <p:pRg st="1" end="1"/>
                                            </p:txEl>
                                          </p:spTgt>
                                        </p:tgtEl>
                                      </p:cBhvr>
                                      <p:to x="100000" y="100000"/>
                                    </p:animScale>
                                  </p:childTnLst>
                                </p:cTn>
                              </p:par>
                            </p:childTnLst>
                          </p:cTn>
                        </p:par>
                        <p:par>
                          <p:cTn id="41" fill="hold">
                            <p:stCondLst>
                              <p:cond delay="4000"/>
                            </p:stCondLst>
                            <p:childTnLst>
                              <p:par>
                                <p:cTn id="42" presetID="26" presetClass="entr" presetSubtype="0" fill="hold" grpId="0" nodeType="after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down)">
                                      <p:cBhvr>
                                        <p:cTn id="44" dur="580">
                                          <p:stCondLst>
                                            <p:cond delay="0"/>
                                          </p:stCondLst>
                                        </p:cTn>
                                        <p:tgtEl>
                                          <p:spTgt spid="3">
                                            <p:txEl>
                                              <p:pRg st="2" end="2"/>
                                            </p:txEl>
                                          </p:spTgt>
                                        </p:tgtEl>
                                      </p:cBhvr>
                                    </p:animEffect>
                                    <p:anim calcmode="lin" valueType="num">
                                      <p:cBhvr>
                                        <p:cTn id="4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2" end="2"/>
                                            </p:txEl>
                                          </p:spTgt>
                                        </p:tgtEl>
                                      </p:cBhvr>
                                      <p:to x="100000" y="60000"/>
                                    </p:animScale>
                                    <p:animScale>
                                      <p:cBhvr>
                                        <p:cTn id="51" dur="166" decel="50000">
                                          <p:stCondLst>
                                            <p:cond delay="676"/>
                                          </p:stCondLst>
                                        </p:cTn>
                                        <p:tgtEl>
                                          <p:spTgt spid="3">
                                            <p:txEl>
                                              <p:pRg st="2" end="2"/>
                                            </p:txEl>
                                          </p:spTgt>
                                        </p:tgtEl>
                                      </p:cBhvr>
                                      <p:to x="100000" y="100000"/>
                                    </p:animScale>
                                    <p:animScale>
                                      <p:cBhvr>
                                        <p:cTn id="52" dur="26">
                                          <p:stCondLst>
                                            <p:cond delay="1312"/>
                                          </p:stCondLst>
                                        </p:cTn>
                                        <p:tgtEl>
                                          <p:spTgt spid="3">
                                            <p:txEl>
                                              <p:pRg st="2" end="2"/>
                                            </p:txEl>
                                          </p:spTgt>
                                        </p:tgtEl>
                                      </p:cBhvr>
                                      <p:to x="100000" y="80000"/>
                                    </p:animScale>
                                    <p:animScale>
                                      <p:cBhvr>
                                        <p:cTn id="53" dur="166" decel="50000">
                                          <p:stCondLst>
                                            <p:cond delay="1338"/>
                                          </p:stCondLst>
                                        </p:cTn>
                                        <p:tgtEl>
                                          <p:spTgt spid="3">
                                            <p:txEl>
                                              <p:pRg st="2" end="2"/>
                                            </p:txEl>
                                          </p:spTgt>
                                        </p:tgtEl>
                                      </p:cBhvr>
                                      <p:to x="100000" y="100000"/>
                                    </p:animScale>
                                    <p:animScale>
                                      <p:cBhvr>
                                        <p:cTn id="54" dur="26">
                                          <p:stCondLst>
                                            <p:cond delay="1642"/>
                                          </p:stCondLst>
                                        </p:cTn>
                                        <p:tgtEl>
                                          <p:spTgt spid="3">
                                            <p:txEl>
                                              <p:pRg st="2" end="2"/>
                                            </p:txEl>
                                          </p:spTgt>
                                        </p:tgtEl>
                                      </p:cBhvr>
                                      <p:to x="100000" y="90000"/>
                                    </p:animScale>
                                    <p:animScale>
                                      <p:cBhvr>
                                        <p:cTn id="55" dur="166" decel="50000">
                                          <p:stCondLst>
                                            <p:cond delay="1668"/>
                                          </p:stCondLst>
                                        </p:cTn>
                                        <p:tgtEl>
                                          <p:spTgt spid="3">
                                            <p:txEl>
                                              <p:pRg st="2" end="2"/>
                                            </p:txEl>
                                          </p:spTgt>
                                        </p:tgtEl>
                                      </p:cBhvr>
                                      <p:to x="100000" y="100000"/>
                                    </p:animScale>
                                    <p:animScale>
                                      <p:cBhvr>
                                        <p:cTn id="56" dur="26">
                                          <p:stCondLst>
                                            <p:cond delay="1808"/>
                                          </p:stCondLst>
                                        </p:cTn>
                                        <p:tgtEl>
                                          <p:spTgt spid="3">
                                            <p:txEl>
                                              <p:pRg st="2" end="2"/>
                                            </p:txEl>
                                          </p:spTgt>
                                        </p:tgtEl>
                                      </p:cBhvr>
                                      <p:to x="100000" y="95000"/>
                                    </p:animScale>
                                    <p:animScale>
                                      <p:cBhvr>
                                        <p:cTn id="57" dur="166" decel="50000">
                                          <p:stCondLst>
                                            <p:cond delay="1834"/>
                                          </p:stCondLst>
                                        </p:cTn>
                                        <p:tgtEl>
                                          <p:spTgt spid="3">
                                            <p:txEl>
                                              <p:pRg st="2" end="2"/>
                                            </p:txEl>
                                          </p:spTgt>
                                        </p:tgtEl>
                                      </p:cBhvr>
                                      <p:to x="100000" y="100000"/>
                                    </p:animScale>
                                  </p:childTnLst>
                                </p:cTn>
                              </p:par>
                            </p:childTnLst>
                          </p:cTn>
                        </p:par>
                        <p:par>
                          <p:cTn id="58" fill="hold">
                            <p:stCondLst>
                              <p:cond delay="6000"/>
                            </p:stCondLst>
                            <p:childTnLst>
                              <p:par>
                                <p:cTn id="59" presetID="26" presetClass="entr" presetSubtype="0" fill="hold" grpId="0" nodeType="after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par>
                          <p:cTn id="75" fill="hold">
                            <p:stCondLst>
                              <p:cond delay="8000"/>
                            </p:stCondLst>
                            <p:childTnLst>
                              <p:par>
                                <p:cTn id="76" presetID="26" presetClass="entr" presetSubtype="0" fill="hold" grpId="0" nodeType="afterEffect">
                                  <p:stCondLst>
                                    <p:cond delay="0"/>
                                  </p:stCondLst>
                                  <p:childTnLst>
                                    <p:set>
                                      <p:cBhvr>
                                        <p:cTn id="77" dur="1" fill="hold">
                                          <p:stCondLst>
                                            <p:cond delay="0"/>
                                          </p:stCondLst>
                                        </p:cTn>
                                        <p:tgtEl>
                                          <p:spTgt spid="3">
                                            <p:txEl>
                                              <p:pRg st="4" end="4"/>
                                            </p:txEl>
                                          </p:spTgt>
                                        </p:tgtEl>
                                        <p:attrNameLst>
                                          <p:attrName>style.visibility</p:attrName>
                                        </p:attrNameLst>
                                      </p:cBhvr>
                                      <p:to>
                                        <p:strVal val="visible"/>
                                      </p:to>
                                    </p:set>
                                    <p:animEffect transition="in" filter="wipe(down)">
                                      <p:cBhvr>
                                        <p:cTn id="78" dur="580">
                                          <p:stCondLst>
                                            <p:cond delay="0"/>
                                          </p:stCondLst>
                                        </p:cTn>
                                        <p:tgtEl>
                                          <p:spTgt spid="3">
                                            <p:txEl>
                                              <p:pRg st="4" end="4"/>
                                            </p:txEl>
                                          </p:spTgt>
                                        </p:tgtEl>
                                      </p:cBhvr>
                                    </p:animEffect>
                                    <p:anim calcmode="lin" valueType="num">
                                      <p:cBhvr>
                                        <p:cTn id="7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4" end="4"/>
                                            </p:txEl>
                                          </p:spTgt>
                                        </p:tgtEl>
                                      </p:cBhvr>
                                      <p:to x="100000" y="60000"/>
                                    </p:animScale>
                                    <p:animScale>
                                      <p:cBhvr>
                                        <p:cTn id="85" dur="166" decel="50000">
                                          <p:stCondLst>
                                            <p:cond delay="676"/>
                                          </p:stCondLst>
                                        </p:cTn>
                                        <p:tgtEl>
                                          <p:spTgt spid="3">
                                            <p:txEl>
                                              <p:pRg st="4" end="4"/>
                                            </p:txEl>
                                          </p:spTgt>
                                        </p:tgtEl>
                                      </p:cBhvr>
                                      <p:to x="100000" y="100000"/>
                                    </p:animScale>
                                    <p:animScale>
                                      <p:cBhvr>
                                        <p:cTn id="86" dur="26">
                                          <p:stCondLst>
                                            <p:cond delay="1312"/>
                                          </p:stCondLst>
                                        </p:cTn>
                                        <p:tgtEl>
                                          <p:spTgt spid="3">
                                            <p:txEl>
                                              <p:pRg st="4" end="4"/>
                                            </p:txEl>
                                          </p:spTgt>
                                        </p:tgtEl>
                                      </p:cBhvr>
                                      <p:to x="100000" y="80000"/>
                                    </p:animScale>
                                    <p:animScale>
                                      <p:cBhvr>
                                        <p:cTn id="87" dur="166" decel="50000">
                                          <p:stCondLst>
                                            <p:cond delay="1338"/>
                                          </p:stCondLst>
                                        </p:cTn>
                                        <p:tgtEl>
                                          <p:spTgt spid="3">
                                            <p:txEl>
                                              <p:pRg st="4" end="4"/>
                                            </p:txEl>
                                          </p:spTgt>
                                        </p:tgtEl>
                                      </p:cBhvr>
                                      <p:to x="100000" y="100000"/>
                                    </p:animScale>
                                    <p:animScale>
                                      <p:cBhvr>
                                        <p:cTn id="88" dur="26">
                                          <p:stCondLst>
                                            <p:cond delay="1642"/>
                                          </p:stCondLst>
                                        </p:cTn>
                                        <p:tgtEl>
                                          <p:spTgt spid="3">
                                            <p:txEl>
                                              <p:pRg st="4" end="4"/>
                                            </p:txEl>
                                          </p:spTgt>
                                        </p:tgtEl>
                                      </p:cBhvr>
                                      <p:to x="100000" y="90000"/>
                                    </p:animScale>
                                    <p:animScale>
                                      <p:cBhvr>
                                        <p:cTn id="89" dur="166" decel="50000">
                                          <p:stCondLst>
                                            <p:cond delay="1668"/>
                                          </p:stCondLst>
                                        </p:cTn>
                                        <p:tgtEl>
                                          <p:spTgt spid="3">
                                            <p:txEl>
                                              <p:pRg st="4" end="4"/>
                                            </p:txEl>
                                          </p:spTgt>
                                        </p:tgtEl>
                                      </p:cBhvr>
                                      <p:to x="100000" y="100000"/>
                                    </p:animScale>
                                    <p:animScale>
                                      <p:cBhvr>
                                        <p:cTn id="90" dur="26">
                                          <p:stCondLst>
                                            <p:cond delay="1808"/>
                                          </p:stCondLst>
                                        </p:cTn>
                                        <p:tgtEl>
                                          <p:spTgt spid="3">
                                            <p:txEl>
                                              <p:pRg st="4" end="4"/>
                                            </p:txEl>
                                          </p:spTgt>
                                        </p:tgtEl>
                                      </p:cBhvr>
                                      <p:to x="100000" y="95000"/>
                                    </p:animScale>
                                    <p:animScale>
                                      <p:cBhvr>
                                        <p:cTn id="91"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DRIVING FORCES OF NATURAL VENTILATION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WIND PRESSURE</a:t>
            </a:r>
            <a:endParaRPr lang="en-US" dirty="0"/>
          </a:p>
          <a:p>
            <a:r>
              <a:rPr lang="en-US" dirty="0"/>
              <a:t> When wind strikes a building, it induces a positive pressure on the windward face and negative pressure on the leeward face. This drives the air to flow through windward openings into the building to the low-pressure openings at the leeward face (see Figure 2.1). It is possible to estimate the wind pressures for simple </a:t>
            </a:r>
            <a:r>
              <a:rPr lang="en-US" dirty="0" smtClean="0"/>
              <a:t>buildings</a:t>
            </a:r>
          </a:p>
          <a:p>
            <a:pPr marL="0" indent="0">
              <a:buNone/>
            </a:pPr>
            <a:r>
              <a:rPr lang="en-US" b="1" dirty="0"/>
              <a:t>STACK (OR BUOYANCY) PRESSURE</a:t>
            </a:r>
            <a:endParaRPr lang="en-US" dirty="0"/>
          </a:p>
          <a:p>
            <a:r>
              <a:rPr lang="en-US" dirty="0"/>
              <a:t> Stack (or buoyancy) pressure is generated from the air temperature or humidity difference (sometimes defined as density difference) between indoor and outdoor air. This difference generates an imbalance in the pressure gradients of the interior and exterior air columns, causing a vertical pressure difference. </a:t>
            </a:r>
            <a:endParaRPr lang="en-US" dirty="0" smtClean="0"/>
          </a:p>
          <a:p>
            <a:r>
              <a:rPr lang="en-US" dirty="0"/>
              <a:t>When the room air is warmer than the outside air, the room air is less dense and rises. Air enters the building through lower openings and escapes from upper openings. </a:t>
            </a:r>
          </a:p>
          <a:p>
            <a:endParaRPr lang="en-US" dirty="0"/>
          </a:p>
        </p:txBody>
      </p:sp>
    </p:spTree>
    <p:extLst>
      <p:ext uri="{BB962C8B-B14F-4D97-AF65-F5344CB8AC3E}">
        <p14:creationId xmlns:p14="http://schemas.microsoft.com/office/powerpoint/2010/main" val="59590058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82234" y="4087814"/>
            <a:ext cx="8548830" cy="6216030"/>
          </a:xfrm>
        </p:spPr>
        <p:txBody>
          <a:bodyPr/>
          <a:lstStyle/>
          <a:p>
            <a:endParaRPr lang="en-US" dirty="0"/>
          </a:p>
        </p:txBody>
      </p:sp>
      <p:pic>
        <p:nvPicPr>
          <p:cNvPr id="3074" name="Picture 2" descr="Wind-Pressure-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1667276"/>
            <a:ext cx="10897471" cy="326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0652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DESIGN AND OPERATION</a:t>
            </a:r>
            <a:r>
              <a:rPr lang="en-US" dirty="0"/>
              <a:t/>
            </a:r>
            <a:br>
              <a:rPr lang="en-US" dirty="0"/>
            </a:br>
            <a:endParaRPr lang="en-US" dirty="0"/>
          </a:p>
        </p:txBody>
      </p:sp>
      <p:sp>
        <p:nvSpPr>
          <p:cNvPr id="3" name="Content Placeholder 2"/>
          <p:cNvSpPr>
            <a:spLocks noGrp="1"/>
          </p:cNvSpPr>
          <p:nvPr>
            <p:ph idx="1"/>
          </p:nvPr>
        </p:nvSpPr>
        <p:spPr>
          <a:xfrm>
            <a:off x="677334" y="1398589"/>
            <a:ext cx="8596668" cy="5459411"/>
          </a:xfrm>
        </p:spPr>
        <p:txBody>
          <a:bodyPr>
            <a:normAutofit/>
          </a:bodyPr>
          <a:lstStyle/>
          <a:p>
            <a:pPr marL="0" indent="0">
              <a:buNone/>
            </a:pPr>
            <a:r>
              <a:rPr lang="en-US" b="1" dirty="0"/>
              <a:t>BASIC DESIGN CONCEPTS FOR NATURAL VENTILATION</a:t>
            </a:r>
            <a:endParaRPr lang="en-US" dirty="0"/>
          </a:p>
          <a:p>
            <a:pPr marL="0" indent="0">
              <a:buNone/>
            </a:pPr>
            <a:r>
              <a:rPr lang="en-US" dirty="0"/>
              <a:t>Developing the design concept for a naturally ventilated building that incorporates infection control involves three basic steps:</a:t>
            </a:r>
          </a:p>
          <a:p>
            <a:pPr lvl="0"/>
            <a:r>
              <a:rPr lang="en-US" dirty="0"/>
              <a:t>Specify the desired airflow pattern from the inlet openings to the outlet openings.</a:t>
            </a:r>
          </a:p>
          <a:p>
            <a:pPr lvl="0"/>
            <a:r>
              <a:rPr lang="en-US" dirty="0"/>
              <a:t>Identify the main available driving forces that allow the desired airflow pattern to be achieved. </a:t>
            </a:r>
          </a:p>
          <a:p>
            <a:pPr lvl="0"/>
            <a:r>
              <a:rPr lang="en-US" dirty="0"/>
              <a:t>Size and locate the openings so that the required ventilation rates can be delivered under all operating regimes.</a:t>
            </a:r>
          </a:p>
          <a:p>
            <a:pPr marL="0" indent="0">
              <a:buNone/>
            </a:pPr>
            <a:r>
              <a:rPr lang="en-US" dirty="0" smtClean="0"/>
              <a:t>A </a:t>
            </a:r>
            <a:r>
              <a:rPr lang="en-US" dirty="0"/>
              <a:t>general procedure for natural ventilation starts from the architectural design, system layout and component selection, vent sizing and design-control strategy. The procedure is concluded by detailed design drawing.</a:t>
            </a:r>
          </a:p>
          <a:p>
            <a:r>
              <a:rPr lang="en-US" dirty="0"/>
              <a:t>Converting an existing building or designing a new building to use natural ventilation for controlling airborne infection would, ideally, include the presence of single-bedded isolation rooms with operable windows and </a:t>
            </a:r>
            <a:r>
              <a:rPr lang="en-US" dirty="0" err="1"/>
              <a:t>ensuite</a:t>
            </a:r>
            <a:r>
              <a:rPr lang="en-US" dirty="0"/>
              <a:t> toilets</a:t>
            </a:r>
          </a:p>
          <a:p>
            <a:endParaRPr lang="en-US" dirty="0"/>
          </a:p>
        </p:txBody>
      </p:sp>
    </p:spTree>
    <p:extLst>
      <p:ext uri="{BB962C8B-B14F-4D97-AF65-F5344CB8AC3E}">
        <p14:creationId xmlns:p14="http://schemas.microsoft.com/office/powerpoint/2010/main" val="383620576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CONSIDERATIONS FOR HOT SUMMERS </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Architectural </a:t>
            </a:r>
            <a:r>
              <a:rPr lang="en-US" b="1" dirty="0"/>
              <a:t>design features </a:t>
            </a:r>
            <a:endParaRPr lang="en-US" dirty="0"/>
          </a:p>
          <a:p>
            <a:r>
              <a:rPr lang="en-US" dirty="0"/>
              <a:t>When the land area allows, active use of ground-to-sky radiation will greatly reduce the effective radiant temperature. Semi-open architectural design is preferred, and should allow direct long-wave radiation from ground to sky to occur. The semi-opening should be on the shade side of a building to avoid direct solar irradiation — this is how a sunshade works </a:t>
            </a:r>
            <a:endParaRPr lang="en-US" dirty="0"/>
          </a:p>
        </p:txBody>
      </p:sp>
      <p:pic>
        <p:nvPicPr>
          <p:cNvPr id="4" name="Picture 3"/>
          <p:cNvPicPr/>
          <p:nvPr/>
        </p:nvPicPr>
        <p:blipFill rotWithShape="1">
          <a:blip r:embed="rId2"/>
          <a:srcRect l="21572" t="21413" r="31595" b="43805"/>
          <a:stretch/>
        </p:blipFill>
        <p:spPr bwMode="auto">
          <a:xfrm>
            <a:off x="2343150" y="4237672"/>
            <a:ext cx="5067300" cy="21164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380732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CONSIDERATIONS FOR WINTER</a:t>
            </a:r>
            <a:r>
              <a:rPr lang="en-US" dirty="0"/>
              <a:t> </a:t>
            </a:r>
            <a:endParaRPr lang="en-US" dirty="0"/>
          </a:p>
        </p:txBody>
      </p:sp>
      <p:sp>
        <p:nvSpPr>
          <p:cNvPr id="3" name="Content Placeholder 2"/>
          <p:cNvSpPr>
            <a:spLocks noGrp="1"/>
          </p:cNvSpPr>
          <p:nvPr>
            <p:ph idx="1"/>
          </p:nvPr>
        </p:nvSpPr>
        <p:spPr/>
        <p:txBody>
          <a:bodyPr/>
          <a:lstStyle/>
          <a:p>
            <a:r>
              <a:rPr lang="en-US" dirty="0" smtClean="0"/>
              <a:t>In </a:t>
            </a:r>
            <a:r>
              <a:rPr lang="en-US" dirty="0"/>
              <a:t>cold winter conditions, a high air-change rate is not desirable for thermal comfort, particularly as windows may be closed to keep the building warm. Even if normal heating is introduced, with a high air-change rate the effects might be insignificant, and energy efficiency will be low. Therefore, heating strategies must be planned carefully. Building envelope design should be able to capture the solar heat and minimize conduction loss through the wall. Proper insulation of walls and the use of double glazing are desirable. For extremely cold climates, a rigorous assessment using simulation techniques should be undertaken, so that the degree of coldness can be quantified. This can be used to determine whether the natural ventilation strategy could be adopted for the climate being considered. </a:t>
            </a:r>
          </a:p>
          <a:p>
            <a:endParaRPr lang="en-US" dirty="0"/>
          </a:p>
        </p:txBody>
      </p:sp>
    </p:spTree>
    <p:extLst>
      <p:ext uri="{BB962C8B-B14F-4D97-AF65-F5344CB8AC3E}">
        <p14:creationId xmlns:p14="http://schemas.microsoft.com/office/powerpoint/2010/main" val="626820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TotalTime>
  <Words>971</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DESIGN OF INNOVATIVE AND AUTOMATED RESPIRATORY BUILDINGS FOR PATIENTS AND HEALTH WORKERS AGAINST CORONA CIRUS DISEASE OUTBREAK </vt:lpstr>
      <vt:lpstr>CORONA VIRUS</vt:lpstr>
      <vt:lpstr>COVID-19</vt:lpstr>
      <vt:lpstr>VENTILATION  </vt:lpstr>
      <vt:lpstr>THE DRIVING FORCES OF NATURAL VENTILATION</vt:lpstr>
      <vt:lpstr>PowerPoint Presentation</vt:lpstr>
      <vt:lpstr>DESIGN AND OPERATION </vt:lpstr>
      <vt:lpstr>CONSIDERATIONS FOR HOT SUMMERS  </vt:lpstr>
      <vt:lpstr>CONSIDERATIONS FOR WINTER </vt:lpstr>
      <vt:lpstr>SOME MORE CONSIDERATIONS ARE:</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INNOVATIVE AND AUTOMATED RESPIRATORY BUILDINGS FOR PATIENTS AND HEALTH WORKERS AGAINST CORONA CIRUS DISEASE OUTBREAK </dc:title>
  <dc:creator>user</dc:creator>
  <cp:lastModifiedBy>user</cp:lastModifiedBy>
  <cp:revision>25</cp:revision>
  <dcterms:created xsi:type="dcterms:W3CDTF">2020-04-12T13:36:14Z</dcterms:created>
  <dcterms:modified xsi:type="dcterms:W3CDTF">2020-04-12T14:20:27Z</dcterms:modified>
</cp:coreProperties>
</file>