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9" r:id="rId4"/>
    <p:sldId id="260" r:id="rId5"/>
    <p:sldId id="265" r:id="rId6"/>
    <p:sldId id="261"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123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CAF6B-27C1-402F-8B9E-B9D5694CB05D}" type="doc">
      <dgm:prSet loTypeId="urn:microsoft.com/office/officeart/2005/8/layout/process5" loCatId="process" qsTypeId="urn:microsoft.com/office/officeart/2005/8/quickstyle/simple4" qsCatId="simple" csTypeId="urn:microsoft.com/office/officeart/2005/8/colors/accent0_3" csCatId="mainScheme"/>
      <dgm:spPr/>
      <dgm:t>
        <a:bodyPr/>
        <a:lstStyle/>
        <a:p>
          <a:endParaRPr lang="en-US"/>
        </a:p>
      </dgm:t>
    </dgm:pt>
    <dgm:pt modelId="{E351B9A7-F188-414D-9055-4AFE593B62DE}">
      <dgm:prSet/>
      <dgm:spPr/>
      <dgm:t>
        <a:bodyPr/>
        <a:lstStyle/>
        <a:p>
          <a:pPr rtl="0"/>
          <a:r>
            <a:rPr lang="en-US" dirty="0" smtClean="0"/>
            <a:t>Extracting and developing natural resources </a:t>
          </a:r>
          <a:endParaRPr lang="en-US" dirty="0"/>
        </a:p>
      </dgm:t>
    </dgm:pt>
    <dgm:pt modelId="{C3434960-A871-4D5D-8F35-53980A48CF4F}" type="parTrans" cxnId="{E862CEB9-6D68-4DDF-B490-06CB0EF91647}">
      <dgm:prSet/>
      <dgm:spPr/>
      <dgm:t>
        <a:bodyPr/>
        <a:lstStyle/>
        <a:p>
          <a:endParaRPr lang="en-US"/>
        </a:p>
      </dgm:t>
    </dgm:pt>
    <dgm:pt modelId="{1B04FF97-74A0-4CA5-9C4F-7F394A6CAABE}" type="sibTrans" cxnId="{E862CEB9-6D68-4DDF-B490-06CB0EF91647}">
      <dgm:prSet/>
      <dgm:spPr/>
      <dgm:t>
        <a:bodyPr/>
        <a:lstStyle/>
        <a:p>
          <a:endParaRPr lang="en-US"/>
        </a:p>
      </dgm:t>
    </dgm:pt>
    <dgm:pt modelId="{E401BB04-BDF4-47CB-97AC-F2F7C8CCE82C}">
      <dgm:prSet/>
      <dgm:spPr/>
      <dgm:t>
        <a:bodyPr/>
        <a:lstStyle/>
        <a:p>
          <a:pPr rtl="0"/>
          <a:r>
            <a:rPr lang="en-US" dirty="0" smtClean="0"/>
            <a:t>Processing and modifying resources </a:t>
          </a:r>
          <a:endParaRPr lang="en-US" dirty="0"/>
        </a:p>
      </dgm:t>
    </dgm:pt>
    <dgm:pt modelId="{0ED9E0BA-99AB-4734-83C7-4AD993F5C687}" type="parTrans" cxnId="{CD84E51B-E641-4B7C-A507-AC4CE25FFB36}">
      <dgm:prSet/>
      <dgm:spPr/>
      <dgm:t>
        <a:bodyPr/>
        <a:lstStyle/>
        <a:p>
          <a:endParaRPr lang="en-US"/>
        </a:p>
      </dgm:t>
    </dgm:pt>
    <dgm:pt modelId="{7AA27A31-4432-40EF-910C-DA4B37BCF554}" type="sibTrans" cxnId="{CD84E51B-E641-4B7C-A507-AC4CE25FFB36}">
      <dgm:prSet/>
      <dgm:spPr/>
      <dgm:t>
        <a:bodyPr/>
        <a:lstStyle/>
        <a:p>
          <a:endParaRPr lang="en-US"/>
        </a:p>
      </dgm:t>
    </dgm:pt>
    <dgm:pt modelId="{7D5A29EA-16EE-4436-B9A3-CA8B7F34B8DF}">
      <dgm:prSet/>
      <dgm:spPr/>
      <dgm:t>
        <a:bodyPr/>
        <a:lstStyle/>
        <a:p>
          <a:pPr rtl="0"/>
          <a:r>
            <a:rPr lang="en-US" dirty="0" smtClean="0"/>
            <a:t>Designing and building transportation infrastructure</a:t>
          </a:r>
          <a:endParaRPr lang="en-US" dirty="0"/>
        </a:p>
      </dgm:t>
    </dgm:pt>
    <dgm:pt modelId="{5819FCFC-5F80-4DF2-9C09-668ADF63D87F}" type="parTrans" cxnId="{DE9C33C0-F1C4-420E-8893-2ADD5E1F895D}">
      <dgm:prSet/>
      <dgm:spPr/>
      <dgm:t>
        <a:bodyPr/>
        <a:lstStyle/>
        <a:p>
          <a:endParaRPr lang="en-US"/>
        </a:p>
      </dgm:t>
    </dgm:pt>
    <dgm:pt modelId="{4647E979-EDF4-4203-B477-F7BCEC8BC032}" type="sibTrans" cxnId="{DE9C33C0-F1C4-420E-8893-2ADD5E1F895D}">
      <dgm:prSet/>
      <dgm:spPr/>
      <dgm:t>
        <a:bodyPr/>
        <a:lstStyle/>
        <a:p>
          <a:endParaRPr lang="en-US"/>
        </a:p>
      </dgm:t>
    </dgm:pt>
    <dgm:pt modelId="{1BE0562A-CFFC-4678-839A-6BF1C37D0D0A}">
      <dgm:prSet/>
      <dgm:spPr/>
      <dgm:t>
        <a:bodyPr/>
        <a:lstStyle/>
        <a:p>
          <a:pPr rtl="0"/>
          <a:r>
            <a:rPr lang="en-US" dirty="0" smtClean="0"/>
            <a:t>Meeting the needs of consumers</a:t>
          </a:r>
          <a:endParaRPr lang="en-US" dirty="0"/>
        </a:p>
      </dgm:t>
    </dgm:pt>
    <dgm:pt modelId="{C959F75F-14B7-4114-AD8C-537513226368}" type="parTrans" cxnId="{AD89C249-AC1A-4287-B696-595D2D90BC20}">
      <dgm:prSet/>
      <dgm:spPr/>
      <dgm:t>
        <a:bodyPr/>
        <a:lstStyle/>
        <a:p>
          <a:endParaRPr lang="en-US"/>
        </a:p>
      </dgm:t>
    </dgm:pt>
    <dgm:pt modelId="{151563CF-C8FF-453D-A6DF-FCBACCF6F441}" type="sibTrans" cxnId="{AD89C249-AC1A-4287-B696-595D2D90BC20}">
      <dgm:prSet/>
      <dgm:spPr/>
      <dgm:t>
        <a:bodyPr/>
        <a:lstStyle/>
        <a:p>
          <a:endParaRPr lang="en-US"/>
        </a:p>
      </dgm:t>
    </dgm:pt>
    <dgm:pt modelId="{89F73ABC-BDEA-4188-9426-B7EDE70248E0}">
      <dgm:prSet/>
      <dgm:spPr/>
      <dgm:t>
        <a:bodyPr/>
        <a:lstStyle/>
        <a:p>
          <a:pPr rtl="0"/>
          <a:r>
            <a:rPr lang="en-US" dirty="0" smtClean="0"/>
            <a:t>Recovering and reusing resources</a:t>
          </a:r>
          <a:endParaRPr lang="en-US" dirty="0"/>
        </a:p>
      </dgm:t>
    </dgm:pt>
    <dgm:pt modelId="{2BB34479-6377-4BFE-B8A1-D639AC483B6F}" type="parTrans" cxnId="{A6B7F044-646D-4351-B160-EB71777FA740}">
      <dgm:prSet/>
      <dgm:spPr/>
      <dgm:t>
        <a:bodyPr/>
        <a:lstStyle/>
        <a:p>
          <a:endParaRPr lang="en-US"/>
        </a:p>
      </dgm:t>
    </dgm:pt>
    <dgm:pt modelId="{5DE2F6B9-DB40-4F9F-8D1F-CC637D0F9440}" type="sibTrans" cxnId="{A6B7F044-646D-4351-B160-EB71777FA740}">
      <dgm:prSet/>
      <dgm:spPr/>
      <dgm:t>
        <a:bodyPr/>
        <a:lstStyle/>
        <a:p>
          <a:endParaRPr lang="en-US"/>
        </a:p>
      </dgm:t>
    </dgm:pt>
    <dgm:pt modelId="{0564607E-9388-4B4E-B4A8-35A9956782E7}">
      <dgm:prSet/>
      <dgm:spPr/>
      <dgm:t>
        <a:bodyPr/>
        <a:lstStyle/>
        <a:p>
          <a:pPr rtl="0"/>
          <a:r>
            <a:rPr lang="en-US" dirty="0" smtClean="0"/>
            <a:t>Producing and distributing energy </a:t>
          </a:r>
          <a:endParaRPr lang="en-US" dirty="0"/>
        </a:p>
      </dgm:t>
    </dgm:pt>
    <dgm:pt modelId="{B91C01E3-85C2-414A-BF73-42412F28F3A0}" type="parTrans" cxnId="{DDBA71A8-A0C4-4337-83DF-1AE49F5FDD4E}">
      <dgm:prSet/>
      <dgm:spPr/>
      <dgm:t>
        <a:bodyPr/>
        <a:lstStyle/>
        <a:p>
          <a:endParaRPr lang="en-US"/>
        </a:p>
      </dgm:t>
    </dgm:pt>
    <dgm:pt modelId="{28B2188D-8E1F-461D-9ADA-2112F63E3C74}" type="sibTrans" cxnId="{DDBA71A8-A0C4-4337-83DF-1AE49F5FDD4E}">
      <dgm:prSet/>
      <dgm:spPr/>
      <dgm:t>
        <a:bodyPr/>
        <a:lstStyle/>
        <a:p>
          <a:endParaRPr lang="en-US"/>
        </a:p>
      </dgm:t>
    </dgm:pt>
    <dgm:pt modelId="{71CD6A86-AAF5-4C38-8C17-348922F4A55A}" type="pres">
      <dgm:prSet presAssocID="{6A8CAF6B-27C1-402F-8B9E-B9D5694CB05D}" presName="diagram" presStyleCnt="0">
        <dgm:presLayoutVars>
          <dgm:dir/>
          <dgm:resizeHandles val="exact"/>
        </dgm:presLayoutVars>
      </dgm:prSet>
      <dgm:spPr/>
    </dgm:pt>
    <dgm:pt modelId="{7E2AF657-0A07-492B-8E97-E6AC68F6819C}" type="pres">
      <dgm:prSet presAssocID="{E351B9A7-F188-414D-9055-4AFE593B62DE}" presName="node" presStyleLbl="node1" presStyleIdx="0" presStyleCnt="6">
        <dgm:presLayoutVars>
          <dgm:bulletEnabled val="1"/>
        </dgm:presLayoutVars>
      </dgm:prSet>
      <dgm:spPr/>
    </dgm:pt>
    <dgm:pt modelId="{D6F1C12B-9E17-442E-820E-5945EFA05D2B}" type="pres">
      <dgm:prSet presAssocID="{1B04FF97-74A0-4CA5-9C4F-7F394A6CAABE}" presName="sibTrans" presStyleLbl="sibTrans2D1" presStyleIdx="0" presStyleCnt="5"/>
      <dgm:spPr/>
    </dgm:pt>
    <dgm:pt modelId="{78576192-3988-405C-A699-7B510EB95670}" type="pres">
      <dgm:prSet presAssocID="{1B04FF97-74A0-4CA5-9C4F-7F394A6CAABE}" presName="connectorText" presStyleLbl="sibTrans2D1" presStyleIdx="0" presStyleCnt="5"/>
      <dgm:spPr/>
    </dgm:pt>
    <dgm:pt modelId="{EDE7ACCD-0E0A-4737-8A3F-63290F97F11A}" type="pres">
      <dgm:prSet presAssocID="{E401BB04-BDF4-47CB-97AC-F2F7C8CCE82C}" presName="node" presStyleLbl="node1" presStyleIdx="1" presStyleCnt="6">
        <dgm:presLayoutVars>
          <dgm:bulletEnabled val="1"/>
        </dgm:presLayoutVars>
      </dgm:prSet>
      <dgm:spPr/>
    </dgm:pt>
    <dgm:pt modelId="{2CCCB950-3E78-42A1-AABF-D77DE3E03FDB}" type="pres">
      <dgm:prSet presAssocID="{7AA27A31-4432-40EF-910C-DA4B37BCF554}" presName="sibTrans" presStyleLbl="sibTrans2D1" presStyleIdx="1" presStyleCnt="5"/>
      <dgm:spPr/>
    </dgm:pt>
    <dgm:pt modelId="{2D94CFC7-67A2-402E-B240-4875BC9AD250}" type="pres">
      <dgm:prSet presAssocID="{7AA27A31-4432-40EF-910C-DA4B37BCF554}" presName="connectorText" presStyleLbl="sibTrans2D1" presStyleIdx="1" presStyleCnt="5"/>
      <dgm:spPr/>
    </dgm:pt>
    <dgm:pt modelId="{75263812-C6F2-4F1B-B0DB-3200B4BCACD8}" type="pres">
      <dgm:prSet presAssocID="{7D5A29EA-16EE-4436-B9A3-CA8B7F34B8DF}" presName="node" presStyleLbl="node1" presStyleIdx="2" presStyleCnt="6">
        <dgm:presLayoutVars>
          <dgm:bulletEnabled val="1"/>
        </dgm:presLayoutVars>
      </dgm:prSet>
      <dgm:spPr/>
    </dgm:pt>
    <dgm:pt modelId="{99B50343-3B95-429B-B73D-C92FFDFF0E63}" type="pres">
      <dgm:prSet presAssocID="{4647E979-EDF4-4203-B477-F7BCEC8BC032}" presName="sibTrans" presStyleLbl="sibTrans2D1" presStyleIdx="2" presStyleCnt="5"/>
      <dgm:spPr/>
    </dgm:pt>
    <dgm:pt modelId="{5EC6A805-B3D8-4B83-AF72-F82EC1EC1FCF}" type="pres">
      <dgm:prSet presAssocID="{4647E979-EDF4-4203-B477-F7BCEC8BC032}" presName="connectorText" presStyleLbl="sibTrans2D1" presStyleIdx="2" presStyleCnt="5"/>
      <dgm:spPr/>
    </dgm:pt>
    <dgm:pt modelId="{F45C663B-2AEB-49ED-BFDC-B01BEF1A16BF}" type="pres">
      <dgm:prSet presAssocID="{1BE0562A-CFFC-4678-839A-6BF1C37D0D0A}" presName="node" presStyleLbl="node1" presStyleIdx="3" presStyleCnt="6">
        <dgm:presLayoutVars>
          <dgm:bulletEnabled val="1"/>
        </dgm:presLayoutVars>
      </dgm:prSet>
      <dgm:spPr/>
    </dgm:pt>
    <dgm:pt modelId="{09BF5F1F-4BE7-47CE-9BCC-385FB8C193F4}" type="pres">
      <dgm:prSet presAssocID="{151563CF-C8FF-453D-A6DF-FCBACCF6F441}" presName="sibTrans" presStyleLbl="sibTrans2D1" presStyleIdx="3" presStyleCnt="5"/>
      <dgm:spPr/>
    </dgm:pt>
    <dgm:pt modelId="{10C025A7-9FAF-4E7D-8077-D7D56E44BA65}" type="pres">
      <dgm:prSet presAssocID="{151563CF-C8FF-453D-A6DF-FCBACCF6F441}" presName="connectorText" presStyleLbl="sibTrans2D1" presStyleIdx="3" presStyleCnt="5"/>
      <dgm:spPr/>
    </dgm:pt>
    <dgm:pt modelId="{C4A24AD1-ACDB-4B2F-ACDE-C295D5C6F0CA}" type="pres">
      <dgm:prSet presAssocID="{89F73ABC-BDEA-4188-9426-B7EDE70248E0}" presName="node" presStyleLbl="node1" presStyleIdx="4" presStyleCnt="6">
        <dgm:presLayoutVars>
          <dgm:bulletEnabled val="1"/>
        </dgm:presLayoutVars>
      </dgm:prSet>
      <dgm:spPr/>
    </dgm:pt>
    <dgm:pt modelId="{D50664A9-0A4E-4094-BDB9-96D1AD0EAE9F}" type="pres">
      <dgm:prSet presAssocID="{5DE2F6B9-DB40-4F9F-8D1F-CC637D0F9440}" presName="sibTrans" presStyleLbl="sibTrans2D1" presStyleIdx="4" presStyleCnt="5"/>
      <dgm:spPr/>
    </dgm:pt>
    <dgm:pt modelId="{F308BD68-1751-4E7F-8D1A-60FDED6FB113}" type="pres">
      <dgm:prSet presAssocID="{5DE2F6B9-DB40-4F9F-8D1F-CC637D0F9440}" presName="connectorText" presStyleLbl="sibTrans2D1" presStyleIdx="4" presStyleCnt="5"/>
      <dgm:spPr/>
    </dgm:pt>
    <dgm:pt modelId="{EE54BE5C-7C62-47BE-A947-BF447A3CB1FF}" type="pres">
      <dgm:prSet presAssocID="{0564607E-9388-4B4E-B4A8-35A9956782E7}" presName="node" presStyleLbl="node1" presStyleIdx="5" presStyleCnt="6" custLinFactNeighborY="-1156">
        <dgm:presLayoutVars>
          <dgm:bulletEnabled val="1"/>
        </dgm:presLayoutVars>
      </dgm:prSet>
      <dgm:spPr/>
    </dgm:pt>
  </dgm:ptLst>
  <dgm:cxnLst>
    <dgm:cxn modelId="{EB1D1430-FE27-49BA-8417-6971D872F875}" type="presOf" srcId="{151563CF-C8FF-453D-A6DF-FCBACCF6F441}" destId="{09BF5F1F-4BE7-47CE-9BCC-385FB8C193F4}" srcOrd="0" destOrd="0" presId="urn:microsoft.com/office/officeart/2005/8/layout/process5"/>
    <dgm:cxn modelId="{AD89C249-AC1A-4287-B696-595D2D90BC20}" srcId="{6A8CAF6B-27C1-402F-8B9E-B9D5694CB05D}" destId="{1BE0562A-CFFC-4678-839A-6BF1C37D0D0A}" srcOrd="3" destOrd="0" parTransId="{C959F75F-14B7-4114-AD8C-537513226368}" sibTransId="{151563CF-C8FF-453D-A6DF-FCBACCF6F441}"/>
    <dgm:cxn modelId="{DE9C33C0-F1C4-420E-8893-2ADD5E1F895D}" srcId="{6A8CAF6B-27C1-402F-8B9E-B9D5694CB05D}" destId="{7D5A29EA-16EE-4436-B9A3-CA8B7F34B8DF}" srcOrd="2" destOrd="0" parTransId="{5819FCFC-5F80-4DF2-9C09-668ADF63D87F}" sibTransId="{4647E979-EDF4-4203-B477-F7BCEC8BC032}"/>
    <dgm:cxn modelId="{44BC527B-C80E-4E87-BE76-FBFFBE903C6F}" type="presOf" srcId="{4647E979-EDF4-4203-B477-F7BCEC8BC032}" destId="{99B50343-3B95-429B-B73D-C92FFDFF0E63}" srcOrd="0" destOrd="0" presId="urn:microsoft.com/office/officeart/2005/8/layout/process5"/>
    <dgm:cxn modelId="{CD84E51B-E641-4B7C-A507-AC4CE25FFB36}" srcId="{6A8CAF6B-27C1-402F-8B9E-B9D5694CB05D}" destId="{E401BB04-BDF4-47CB-97AC-F2F7C8CCE82C}" srcOrd="1" destOrd="0" parTransId="{0ED9E0BA-99AB-4734-83C7-4AD993F5C687}" sibTransId="{7AA27A31-4432-40EF-910C-DA4B37BCF554}"/>
    <dgm:cxn modelId="{60541B2A-EDBB-4C06-A057-48C71FB1E009}" type="presOf" srcId="{1B04FF97-74A0-4CA5-9C4F-7F394A6CAABE}" destId="{D6F1C12B-9E17-442E-820E-5945EFA05D2B}" srcOrd="0" destOrd="0" presId="urn:microsoft.com/office/officeart/2005/8/layout/process5"/>
    <dgm:cxn modelId="{1A908B86-DA4E-4026-AAE6-7F19ABBB629C}" type="presOf" srcId="{7AA27A31-4432-40EF-910C-DA4B37BCF554}" destId="{2D94CFC7-67A2-402E-B240-4875BC9AD250}" srcOrd="1" destOrd="0" presId="urn:microsoft.com/office/officeart/2005/8/layout/process5"/>
    <dgm:cxn modelId="{99315B10-EF23-41EF-A083-4386ABF9DAEF}" type="presOf" srcId="{5DE2F6B9-DB40-4F9F-8D1F-CC637D0F9440}" destId="{F308BD68-1751-4E7F-8D1A-60FDED6FB113}" srcOrd="1" destOrd="0" presId="urn:microsoft.com/office/officeart/2005/8/layout/process5"/>
    <dgm:cxn modelId="{B8ED9BD3-3159-4DC1-ABA4-2CC5D991C521}" type="presOf" srcId="{0564607E-9388-4B4E-B4A8-35A9956782E7}" destId="{EE54BE5C-7C62-47BE-A947-BF447A3CB1FF}" srcOrd="0" destOrd="0" presId="urn:microsoft.com/office/officeart/2005/8/layout/process5"/>
    <dgm:cxn modelId="{4CD20574-6C9E-413B-81CF-0B701F87035A}" type="presOf" srcId="{4647E979-EDF4-4203-B477-F7BCEC8BC032}" destId="{5EC6A805-B3D8-4B83-AF72-F82EC1EC1FCF}" srcOrd="1" destOrd="0" presId="urn:microsoft.com/office/officeart/2005/8/layout/process5"/>
    <dgm:cxn modelId="{67351368-3AC6-4087-8287-E1D8FDC222FB}" type="presOf" srcId="{E401BB04-BDF4-47CB-97AC-F2F7C8CCE82C}" destId="{EDE7ACCD-0E0A-4737-8A3F-63290F97F11A}" srcOrd="0" destOrd="0" presId="urn:microsoft.com/office/officeart/2005/8/layout/process5"/>
    <dgm:cxn modelId="{E862CEB9-6D68-4DDF-B490-06CB0EF91647}" srcId="{6A8CAF6B-27C1-402F-8B9E-B9D5694CB05D}" destId="{E351B9A7-F188-414D-9055-4AFE593B62DE}" srcOrd="0" destOrd="0" parTransId="{C3434960-A871-4D5D-8F35-53980A48CF4F}" sibTransId="{1B04FF97-74A0-4CA5-9C4F-7F394A6CAABE}"/>
    <dgm:cxn modelId="{4AC82D1A-88F9-4269-8977-CD8DD0EA986C}" type="presOf" srcId="{151563CF-C8FF-453D-A6DF-FCBACCF6F441}" destId="{10C025A7-9FAF-4E7D-8077-D7D56E44BA65}" srcOrd="1" destOrd="0" presId="urn:microsoft.com/office/officeart/2005/8/layout/process5"/>
    <dgm:cxn modelId="{5C2DB42C-CA2E-4945-8F32-3137811D8451}" type="presOf" srcId="{1BE0562A-CFFC-4678-839A-6BF1C37D0D0A}" destId="{F45C663B-2AEB-49ED-BFDC-B01BEF1A16BF}" srcOrd="0" destOrd="0" presId="urn:microsoft.com/office/officeart/2005/8/layout/process5"/>
    <dgm:cxn modelId="{FF23D046-0D83-4148-9663-2D88CC68B598}" type="presOf" srcId="{6A8CAF6B-27C1-402F-8B9E-B9D5694CB05D}" destId="{71CD6A86-AAF5-4C38-8C17-348922F4A55A}" srcOrd="0" destOrd="0" presId="urn:microsoft.com/office/officeart/2005/8/layout/process5"/>
    <dgm:cxn modelId="{DDBA71A8-A0C4-4337-83DF-1AE49F5FDD4E}" srcId="{6A8CAF6B-27C1-402F-8B9E-B9D5694CB05D}" destId="{0564607E-9388-4B4E-B4A8-35A9956782E7}" srcOrd="5" destOrd="0" parTransId="{B91C01E3-85C2-414A-BF73-42412F28F3A0}" sibTransId="{28B2188D-8E1F-461D-9ADA-2112F63E3C74}"/>
    <dgm:cxn modelId="{8C8F4B46-6814-42B4-9802-0641207E00FB}" type="presOf" srcId="{89F73ABC-BDEA-4188-9426-B7EDE70248E0}" destId="{C4A24AD1-ACDB-4B2F-ACDE-C295D5C6F0CA}" srcOrd="0" destOrd="0" presId="urn:microsoft.com/office/officeart/2005/8/layout/process5"/>
    <dgm:cxn modelId="{3F718ECB-EBB6-428F-A400-E6FA34D61B34}" type="presOf" srcId="{5DE2F6B9-DB40-4F9F-8D1F-CC637D0F9440}" destId="{D50664A9-0A4E-4094-BDB9-96D1AD0EAE9F}" srcOrd="0" destOrd="0" presId="urn:microsoft.com/office/officeart/2005/8/layout/process5"/>
    <dgm:cxn modelId="{1928DA2E-FA71-42D2-9C13-13F507C3D857}" type="presOf" srcId="{7AA27A31-4432-40EF-910C-DA4B37BCF554}" destId="{2CCCB950-3E78-42A1-AABF-D77DE3E03FDB}" srcOrd="0" destOrd="0" presId="urn:microsoft.com/office/officeart/2005/8/layout/process5"/>
    <dgm:cxn modelId="{53DBACA8-4F59-4D1F-8C7F-715669181379}" type="presOf" srcId="{E351B9A7-F188-414D-9055-4AFE593B62DE}" destId="{7E2AF657-0A07-492B-8E97-E6AC68F6819C}" srcOrd="0" destOrd="0" presId="urn:microsoft.com/office/officeart/2005/8/layout/process5"/>
    <dgm:cxn modelId="{A6B7F044-646D-4351-B160-EB71777FA740}" srcId="{6A8CAF6B-27C1-402F-8B9E-B9D5694CB05D}" destId="{89F73ABC-BDEA-4188-9426-B7EDE70248E0}" srcOrd="4" destOrd="0" parTransId="{2BB34479-6377-4BFE-B8A1-D639AC483B6F}" sibTransId="{5DE2F6B9-DB40-4F9F-8D1F-CC637D0F9440}"/>
    <dgm:cxn modelId="{490B6109-2877-4AA8-87B4-F56EE440ABE4}" type="presOf" srcId="{7D5A29EA-16EE-4436-B9A3-CA8B7F34B8DF}" destId="{75263812-C6F2-4F1B-B0DB-3200B4BCACD8}" srcOrd="0" destOrd="0" presId="urn:microsoft.com/office/officeart/2005/8/layout/process5"/>
    <dgm:cxn modelId="{A26E6FC9-72FC-411B-9CC3-E270ACB09253}" type="presOf" srcId="{1B04FF97-74A0-4CA5-9C4F-7F394A6CAABE}" destId="{78576192-3988-405C-A699-7B510EB95670}" srcOrd="1" destOrd="0" presId="urn:microsoft.com/office/officeart/2005/8/layout/process5"/>
    <dgm:cxn modelId="{A0787D8C-A638-4859-BB04-805E006276F5}" type="presParOf" srcId="{71CD6A86-AAF5-4C38-8C17-348922F4A55A}" destId="{7E2AF657-0A07-492B-8E97-E6AC68F6819C}" srcOrd="0" destOrd="0" presId="urn:microsoft.com/office/officeart/2005/8/layout/process5"/>
    <dgm:cxn modelId="{09DAB43F-BD44-41D5-A66E-82B3FD33A17E}" type="presParOf" srcId="{71CD6A86-AAF5-4C38-8C17-348922F4A55A}" destId="{D6F1C12B-9E17-442E-820E-5945EFA05D2B}" srcOrd="1" destOrd="0" presId="urn:microsoft.com/office/officeart/2005/8/layout/process5"/>
    <dgm:cxn modelId="{F740E4D7-BAA6-4EAA-8712-27B12EF066B1}" type="presParOf" srcId="{D6F1C12B-9E17-442E-820E-5945EFA05D2B}" destId="{78576192-3988-405C-A699-7B510EB95670}" srcOrd="0" destOrd="0" presId="urn:microsoft.com/office/officeart/2005/8/layout/process5"/>
    <dgm:cxn modelId="{2EA7E580-FA7E-42E3-B6D1-3E6BD861E6E8}" type="presParOf" srcId="{71CD6A86-AAF5-4C38-8C17-348922F4A55A}" destId="{EDE7ACCD-0E0A-4737-8A3F-63290F97F11A}" srcOrd="2" destOrd="0" presId="urn:microsoft.com/office/officeart/2005/8/layout/process5"/>
    <dgm:cxn modelId="{E29EA5DA-FF6B-4A89-A3E4-7A2744B608B0}" type="presParOf" srcId="{71CD6A86-AAF5-4C38-8C17-348922F4A55A}" destId="{2CCCB950-3E78-42A1-AABF-D77DE3E03FDB}" srcOrd="3" destOrd="0" presId="urn:microsoft.com/office/officeart/2005/8/layout/process5"/>
    <dgm:cxn modelId="{5B9D39DA-4AFE-4C00-B206-5AA9A3CD0DC4}" type="presParOf" srcId="{2CCCB950-3E78-42A1-AABF-D77DE3E03FDB}" destId="{2D94CFC7-67A2-402E-B240-4875BC9AD250}" srcOrd="0" destOrd="0" presId="urn:microsoft.com/office/officeart/2005/8/layout/process5"/>
    <dgm:cxn modelId="{35C10DFC-5653-4E1F-AB54-46B5758E4A88}" type="presParOf" srcId="{71CD6A86-AAF5-4C38-8C17-348922F4A55A}" destId="{75263812-C6F2-4F1B-B0DB-3200B4BCACD8}" srcOrd="4" destOrd="0" presId="urn:microsoft.com/office/officeart/2005/8/layout/process5"/>
    <dgm:cxn modelId="{602C78BA-730C-4567-8F5B-A218FCD8E07C}" type="presParOf" srcId="{71CD6A86-AAF5-4C38-8C17-348922F4A55A}" destId="{99B50343-3B95-429B-B73D-C92FFDFF0E63}" srcOrd="5" destOrd="0" presId="urn:microsoft.com/office/officeart/2005/8/layout/process5"/>
    <dgm:cxn modelId="{2D47DAA2-84B4-440E-97B8-2A8D6AB16C2B}" type="presParOf" srcId="{99B50343-3B95-429B-B73D-C92FFDFF0E63}" destId="{5EC6A805-B3D8-4B83-AF72-F82EC1EC1FCF}" srcOrd="0" destOrd="0" presId="urn:microsoft.com/office/officeart/2005/8/layout/process5"/>
    <dgm:cxn modelId="{DA5C57E8-DC3F-4DA1-8B55-7BD7CE843859}" type="presParOf" srcId="{71CD6A86-AAF5-4C38-8C17-348922F4A55A}" destId="{F45C663B-2AEB-49ED-BFDC-B01BEF1A16BF}" srcOrd="6" destOrd="0" presId="urn:microsoft.com/office/officeart/2005/8/layout/process5"/>
    <dgm:cxn modelId="{79C2D960-B0E8-4560-AECD-3DF4043D4BF9}" type="presParOf" srcId="{71CD6A86-AAF5-4C38-8C17-348922F4A55A}" destId="{09BF5F1F-4BE7-47CE-9BCC-385FB8C193F4}" srcOrd="7" destOrd="0" presId="urn:microsoft.com/office/officeart/2005/8/layout/process5"/>
    <dgm:cxn modelId="{37745D89-973E-431B-8DC7-7EA2BF8F3D78}" type="presParOf" srcId="{09BF5F1F-4BE7-47CE-9BCC-385FB8C193F4}" destId="{10C025A7-9FAF-4E7D-8077-D7D56E44BA65}" srcOrd="0" destOrd="0" presId="urn:microsoft.com/office/officeart/2005/8/layout/process5"/>
    <dgm:cxn modelId="{5A8D3801-253C-4692-87CC-9F8D474872F2}" type="presParOf" srcId="{71CD6A86-AAF5-4C38-8C17-348922F4A55A}" destId="{C4A24AD1-ACDB-4B2F-ACDE-C295D5C6F0CA}" srcOrd="8" destOrd="0" presId="urn:microsoft.com/office/officeart/2005/8/layout/process5"/>
    <dgm:cxn modelId="{BD34394C-DF93-44B0-87D5-8BB1DF1A91AC}" type="presParOf" srcId="{71CD6A86-AAF5-4C38-8C17-348922F4A55A}" destId="{D50664A9-0A4E-4094-BDB9-96D1AD0EAE9F}" srcOrd="9" destOrd="0" presId="urn:microsoft.com/office/officeart/2005/8/layout/process5"/>
    <dgm:cxn modelId="{8CB51015-F29D-4AAA-AD56-6F551852E711}" type="presParOf" srcId="{D50664A9-0A4E-4094-BDB9-96D1AD0EAE9F}" destId="{F308BD68-1751-4E7F-8D1A-60FDED6FB113}" srcOrd="0" destOrd="0" presId="urn:microsoft.com/office/officeart/2005/8/layout/process5"/>
    <dgm:cxn modelId="{2A608DEE-4A98-498E-98A5-61A8EAFF2162}" type="presParOf" srcId="{71CD6A86-AAF5-4C38-8C17-348922F4A55A}" destId="{EE54BE5C-7C62-47BE-A947-BF447A3CB1FF}" srcOrd="10" destOrd="0" presId="urn:microsoft.com/office/officeart/2005/8/layout/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7891CD-80FC-499F-B167-47157BC8BEFA}" type="datetimeFigureOut">
              <a:rPr lang="en-US" smtClean="0"/>
              <a:t>4/12/2020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53D599-B743-4710-97D6-0FB182C94B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891CD-80FC-499F-B167-47157BC8BEF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891CD-80FC-499F-B167-47157BC8BEF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891CD-80FC-499F-B167-47157BC8BEF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7891CD-80FC-499F-B167-47157BC8BEF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3D599-B743-4710-97D6-0FB182C94B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7891CD-80FC-499F-B167-47157BC8BEFA}"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7891CD-80FC-499F-B167-47157BC8BEFA}"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7891CD-80FC-499F-B167-47157BC8BEFA}"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891CD-80FC-499F-B167-47157BC8BEFA}"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7891CD-80FC-499F-B167-47157BC8BEFA}"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3D599-B743-4710-97D6-0FB182C94B5B}" type="slidenum">
              <a:rPr lang="en-US" smtClean="0"/>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7891CD-80FC-499F-B167-47157BC8BEFA}"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53D599-B743-4710-97D6-0FB182C94B5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7891CD-80FC-499F-B167-47157BC8BEFA}" type="datetimeFigureOut">
              <a:rPr lang="en-US" smtClean="0"/>
              <a:t>4/12/2020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53D599-B743-4710-97D6-0FB182C94B5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chor="t">
            <a:normAutofit fontScale="90000"/>
          </a:bodyPr>
          <a:lstStyle/>
          <a:p>
            <a:pPr algn="l"/>
            <a:r>
              <a:rPr lang="en-US" dirty="0" smtClean="0"/>
              <a:t>ENGINEERING  STRATEGIES FOR HANDLING </a:t>
            </a:r>
            <a:r>
              <a:rPr lang="en-US" dirty="0" err="1" smtClean="0"/>
              <a:t>COVID</a:t>
            </a:r>
            <a:r>
              <a:rPr lang="en-US" dirty="0" smtClean="0"/>
              <a:t>-19:</a:t>
            </a:r>
            <a:endParaRPr lang="en-US" dirty="0"/>
          </a:p>
        </p:txBody>
      </p:sp>
      <p:sp>
        <p:nvSpPr>
          <p:cNvPr id="7" name="Subtitle 6"/>
          <p:cNvSpPr>
            <a:spLocks noGrp="1"/>
          </p:cNvSpPr>
          <p:nvPr>
            <p:ph type="subTitle" idx="1"/>
          </p:nvPr>
        </p:nvSpPr>
        <p:spPr/>
        <p:txBody>
          <a:bodyPr>
            <a:normAutofit/>
          </a:bodyPr>
          <a:lstStyle/>
          <a:p>
            <a:pPr>
              <a:buFont typeface="Arial" pitchFamily="34" charset="0"/>
              <a:buChar char="•"/>
            </a:pPr>
            <a:r>
              <a:rPr lang="en-US" dirty="0">
                <a:solidFill>
                  <a:schemeClr val="tx1"/>
                </a:solidFill>
              </a:rPr>
              <a:t> </a:t>
            </a:r>
            <a:r>
              <a:rPr lang="en-US" dirty="0" smtClean="0">
                <a:solidFill>
                  <a:schemeClr val="tx1"/>
                </a:solidFill>
              </a:rPr>
              <a:t>IN ENVIRONMENTAL HEALTH</a:t>
            </a:r>
          </a:p>
          <a:p>
            <a:pPr>
              <a:buFont typeface="Arial" pitchFamily="34" charset="0"/>
              <a:buChar char="•"/>
            </a:pPr>
            <a:r>
              <a:rPr lang="en-US" dirty="0">
                <a:solidFill>
                  <a:schemeClr val="tx1"/>
                </a:solidFill>
              </a:rPr>
              <a:t> </a:t>
            </a:r>
            <a:r>
              <a:rPr lang="en-US" dirty="0" smtClean="0">
                <a:solidFill>
                  <a:schemeClr val="tx1"/>
                </a:solidFill>
              </a:rPr>
              <a:t>ECONOMIC SUSTAINABILITY</a:t>
            </a:r>
            <a:endParaRPr lang="en-US" dirty="0">
              <a:solidFill>
                <a:schemeClr val="tx1"/>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OF LOCKDOWN IN THE CITY OF WUHAN</a:t>
            </a:r>
            <a:endParaRPr lang="en-US" dirty="0"/>
          </a:p>
        </p:txBody>
      </p:sp>
      <p:sp>
        <p:nvSpPr>
          <p:cNvPr id="3" name="Text Placeholder 2"/>
          <p:cNvSpPr>
            <a:spLocks noGrp="1"/>
          </p:cNvSpPr>
          <p:nvPr>
            <p:ph type="body" sz="half" idx="2"/>
          </p:nvPr>
        </p:nvSpPr>
        <p:spPr/>
        <p:txBody>
          <a:bodyPr/>
          <a:lstStyle/>
          <a:p>
            <a:r>
              <a:rPr lang="en-US" dirty="0" smtClean="0"/>
              <a:t>This is the current situation in China and several affected countries including Nigeria. </a:t>
            </a:r>
            <a:endParaRPr lang="en-US" dirty="0"/>
          </a:p>
        </p:txBody>
      </p:sp>
      <p:pic>
        <p:nvPicPr>
          <p:cNvPr id="5" name="Picture Placeholder 4" descr="wuhan-coronavirus-lockdown.jpg"/>
          <p:cNvPicPr>
            <a:picLocks noGrp="1" noChangeAspect="1"/>
          </p:cNvPicPr>
          <p:nvPr>
            <p:ph type="pic" idx="1"/>
          </p:nvPr>
        </p:nvPicPr>
        <p:blipFill>
          <a:blip r:embed="rId2"/>
          <a:srcRect l="16971" r="16971"/>
          <a:stretch>
            <a:fillRect/>
          </a:stretch>
        </p:blipFill>
        <p:spPr>
          <a:xfrm rot="420000">
            <a:off x="2988362" y="802608"/>
            <a:ext cx="5837886" cy="4970873"/>
          </a:xfrm>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ON ENVIRONMENT AND  ITS HEALTH</a:t>
            </a:r>
            <a:endParaRPr lang="en-US" dirty="0"/>
          </a:p>
        </p:txBody>
      </p:sp>
      <p:sp>
        <p:nvSpPr>
          <p:cNvPr id="3" name="Content Placeholder 2"/>
          <p:cNvSpPr>
            <a:spLocks noGrp="1"/>
          </p:cNvSpPr>
          <p:nvPr>
            <p:ph idx="1"/>
          </p:nvPr>
        </p:nvSpPr>
        <p:spPr/>
        <p:txBody>
          <a:bodyPr>
            <a:normAutofit/>
          </a:bodyPr>
          <a:lstStyle/>
          <a:p>
            <a:r>
              <a:rPr lang="en-US" sz="2800" dirty="0" smtClean="0"/>
              <a:t>As industries, transport networks and businesses have closed down, it has brought a sudden drop in carbon emissions. Compared with this time last year, levels of pollution Globally have reduced by nearly 45% because of measures to contain the virus</a:t>
            </a:r>
            <a:r>
              <a:rPr lang="en-US" sz="2800" dirty="0" smtClean="0"/>
              <a:t>.</a:t>
            </a:r>
          </a:p>
          <a:p>
            <a:r>
              <a:rPr lang="en-US" sz="2800" dirty="0" smtClean="0"/>
              <a:t> In Nigeria, places like </a:t>
            </a:r>
            <a:r>
              <a:rPr lang="en-US" sz="2800" dirty="0" err="1" smtClean="0"/>
              <a:t>Warri</a:t>
            </a:r>
            <a:r>
              <a:rPr lang="en-US" sz="2800" dirty="0" smtClean="0"/>
              <a:t>, Port </a:t>
            </a:r>
            <a:r>
              <a:rPr lang="en-US" sz="2800" dirty="0" err="1" smtClean="0"/>
              <a:t>harcourt</a:t>
            </a:r>
            <a:r>
              <a:rPr lang="en-US" sz="2800" dirty="0" smtClean="0"/>
              <a:t> &amp; Lagos that contains more industry have been noticed to have cleaner air as well</a:t>
            </a:r>
            <a:r>
              <a:rPr lang="en-US" sz="2800" dirty="0" smtClean="0"/>
              <a:t>.</a:t>
            </a:r>
            <a:endParaRPr lang="en-US" sz="2800" dirty="0" smtClean="0"/>
          </a:p>
          <a:p>
            <a:endParaRPr lang="en-US"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149432_300x300.jpg"/>
          <p:cNvPicPr>
            <a:picLocks noChangeAspect="1"/>
          </p:cNvPicPr>
          <p:nvPr/>
        </p:nvPicPr>
        <p:blipFill>
          <a:blip r:embed="rId2"/>
          <a:stretch>
            <a:fillRect/>
          </a:stretch>
        </p:blipFill>
        <p:spPr>
          <a:xfrm>
            <a:off x="1905000" y="762000"/>
            <a:ext cx="6096000" cy="6096000"/>
          </a:xfrm>
          <a:prstGeom prst="rect">
            <a:avLst/>
          </a:prstGeom>
        </p:spPr>
      </p:pic>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305800" cy="667512"/>
          </a:xfrm>
        </p:spPr>
        <p:txBody>
          <a:bodyPr>
            <a:normAutofit fontScale="90000"/>
          </a:bodyPr>
          <a:lstStyle/>
          <a:p>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In the U.S., some cities have halted recycling programs as officials worry about the risk of spreading the virus in recycling centers. In particularly hard-hit European nations, waste disposal options have been rolled back. Italy has banned infected residents from sorting their waste at all</a:t>
            </a:r>
            <a:r>
              <a:rPr lang="en-US" dirty="0" smtClean="0"/>
              <a:t>.</a:t>
            </a:r>
          </a:p>
          <a:p>
            <a:pPr>
              <a:buNone/>
            </a:pPr>
            <a:r>
              <a:rPr lang="en-US" dirty="0" smtClean="0"/>
              <a:t>  Even if the world bounced back from the pandemic, the amount of medical waste left upheaval would be catastrophic. Although these could be used to generate  electricity, by engineers.</a:t>
            </a:r>
          </a:p>
          <a:p>
            <a:pPr>
              <a:buNone/>
            </a:pPr>
            <a:endParaRPr lang="en-US"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7772400" cy="1362456"/>
          </a:xfrm>
        </p:spPr>
        <p:txBody>
          <a:bodyPr/>
          <a:lstStyle/>
          <a:p>
            <a:r>
              <a:rPr smtClean="0"/>
              <a:t>ENGINEERING STRATEGIES FOR HANDLING THE CORONAVIRUS</a:t>
            </a:r>
            <a:endParaRPr lang="en-US" dirty="0"/>
          </a:p>
        </p:txBody>
      </p:sp>
      <p:sp>
        <p:nvSpPr>
          <p:cNvPr id="3" name="Text Placeholder 2"/>
          <p:cNvSpPr>
            <a:spLocks noGrp="1"/>
          </p:cNvSpPr>
          <p:nvPr>
            <p:ph type="body" idx="1"/>
          </p:nvPr>
        </p:nvSpPr>
        <p:spPr>
          <a:xfrm>
            <a:off x="533400" y="3886200"/>
            <a:ext cx="7772400" cy="1509712"/>
          </a:xfrm>
        </p:spPr>
        <p:txBody>
          <a:bodyPr/>
          <a:lstStyle/>
          <a:p>
            <a:r>
              <a:rPr lang="en-US" dirty="0" smtClean="0"/>
              <a:t>THIS ENTAILS DEVELOPMENT OF EQUIPMENT AND FACILITIES FOR CONTAINING THE PANDEMIC</a:t>
            </a: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ENGINEERING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An Engineering Strategy defines how the Engineering organization will meet its objectives. It describes the essential resources and how they will be organized and committed to achieving the objectives. It describes the policies that will apply for the management and use of resources. Most of these Engineering organization are charged with the objective of designing and producing equipments for handling the current pandemic in areas of preserving the environmental health and confining the global/local economic sustainability/development</a:t>
            </a:r>
            <a:r>
              <a:rPr lang="en-US" dirty="0" smtClean="0"/>
              <a:t>. Some of these equipment for </a:t>
            </a:r>
            <a:r>
              <a:rPr lang="en-US" dirty="0" err="1" smtClean="0"/>
              <a:t>COVID</a:t>
            </a:r>
            <a:r>
              <a:rPr lang="en-US" dirty="0" smtClean="0"/>
              <a:t>-19 are: </a:t>
            </a:r>
          </a:p>
          <a:p>
            <a:pPr>
              <a:buNone/>
            </a:pPr>
            <a:endParaRPr lang="en-US" dirty="0" smtClean="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ISOLATION ROOMS</a:t>
            </a:r>
            <a:endParaRPr lang="en-US" dirty="0"/>
          </a:p>
        </p:txBody>
      </p:sp>
      <p:sp>
        <p:nvSpPr>
          <p:cNvPr id="3" name="Text Placeholder 2"/>
          <p:cNvSpPr>
            <a:spLocks noGrp="1"/>
          </p:cNvSpPr>
          <p:nvPr>
            <p:ph type="body" idx="2"/>
          </p:nvPr>
        </p:nvSpPr>
        <p:spPr/>
        <p:txBody>
          <a:bodyPr/>
          <a:lstStyle/>
          <a:p>
            <a:r>
              <a:rPr lang="en-US" dirty="0" smtClean="0"/>
              <a:t>Many engineer had offers way to manage to air flow in an airborne infection isolation treatment room, using a mixed ventilation system strategy</a:t>
            </a:r>
            <a:r>
              <a:rPr lang="en-US" dirty="0" smtClean="0"/>
              <a:t>.</a:t>
            </a:r>
            <a:r>
              <a:rPr lang="en-US" dirty="0" smtClean="0"/>
              <a:t> Mixing typically delivers air into the upper level of the room and uses the momentum of the incoming air to distribute it around the room—mixing the clean incoming air and contaminants in the room as it does so. The exhaust duct, usually in the ceiling or behind the patient bed, extracts the mixed air and moves it through a </a:t>
            </a:r>
            <a:r>
              <a:rPr lang="en-US" dirty="0" err="1" smtClean="0"/>
              <a:t>HEPA</a:t>
            </a:r>
            <a:r>
              <a:rPr lang="en-US" dirty="0" smtClean="0"/>
              <a:t>-filter air purifier before releasing it either outdoors or into a corridor. The filter does not catch the </a:t>
            </a:r>
            <a:r>
              <a:rPr lang="en-US" dirty="0" err="1" smtClean="0"/>
              <a:t>COVID</a:t>
            </a:r>
            <a:r>
              <a:rPr lang="en-US" dirty="0" smtClean="0"/>
              <a:t>-19 virus but it catches particulates that trap the virus. </a:t>
            </a:r>
            <a:endParaRPr lang="en-US" dirty="0"/>
          </a:p>
        </p:txBody>
      </p:sp>
      <p:pic>
        <p:nvPicPr>
          <p:cNvPr id="5" name="Content Placeholder 4" descr="COVIDWard_3.jpg"/>
          <p:cNvPicPr>
            <a:picLocks noGrp="1"/>
          </p:cNvPicPr>
          <p:nvPr>
            <p:ph sz="half" idx="1"/>
          </p:nvPr>
        </p:nvPicPr>
        <p:blipFill>
          <a:blip r:embed="rId2"/>
          <a:stretch>
            <a:fillRect/>
          </a:stretch>
        </p:blipFill>
        <p:spPr>
          <a:xfrm>
            <a:off x="3575050" y="1981200"/>
            <a:ext cx="5111750" cy="3123847"/>
          </a:xfrm>
          <a:prstGeom prst="rect">
            <a:avLst/>
          </a:prstGeom>
        </p:spPr>
      </p:pic>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620" y="769595"/>
            <a:ext cx="7705580" cy="1477328"/>
          </a:xfrm>
          <a:prstGeom prst="rect">
            <a:avLst/>
          </a:prstGeom>
        </p:spPr>
        <p:txBody>
          <a:bodyPr wrap="square">
            <a:spAutoFit/>
          </a:bodyPr>
          <a:lstStyle/>
          <a:p>
            <a:r>
              <a:rPr lang="en-US" dirty="0"/>
              <a:t>A negative air pressure system directs air flow in a room through ventilation that generates pressure lower than the room’s surrounding air. Air naturally flows from areas of higher pressure to areas of lower pressure. In </a:t>
            </a:r>
            <a:r>
              <a:rPr lang="en-US" dirty="0" err="1"/>
              <a:t>AII</a:t>
            </a:r>
            <a:r>
              <a:rPr lang="en-US" dirty="0"/>
              <a:t> rooms, the air stays in the room, thanks to the negative pressure, and is exhausted mechanically.</a:t>
            </a:r>
          </a:p>
        </p:txBody>
      </p:sp>
      <p:pic>
        <p:nvPicPr>
          <p:cNvPr id="3" name="Picture 2" descr="COVIDRetrofit.jpg"/>
          <p:cNvPicPr/>
          <p:nvPr/>
        </p:nvPicPr>
        <p:blipFill>
          <a:blip r:embed="rId2"/>
          <a:stretch>
            <a:fillRect/>
          </a:stretch>
        </p:blipFill>
        <p:spPr>
          <a:xfrm>
            <a:off x="1600200" y="2438400"/>
            <a:ext cx="5943600" cy="3632200"/>
          </a:xfrm>
          <a:prstGeom prst="rect">
            <a:avLst/>
          </a:prstGeom>
        </p:spPr>
      </p:pic>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2743200" cy="1162050"/>
          </a:xfrm>
        </p:spPr>
        <p:txBody>
          <a:bodyPr/>
          <a:lstStyle/>
          <a:p>
            <a:r>
              <a:rPr lang="en-US" dirty="0" smtClean="0"/>
              <a:t>2. </a:t>
            </a:r>
            <a:r>
              <a:rPr lang="en-US" dirty="0" err="1" smtClean="0"/>
              <a:t>N95</a:t>
            </a:r>
            <a:r>
              <a:rPr lang="en-US" dirty="0" smtClean="0"/>
              <a:t> RESPIRATORS</a:t>
            </a:r>
            <a:endParaRPr lang="en-US" dirty="0"/>
          </a:p>
        </p:txBody>
      </p:sp>
      <p:sp>
        <p:nvSpPr>
          <p:cNvPr id="3" name="Text Placeholder 2"/>
          <p:cNvSpPr>
            <a:spLocks noGrp="1"/>
          </p:cNvSpPr>
          <p:nvPr>
            <p:ph type="body" idx="2"/>
          </p:nvPr>
        </p:nvSpPr>
        <p:spPr>
          <a:xfrm>
            <a:off x="685800" y="1219200"/>
            <a:ext cx="2743200" cy="4800600"/>
          </a:xfrm>
        </p:spPr>
        <p:txBody>
          <a:bodyPr>
            <a:noAutofit/>
          </a:bodyPr>
          <a:lstStyle/>
          <a:p>
            <a:r>
              <a:rPr lang="en-US" sz="1600" dirty="0" err="1" smtClean="0"/>
              <a:t>N95</a:t>
            </a:r>
            <a:r>
              <a:rPr lang="en-US" sz="1600" dirty="0" smtClean="0"/>
              <a:t> respirators are the </a:t>
            </a:r>
            <a:r>
              <a:rPr lang="en-US" sz="1600" dirty="0" err="1" smtClean="0"/>
              <a:t>PPE</a:t>
            </a:r>
            <a:r>
              <a:rPr lang="en-US" sz="1600" dirty="0" smtClean="0"/>
              <a:t> most often used to control exposures to infections transmitted via the airborne route, though their effectiveness is highly dependent upon proper fit and use. The optimal way to prevent airborne transmission is to use a combination of interventions from across the hierarchy of controls, not just </a:t>
            </a:r>
            <a:r>
              <a:rPr lang="en-US" sz="1600" dirty="0" err="1" smtClean="0"/>
              <a:t>PPE</a:t>
            </a:r>
            <a:r>
              <a:rPr lang="en-US" sz="1600" dirty="0" smtClean="0"/>
              <a:t> alone. Applying a combination of controls can provide an additional degree of protection, even if one intervention fails or is not available. The surgical mask control and filter the air that penetrates it and removes the </a:t>
            </a:r>
            <a:r>
              <a:rPr lang="en-US" sz="1600" dirty="0" err="1" smtClean="0"/>
              <a:t>coronavirus</a:t>
            </a:r>
            <a:r>
              <a:rPr lang="en-US" sz="1600" dirty="0" smtClean="0"/>
              <a:t> droplets.</a:t>
            </a:r>
            <a:endParaRPr lang="en-US" sz="1600" dirty="0"/>
          </a:p>
        </p:txBody>
      </p:sp>
      <p:pic>
        <p:nvPicPr>
          <p:cNvPr id="5" name="Content Placeholder 4" descr="download.jpg"/>
          <p:cNvPicPr>
            <a:picLocks noGrp="1"/>
          </p:cNvPicPr>
          <p:nvPr>
            <p:ph sz="half" idx="1"/>
          </p:nvPr>
        </p:nvPicPr>
        <p:blipFill>
          <a:blip r:embed="rId2"/>
          <a:stretch>
            <a:fillRect/>
          </a:stretch>
        </p:blipFill>
        <p:spPr>
          <a:xfrm>
            <a:off x="3886200" y="1371600"/>
            <a:ext cx="4800600" cy="2514599"/>
          </a:xfrm>
          <a:prstGeom prst="rect">
            <a:avLst/>
          </a:prstGeom>
        </p:spPr>
      </p:pic>
      <p:sp>
        <p:nvSpPr>
          <p:cNvPr id="7" name="Rectangle 6"/>
          <p:cNvSpPr/>
          <p:nvPr/>
        </p:nvSpPr>
        <p:spPr>
          <a:xfrm>
            <a:off x="3733800" y="4343400"/>
            <a:ext cx="5105400" cy="1477328"/>
          </a:xfrm>
          <a:prstGeom prst="rect">
            <a:avLst/>
          </a:prstGeom>
        </p:spPr>
        <p:txBody>
          <a:bodyPr wrap="square">
            <a:spAutoFit/>
          </a:bodyPr>
          <a:lstStyle/>
          <a:p>
            <a:r>
              <a:rPr lang="en-US" dirty="0"/>
              <a:t>T</a:t>
            </a:r>
            <a:r>
              <a:rPr lang="en-US" dirty="0" smtClean="0"/>
              <a:t>he </a:t>
            </a:r>
            <a:r>
              <a:rPr lang="en-US" dirty="0"/>
              <a:t>method of decontaminating and reuse the respirator that are available in supply. Ultra violent germicidal irritation (</a:t>
            </a:r>
            <a:r>
              <a:rPr lang="en-US" dirty="0" err="1"/>
              <a:t>UVGI</a:t>
            </a:r>
            <a:r>
              <a:rPr lang="en-US" dirty="0"/>
              <a:t>) is a promising method but the disinfection efficacy is dependent on dose.</a:t>
            </a: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best-N95-respirators-10.jpg"/>
          <p:cNvPicPr/>
          <p:nvPr/>
        </p:nvPicPr>
        <p:blipFill>
          <a:blip r:embed="rId2"/>
          <a:srcRect t="11355" b="28938"/>
          <a:stretch>
            <a:fillRect/>
          </a:stretch>
        </p:blipFill>
        <p:spPr>
          <a:xfrm>
            <a:off x="762000" y="685800"/>
            <a:ext cx="7848599" cy="4517571"/>
          </a:xfrm>
          <a:prstGeom prst="rect">
            <a:avLst/>
          </a:prstGeom>
        </p:spPr>
      </p:pic>
      <p:sp>
        <p:nvSpPr>
          <p:cNvPr id="3" name="Rectangle 2"/>
          <p:cNvSpPr/>
          <p:nvPr/>
        </p:nvSpPr>
        <p:spPr>
          <a:xfrm>
            <a:off x="762000" y="5380672"/>
            <a:ext cx="7924800" cy="923330"/>
          </a:xfrm>
          <a:prstGeom prst="rect">
            <a:avLst/>
          </a:prstGeom>
        </p:spPr>
        <p:txBody>
          <a:bodyPr wrap="square">
            <a:spAutoFit/>
          </a:bodyPr>
          <a:lstStyle/>
          <a:p>
            <a:r>
              <a:rPr lang="en-US" dirty="0"/>
              <a:t>Taking a look at the design of the respirator reveals that the </a:t>
            </a:r>
            <a:r>
              <a:rPr lang="en-US" dirty="0" err="1"/>
              <a:t>maks</a:t>
            </a:r>
            <a:r>
              <a:rPr lang="en-US" dirty="0"/>
              <a:t> is comprised of 5 filter layer- a </a:t>
            </a:r>
            <a:r>
              <a:rPr lang="en-US" dirty="0" err="1"/>
              <a:t>4µm</a:t>
            </a:r>
            <a:r>
              <a:rPr lang="en-US" dirty="0"/>
              <a:t> filter cloth, an activated carbon, an efficient filter cloth and an anti-sticking cloth.</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762000"/>
            <a:ext cx="8229600" cy="369332"/>
          </a:xfrm>
          <a:prstGeom prst="rect">
            <a:avLst/>
          </a:prstGeom>
          <a:noFill/>
        </p:spPr>
        <p:txBody>
          <a:bodyPr wrap="square" rtlCol="0">
            <a:spAutoFit/>
          </a:bodyPr>
          <a:lstStyle/>
          <a:p>
            <a:r>
              <a:rPr lang="en-US" dirty="0" smtClean="0"/>
              <a:t> </a:t>
            </a:r>
            <a:endParaRPr lang="en-US" dirty="0"/>
          </a:p>
        </p:txBody>
      </p:sp>
      <p:sp>
        <p:nvSpPr>
          <p:cNvPr id="7" name="Title 6"/>
          <p:cNvSpPr>
            <a:spLocks noGrp="1"/>
          </p:cNvSpPr>
          <p:nvPr>
            <p:ph type="title"/>
          </p:nvPr>
        </p:nvSpPr>
        <p:spPr>
          <a:xfrm>
            <a:off x="762000" y="4648200"/>
            <a:ext cx="7481776" cy="457200"/>
          </a:xfrm>
        </p:spPr>
        <p:txBody>
          <a:bodyPr>
            <a:normAutofit fontScale="90000"/>
          </a:bodyPr>
          <a:lstStyle/>
          <a:p>
            <a:r>
              <a:rPr lang="en-US" b="1" dirty="0" smtClean="0">
                <a:solidFill>
                  <a:schemeClr val="tx1"/>
                </a:solidFill>
              </a:rPr>
              <a:t>ENGINEERS ON ENVIRONMENTAL HEALTH</a:t>
            </a:r>
            <a:r>
              <a:rPr lang="en-US" b="1" dirty="0" smtClean="0"/>
              <a:t/>
            </a:r>
            <a:br>
              <a:rPr lang="en-US" b="1" dirty="0" smtClean="0"/>
            </a:br>
            <a:endParaRPr lang="en-US" dirty="0"/>
          </a:p>
        </p:txBody>
      </p:sp>
      <p:sp>
        <p:nvSpPr>
          <p:cNvPr id="9" name="Text Placeholder 8"/>
          <p:cNvSpPr>
            <a:spLocks noGrp="1"/>
          </p:cNvSpPr>
          <p:nvPr>
            <p:ph type="body" idx="2"/>
          </p:nvPr>
        </p:nvSpPr>
        <p:spPr>
          <a:xfrm>
            <a:off x="2590800" y="5334000"/>
            <a:ext cx="3974592" cy="914400"/>
          </a:xfrm>
        </p:spPr>
        <p:txBody>
          <a:bodyPr>
            <a:normAutofit fontScale="92500" lnSpcReduction="20000"/>
          </a:bodyPr>
          <a:lstStyle/>
          <a:p>
            <a:pPr algn="ctr"/>
            <a:r>
              <a:rPr lang="en-US" sz="1700" dirty="0" smtClean="0"/>
              <a:t>Environmental </a:t>
            </a:r>
            <a:r>
              <a:rPr lang="en-US" sz="1700" dirty="0" smtClean="0"/>
              <a:t>engineering</a:t>
            </a:r>
            <a:r>
              <a:rPr lang="en-US" sz="1700" dirty="0" smtClean="0"/>
              <a:t> applies scientific and engineering principles for protection of human populations from the effects of adverse environmental factors</a:t>
            </a:r>
            <a:endParaRPr lang="en-US" dirty="0"/>
          </a:p>
        </p:txBody>
      </p:sp>
      <p:sp>
        <p:nvSpPr>
          <p:cNvPr id="8" name="Content Placeholder 7"/>
          <p:cNvSpPr>
            <a:spLocks noGrp="1"/>
          </p:cNvSpPr>
          <p:nvPr>
            <p:ph sz="half" idx="1"/>
          </p:nvPr>
        </p:nvSpPr>
        <p:spPr>
          <a:xfrm>
            <a:off x="914400" y="274320"/>
            <a:ext cx="7479792" cy="4297680"/>
          </a:xfrm>
        </p:spPr>
        <p:txBody>
          <a:bodyPr>
            <a:normAutofit fontScale="77500" lnSpcReduction="20000"/>
          </a:bodyPr>
          <a:lstStyle/>
          <a:p>
            <a:r>
              <a:rPr lang="en-US" sz="3400" dirty="0" smtClean="0"/>
              <a:t>As reference to the mentioned topic, </a:t>
            </a:r>
            <a:r>
              <a:rPr lang="en-US" sz="3400" dirty="0" smtClean="0"/>
              <a:t>this presentation </a:t>
            </a:r>
            <a:r>
              <a:rPr lang="en-US" sz="3400" dirty="0" smtClean="0"/>
              <a:t>would be concerned in evaluating the strategies employed by engineers in areas of environmental health and economic stability in a world troubled by the global pandemic, </a:t>
            </a:r>
            <a:r>
              <a:rPr lang="en-US" sz="3400" dirty="0" err="1" smtClean="0"/>
              <a:t>COVID</a:t>
            </a:r>
            <a:r>
              <a:rPr lang="en-US" sz="3400" dirty="0" smtClean="0"/>
              <a:t>-19. Before the arrival of virus, engineer has played a vital role in shaping the modern world that we live in today. Every industry that provides services and goods to make the life easier and comfortable are all designed and engineered. Such industries are travel, cosmetic, agricultural, housing, entertainment, oil and gas, Medical </a:t>
            </a:r>
            <a:r>
              <a:rPr lang="en-US" sz="3400" dirty="0" err="1" smtClean="0"/>
              <a:t>practicioning</a:t>
            </a:r>
            <a:r>
              <a:rPr lang="en-US" sz="3400" dirty="0" smtClean="0"/>
              <a:t> etc.</a:t>
            </a:r>
          </a:p>
          <a:p>
            <a:endParaRPr lang="en-US" dirty="0"/>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STRATEGIES FOR ENVIRONMENTAL HEALTH</a:t>
            </a:r>
            <a:endParaRPr lang="en-US" dirty="0"/>
          </a:p>
        </p:txBody>
      </p:sp>
      <p:sp>
        <p:nvSpPr>
          <p:cNvPr id="3" name="Content Placeholder 2"/>
          <p:cNvSpPr>
            <a:spLocks noGrp="1"/>
          </p:cNvSpPr>
          <p:nvPr>
            <p:ph idx="1"/>
          </p:nvPr>
        </p:nvSpPr>
        <p:spPr>
          <a:xfrm>
            <a:off x="381000" y="1600200"/>
            <a:ext cx="8229600" cy="4389120"/>
          </a:xfrm>
        </p:spPr>
        <p:txBody>
          <a:bodyPr>
            <a:noAutofit/>
          </a:bodyPr>
          <a:lstStyle/>
          <a:p>
            <a:r>
              <a:rPr lang="en-US" sz="2300" dirty="0" smtClean="0"/>
              <a:t>Planning and risk </a:t>
            </a:r>
            <a:r>
              <a:rPr lang="en-US" sz="2300" dirty="0" smtClean="0"/>
              <a:t>assessment: </a:t>
            </a:r>
            <a:r>
              <a:rPr lang="en-US" sz="2300" dirty="0" err="1" smtClean="0"/>
              <a:t>COVID</a:t>
            </a:r>
            <a:r>
              <a:rPr lang="en-US" sz="2300" dirty="0" smtClean="0"/>
              <a:t>-19</a:t>
            </a:r>
            <a:r>
              <a:rPr lang="en-US" sz="2300" dirty="0" smtClean="0"/>
              <a:t> outbreaks can have several effects within the workplace. Workers may be absent from work due to becoming sick, needing to care for others, or from fear of possible exposure. Patterns of commerce may change, both in terms of what goods are demanded, and the means of acquiring these goods (such as shopping at off-peak hours or through delivery or </a:t>
            </a:r>
            <a:r>
              <a:rPr lang="en-US" sz="2300" dirty="0" smtClean="0"/>
              <a:t>drive-through</a:t>
            </a:r>
            <a:r>
              <a:rPr lang="en-US" sz="2300" dirty="0" smtClean="0"/>
              <a:t> services). Lastly, shipments of items from geographic areas severely affected by </a:t>
            </a:r>
            <a:r>
              <a:rPr lang="en-US" sz="2300" dirty="0" err="1" smtClean="0"/>
              <a:t>COVID</a:t>
            </a:r>
            <a:r>
              <a:rPr lang="en-US" sz="2300" dirty="0" smtClean="0"/>
              <a:t>-19 may be interrupted. Objectives for response to an outbreak include reducing transmission among staff, protecting people who are at higher risk for adverse health complications, maintaining business operations, and minimizing adverse effects on other entities in their supply </a:t>
            </a:r>
            <a:r>
              <a:rPr lang="en-US" sz="2300" dirty="0" smtClean="0"/>
              <a:t> chains</a:t>
            </a:r>
            <a:r>
              <a:rPr lang="en-US" sz="2300" dirty="0" smtClean="0"/>
              <a:t>.</a:t>
            </a:r>
            <a:endParaRPr lang="en-US" sz="2300"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762000"/>
            <a:ext cx="8229600" cy="1938992"/>
          </a:xfrm>
          <a:prstGeom prst="rect">
            <a:avLst/>
          </a:prstGeom>
        </p:spPr>
        <p:txBody>
          <a:bodyPr wrap="square">
            <a:spAutoFit/>
          </a:bodyPr>
          <a:lstStyle/>
          <a:p>
            <a:pPr lvl="0"/>
            <a:r>
              <a:rPr lang="en-US" sz="2400" dirty="0"/>
              <a:t>Engineering controls for this and higher risk groups include installing high-efficiency air filters, increasing ventilation rates, installing physical barriers such as clear plastic sneeze guards, and installing a drive-through window for customer service. </a:t>
            </a:r>
          </a:p>
        </p:txBody>
      </p:sp>
      <p:pic>
        <p:nvPicPr>
          <p:cNvPr id="4" name="Picture 3" descr="download.png"/>
          <p:cNvPicPr>
            <a:picLocks noChangeAspect="1"/>
          </p:cNvPicPr>
          <p:nvPr/>
        </p:nvPicPr>
        <p:blipFill>
          <a:blip r:embed="rId2"/>
          <a:stretch>
            <a:fillRect/>
          </a:stretch>
        </p:blipFill>
        <p:spPr>
          <a:xfrm>
            <a:off x="1828801" y="2571750"/>
            <a:ext cx="6311900" cy="4043210"/>
          </a:xfrm>
          <a:prstGeom prst="rect">
            <a:avLst/>
          </a:prstGeom>
        </p:spPr>
      </p:pic>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 strongly recommend that the awareness of the pandemic to the citizens of Nigeria and thus every citizens who are constantly needed in the industrial sector of the country to keep the economy moving. These engineers should use the respirator and </a:t>
            </a:r>
            <a:r>
              <a:rPr lang="en-US" dirty="0" err="1" smtClean="0"/>
              <a:t>PPE</a:t>
            </a:r>
            <a:r>
              <a:rPr lang="en-US" dirty="0" smtClean="0"/>
              <a:t> equipment to prevent </a:t>
            </a:r>
            <a:r>
              <a:rPr lang="en-US" dirty="0" err="1" smtClean="0"/>
              <a:t>continous</a:t>
            </a:r>
            <a:r>
              <a:rPr lang="en-US" dirty="0" smtClean="0"/>
              <a:t> spread.</a:t>
            </a:r>
          </a:p>
          <a:p>
            <a:pPr>
              <a:buNone/>
            </a:pPr>
            <a:endParaRPr lang="en-US" dirty="0"/>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__FillWzcwMCw0NDBd.jpg"/>
          <p:cNvPicPr>
            <a:picLocks noChangeAspect="1"/>
          </p:cNvPicPr>
          <p:nvPr/>
        </p:nvPicPr>
        <p:blipFill>
          <a:blip r:embed="rId2"/>
          <a:stretch>
            <a:fillRect/>
          </a:stretch>
        </p:blipFill>
        <p:spPr>
          <a:xfrm>
            <a:off x="1238250" y="1447800"/>
            <a:ext cx="6667500" cy="4191000"/>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ENGINEERING TO ECONOMY SUSTAINABILITY</a:t>
            </a:r>
            <a:endParaRPr lang="en-US" dirty="0"/>
          </a:p>
        </p:txBody>
      </p:sp>
      <p:sp>
        <p:nvSpPr>
          <p:cNvPr id="3" name="Content Placeholder 2"/>
          <p:cNvSpPr>
            <a:spLocks noGrp="1"/>
          </p:cNvSpPr>
          <p:nvPr>
            <p:ph idx="1"/>
          </p:nvPr>
        </p:nvSpPr>
        <p:spPr/>
        <p:txBody>
          <a:bodyPr/>
          <a:lstStyle/>
          <a:p>
            <a:r>
              <a:rPr lang="en-US" dirty="0" smtClean="0"/>
              <a:t>Engineers play a crucial role in creating infrastructure in the world. Engineers are problem solvers who apply their knowledge and experience to building projects that meet human </a:t>
            </a:r>
            <a:r>
              <a:rPr lang="en-US" dirty="0" smtClean="0"/>
              <a:t>needs</a:t>
            </a:r>
          </a:p>
          <a:p>
            <a:r>
              <a:rPr lang="en-US" dirty="0" smtClean="0"/>
              <a:t>Engineers can contribute to sustainable development along the entire chain of modern production and consumption, including the following: </a:t>
            </a:r>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3400" y="990600"/>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 IS CORONAVIRUS</a:t>
            </a:r>
            <a:endParaRPr lang="en-US" dirty="0"/>
          </a:p>
        </p:txBody>
      </p:sp>
      <p:sp>
        <p:nvSpPr>
          <p:cNvPr id="3" name="Text Placeholder 2"/>
          <p:cNvSpPr>
            <a:spLocks noGrp="1"/>
          </p:cNvSpPr>
          <p:nvPr>
            <p:ph type="body" idx="1"/>
          </p:nvPr>
        </p:nvSpPr>
        <p:spPr/>
        <p:txBody>
          <a:bodyPr/>
          <a:lstStyle/>
          <a:p>
            <a:r>
              <a:rPr lang="en-US" dirty="0" smtClean="0"/>
              <a:t>EFFECTS OF THE PANDEMIC ON THE ECONOMY &amp; ENVIRONMENTAL HEALTH</a:t>
            </a:r>
          </a:p>
          <a:p>
            <a:endParaRPr 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t>
            </a:r>
            <a:r>
              <a:rPr lang="en-US" dirty="0" err="1" smtClean="0"/>
              <a:t>COVID</a:t>
            </a:r>
            <a:r>
              <a:rPr lang="en-US" dirty="0" smtClean="0"/>
              <a:t>-19</a:t>
            </a:r>
            <a:endParaRPr lang="en-US" dirty="0"/>
          </a:p>
        </p:txBody>
      </p:sp>
      <p:sp>
        <p:nvSpPr>
          <p:cNvPr id="3" name="Content Placeholder 2"/>
          <p:cNvSpPr>
            <a:spLocks noGrp="1"/>
          </p:cNvSpPr>
          <p:nvPr>
            <p:ph idx="1"/>
          </p:nvPr>
        </p:nvSpPr>
        <p:spPr/>
        <p:txBody>
          <a:bodyPr/>
          <a:lstStyle/>
          <a:p>
            <a:r>
              <a:rPr lang="en-US" b="1" dirty="0" err="1" smtClean="0"/>
              <a:t>Coronaviruses</a:t>
            </a:r>
            <a:r>
              <a:rPr lang="en-US" dirty="0" smtClean="0"/>
              <a:t> are a group of related viruses that cause diseases in mammals and birds</a:t>
            </a:r>
            <a:r>
              <a:rPr lang="en-US" dirty="0" smtClean="0"/>
              <a:t>.</a:t>
            </a:r>
          </a:p>
          <a:p>
            <a:r>
              <a:rPr lang="en-US" dirty="0" smtClean="0"/>
              <a:t>In human, </a:t>
            </a:r>
            <a:r>
              <a:rPr lang="en-US" dirty="0" err="1" smtClean="0"/>
              <a:t>coronaviruses</a:t>
            </a:r>
            <a:r>
              <a:rPr lang="en-US" dirty="0" smtClean="0"/>
              <a:t> </a:t>
            </a:r>
            <a:r>
              <a:rPr lang="en-US" dirty="0" smtClean="0"/>
              <a:t>cause </a:t>
            </a:r>
            <a:r>
              <a:rPr lang="en-US" dirty="0" smtClean="0"/>
              <a:t>respiratory tract infections</a:t>
            </a:r>
            <a:r>
              <a:rPr lang="en-US" dirty="0" smtClean="0"/>
              <a:t> that can range from mild to lethal.</a:t>
            </a:r>
            <a:endParaRPr lang="en-US" dirty="0" smtClean="0"/>
          </a:p>
          <a:p>
            <a:r>
              <a:rPr lang="en-US" dirty="0" smtClean="0"/>
              <a:t>The virus </a:t>
            </a:r>
            <a:r>
              <a:rPr lang="en-US" dirty="0" smtClean="0"/>
              <a:t>particle attaches to the host cell before penetrating it. The virus then uses the host cell’s machinery to replicate its own genetic material. Once replication has been completed the virus particles leave the host by either budding or bursting out of the cell (</a:t>
            </a:r>
            <a:r>
              <a:rPr lang="en-US" dirty="0" err="1" smtClean="0"/>
              <a:t>lysis</a:t>
            </a:r>
            <a:r>
              <a:rPr lang="en-US" dirty="0" smtClean="0"/>
              <a:t>). </a:t>
            </a:r>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uFont typeface="Arial" pitchFamily="34" charset="0"/>
              <a:buChar char="•"/>
            </a:pPr>
            <a:r>
              <a:rPr lang="en-US" sz="2200" dirty="0" smtClean="0"/>
              <a:t>The infected cells sends signals to the immune cells(</a:t>
            </a:r>
            <a:r>
              <a:rPr lang="en-US" sz="2200" dirty="0" err="1" smtClean="0"/>
              <a:t>neutrophiles</a:t>
            </a:r>
            <a:r>
              <a:rPr lang="en-US" sz="2200" dirty="0" smtClean="0"/>
              <a:t> &amp; killer T) that comes to combat the disease to kill the uninfected cells. This singular act throws the immune cells into a frenzy. They begin to kill each other , both the infected and uninfected cells as well.</a:t>
            </a:r>
            <a:r>
              <a:rPr lang="en-US" sz="1600" dirty="0" smtClean="0"/>
              <a:t>  </a:t>
            </a:r>
            <a:br>
              <a:rPr lang="en-US" sz="1600" dirty="0" smtClean="0"/>
            </a:br>
            <a:endParaRPr lang="en-US" sz="1800" dirty="0"/>
          </a:p>
        </p:txBody>
      </p:sp>
      <p:pic>
        <p:nvPicPr>
          <p:cNvPr id="4" name="Content Placeholder 3" descr="JtVH5Khvihib7dBDFY9ZDR.jpg"/>
          <p:cNvPicPr>
            <a:picLocks noGrp="1" noChangeAspect="1"/>
          </p:cNvPicPr>
          <p:nvPr>
            <p:ph idx="1"/>
          </p:nvPr>
        </p:nvPicPr>
        <p:blipFill>
          <a:blip r:embed="rId2" cstate="print"/>
          <a:stretch>
            <a:fillRect/>
          </a:stretch>
        </p:blipFill>
        <p:spPr>
          <a:xfrm>
            <a:off x="670278" y="1935163"/>
            <a:ext cx="7803444" cy="4389437"/>
          </a:xfrm>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prevent the virus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Regularly and thoroughly clean your hands with an alcohol-based hand rub or wash them with soap and </a:t>
            </a:r>
            <a:r>
              <a:rPr lang="en-US" dirty="0" smtClean="0"/>
              <a:t>water. </a:t>
            </a:r>
          </a:p>
          <a:p>
            <a:r>
              <a:rPr lang="en-US" dirty="0" smtClean="0"/>
              <a:t>Maintain at least 1 </a:t>
            </a:r>
            <a:r>
              <a:rPr lang="en-US" dirty="0" err="1" smtClean="0"/>
              <a:t>metre</a:t>
            </a:r>
            <a:r>
              <a:rPr lang="en-US" dirty="0" smtClean="0"/>
              <a:t> (3 feet) distance between yourself and anyone who is coughing or sneezing</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Make sure you, and the people around you, follow good respiratory </a:t>
            </a:r>
            <a:r>
              <a:rPr lang="en-US" dirty="0" smtClean="0"/>
              <a:t>hygiene e.g. covering your mouth when sneezing, disposal of tissue.</a:t>
            </a:r>
          </a:p>
          <a:p>
            <a:r>
              <a:rPr lang="en-US" dirty="0" smtClean="0"/>
              <a:t>Follow </a:t>
            </a:r>
            <a:r>
              <a:rPr lang="en-US" dirty="0" smtClean="0"/>
              <a:t>advice given by your healthcare provider, your national and local public health authority </a:t>
            </a:r>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GLOBAL ECONOMY</a:t>
            </a:r>
            <a:endParaRPr lang="en-US" dirty="0"/>
          </a:p>
        </p:txBody>
      </p:sp>
      <p:sp>
        <p:nvSpPr>
          <p:cNvPr id="3" name="Content Placeholder 2"/>
          <p:cNvSpPr>
            <a:spLocks noGrp="1"/>
          </p:cNvSpPr>
          <p:nvPr>
            <p:ph idx="1"/>
          </p:nvPr>
        </p:nvSpPr>
        <p:spPr/>
        <p:txBody>
          <a:bodyPr/>
          <a:lstStyle/>
          <a:p>
            <a:r>
              <a:rPr lang="en-US" dirty="0" smtClean="0"/>
              <a:t>It is clear that China will suffer the most. But so will Japan, the Middle East, the US and EU economies along with many other smaller economies</a:t>
            </a:r>
            <a:r>
              <a:rPr lang="en-US" dirty="0" smtClean="0"/>
              <a:t>.</a:t>
            </a:r>
            <a:r>
              <a:rPr lang="en-US" dirty="0" smtClean="0"/>
              <a:t> The direct and indirect effects of </a:t>
            </a:r>
            <a:r>
              <a:rPr lang="en-US" dirty="0" err="1" smtClean="0"/>
              <a:t>COVID</a:t>
            </a:r>
            <a:r>
              <a:rPr lang="en-US" dirty="0" smtClean="0"/>
              <a:t>-19 will worsen this trend. With infections surging, cities in lockdown, businesses downing shutters and most travel on ice, staff layoffs are likely to mushroom. That showed up in the number of Americans filing unemployment benefit claims which hit a record of more than 3 million.</a:t>
            </a:r>
            <a:endParaRPr lang="en-US"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983</TotalTime>
  <Words>857</Words>
  <Application>Microsoft Office PowerPoint</Application>
  <PresentationFormat>On-screen Show (4:3)</PresentationFormat>
  <Paragraphs>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ENGINEERING  STRATEGIES FOR HANDLING COVID-19:</vt:lpstr>
      <vt:lpstr>ENGINEERS ON ENVIRONMENTAL HEALTH </vt:lpstr>
      <vt:lpstr>ENGINEERING TO ECONOMY SUSTAINABILITY</vt:lpstr>
      <vt:lpstr>Slide 4</vt:lpstr>
      <vt:lpstr>WHAT IS CORONAVIRUS</vt:lpstr>
      <vt:lpstr>UNDERSTANDING COVID-19</vt:lpstr>
      <vt:lpstr>The infected cells sends signals to the immune cells(neutrophiles &amp; killer T) that comes to combat the disease to kill the uninfected cells. This singular act throws the immune cells into a frenzy. They begin to kill each other , both the infected and uninfected cells as well.   </vt:lpstr>
      <vt:lpstr>How to prevent the virus</vt:lpstr>
      <vt:lpstr>EFFECT ON GLOBAL ECONOMY</vt:lpstr>
      <vt:lpstr>PICTURE OF LOCKDOWN IN THE CITY OF WUHAN</vt:lpstr>
      <vt:lpstr>EFFECT ON ENVIRONMENT AND  ITS HEALTH</vt:lpstr>
      <vt:lpstr>Slide 12</vt:lpstr>
      <vt:lpstr>Slide 13</vt:lpstr>
      <vt:lpstr>ENGINEERING STRATEGIES FOR HANDLING THE CORONAVIRUS</vt:lpstr>
      <vt:lpstr>WHAT ARE ENGINEERING STRATEGIES?</vt:lpstr>
      <vt:lpstr>1. ISOLATION ROOMS</vt:lpstr>
      <vt:lpstr>Slide 17</vt:lpstr>
      <vt:lpstr>2. N95 RESPIRATORS</vt:lpstr>
      <vt:lpstr>Slide 19</vt:lpstr>
      <vt:lpstr>STRATEGIES FOR ENVIRONMENTAL HEALTH</vt:lpstr>
      <vt:lpstr>Slide 21</vt:lpstr>
      <vt:lpstr>Conclusion</vt:lpstr>
      <vt:lpstr>Slide 23</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dc:title>
  <dc:creator>user</dc:creator>
  <cp:lastModifiedBy>user</cp:lastModifiedBy>
  <cp:revision>38</cp:revision>
  <dcterms:created xsi:type="dcterms:W3CDTF">2020-04-12T01:16:57Z</dcterms:created>
  <dcterms:modified xsi:type="dcterms:W3CDTF">2020-04-12T17:40:13Z</dcterms:modified>
</cp:coreProperties>
</file>