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1"/>
  </p:sldMasterIdLst>
  <p:notesMasterIdLst>
    <p:notesMasterId r:id="rId17"/>
  </p:notesMasterIdLst>
  <p:sldIdLst>
    <p:sldId id="265" r:id="rId2"/>
    <p:sldId id="268" r:id="rId3"/>
    <p:sldId id="269" r:id="rId4"/>
    <p:sldId id="270" r:id="rId5"/>
    <p:sldId id="271" r:id="rId6"/>
    <p:sldId id="272" r:id="rId7"/>
    <p:sldId id="273" r:id="rId8"/>
    <p:sldId id="274" r:id="rId9"/>
    <p:sldId id="275" r:id="rId10"/>
    <p:sldId id="279" r:id="rId11"/>
    <p:sldId id="280" r:id="rId12"/>
    <p:sldId id="281" r:id="rId13"/>
    <p:sldId id="276" r:id="rId14"/>
    <p:sldId id="282" r:id="rId15"/>
    <p:sldId id="28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E9297B8-8313-4120-984B-63EAA3C6E679}">
          <p14:sldIdLst>
            <p14:sldId id="265"/>
            <p14:sldId id="268"/>
            <p14:sldId id="269"/>
            <p14:sldId id="270"/>
            <p14:sldId id="271"/>
            <p14:sldId id="272"/>
            <p14:sldId id="273"/>
            <p14:sldId id="274"/>
            <p14:sldId id="275"/>
            <p14:sldId id="279"/>
            <p14:sldId id="280"/>
            <p14:sldId id="281"/>
            <p14:sldId id="276"/>
            <p14:sldId id="282"/>
            <p14:sldId id="283"/>
          </p14:sldIdLst>
        </p14:section>
        <p14:section name="Untitled Section" id="{C8B5D33A-7F89-4E37-BAE9-FD2AC56BA6C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50" d="100"/>
          <a:sy n="50" d="100"/>
        </p:scale>
        <p:origin x="57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ACCF66-E9F1-48FD-8F95-075EBB655100}" type="datetimeFigureOut">
              <a:rPr lang="en-US" smtClean="0"/>
              <a:t>4/12/2020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394F3E-304F-4F33-9A16-603C0D2EB3CE}" type="slidenum">
              <a:rPr lang="en-US" smtClean="0"/>
              <a:t>‹#›</a:t>
            </a:fld>
            <a:endParaRPr lang="en-US"/>
          </a:p>
        </p:txBody>
      </p:sp>
    </p:spTree>
    <p:extLst>
      <p:ext uri="{BB962C8B-B14F-4D97-AF65-F5344CB8AC3E}">
        <p14:creationId xmlns:p14="http://schemas.microsoft.com/office/powerpoint/2010/main" val="3881456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9274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24670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8322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26306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5294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05762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06271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4104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1069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727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136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857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7904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86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5882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9386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86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A87A34-81AB-432B-8DAE-1953F412C126}" type="datetimeFigureOut">
              <a:rPr lang="en-US" smtClean="0"/>
              <a:pPr/>
              <a:t>4/12/2020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4772277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3903" y="412579"/>
            <a:ext cx="9144000" cy="2387600"/>
          </a:xfrm>
        </p:spPr>
        <p:txBody>
          <a:bodyPr>
            <a:normAutofit/>
          </a:bodyPr>
          <a:lstStyle/>
          <a:p>
            <a:pPr algn="ctr"/>
            <a:r>
              <a:rPr lang="en-US" sz="2400" b="1" dirty="0" smtClean="0"/>
              <a:t>“ENGINEERING </a:t>
            </a:r>
            <a:r>
              <a:rPr lang="en-US" sz="2400" b="1" dirty="0"/>
              <a:t>LAW AND MANAGERIAL ECONOMICS FOR INFRASTRUCTURAL DEVELOPMENT IN NIGERIA: CHALLENGES AND WAY FORWARD</a:t>
            </a:r>
            <a:r>
              <a:rPr lang="en-US" sz="2400" dirty="0"/>
              <a:t>”</a:t>
            </a:r>
            <a:r>
              <a:rPr lang="en-US" sz="2400" b="1" dirty="0"/>
              <a:t> </a:t>
            </a:r>
            <a:r>
              <a:rPr lang="en-US" sz="2400" dirty="0"/>
              <a:t/>
            </a:r>
            <a:br>
              <a:rPr lang="en-US" sz="2400" dirty="0"/>
            </a:br>
            <a:endParaRPr lang="en-US" sz="2400" b="1" dirty="0">
              <a:solidFill>
                <a:schemeClr val="accent4">
                  <a:lumMod val="75000"/>
                </a:schemeClr>
              </a:solidFill>
            </a:endParaRPr>
          </a:p>
        </p:txBody>
      </p:sp>
      <p:sp>
        <p:nvSpPr>
          <p:cNvPr id="5" name="TextBox 4"/>
          <p:cNvSpPr txBox="1"/>
          <p:nvPr/>
        </p:nvSpPr>
        <p:spPr>
          <a:xfrm>
            <a:off x="1200418" y="4114264"/>
            <a:ext cx="4287007" cy="984885"/>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Submitted to:</a:t>
            </a:r>
          </a:p>
          <a:p>
            <a:r>
              <a:rPr lang="en-US" b="1" dirty="0"/>
              <a:t>ENGR. OYEBODE OLUWADARE JOSHUA</a:t>
            </a:r>
            <a:endParaRPr lang="en-US" dirty="0"/>
          </a:p>
          <a:p>
            <a:r>
              <a:rPr lang="en-US" sz="2000" dirty="0" smtClean="0">
                <a:latin typeface="Times New Roman" panose="02020603050405020304" pitchFamily="18" charset="0"/>
                <a:cs typeface="Times New Roman" panose="02020603050405020304" pitchFamily="18" charset="0"/>
              </a:rPr>
              <a:t>ENGINEERING LAW (ENG 384)</a:t>
            </a: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877318" y="4095482"/>
            <a:ext cx="2985754" cy="1323439"/>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 Submitted by </a:t>
            </a:r>
          </a:p>
          <a:p>
            <a:r>
              <a:rPr lang="en-US" sz="2000" dirty="0" smtClean="0">
                <a:latin typeface="Times New Roman" panose="02020603050405020304" pitchFamily="18" charset="0"/>
                <a:cs typeface="Times New Roman" panose="02020603050405020304" pitchFamily="18" charset="0"/>
              </a:rPr>
              <a:t>WATERWAY OKIEMUTE</a:t>
            </a:r>
          </a:p>
          <a:p>
            <a:r>
              <a:rPr lang="en-US" sz="2000" dirty="0" smtClean="0">
                <a:latin typeface="Times New Roman" panose="02020603050405020304" pitchFamily="18" charset="0"/>
                <a:cs typeface="Times New Roman" panose="02020603050405020304" pitchFamily="18" charset="0"/>
              </a:rPr>
              <a:t>17/ENG03/056</a:t>
            </a:r>
          </a:p>
          <a:p>
            <a:r>
              <a:rPr lang="en-US" sz="2000" dirty="0" smtClean="0">
                <a:latin typeface="Times New Roman" panose="02020603050405020304" pitchFamily="18" charset="0"/>
                <a:cs typeface="Times New Roman" panose="02020603050405020304" pitchFamily="18" charset="0"/>
              </a:rPr>
              <a:t>CIVIL ENGINEERING</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27314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259493" y="271848"/>
            <a:ext cx="11751276" cy="6437871"/>
          </a:xfrm>
        </p:spPr>
        <p:txBody>
          <a:bodyPr>
            <a:normAutofit/>
          </a:bodyPr>
          <a:lstStyle/>
          <a:p>
            <a:pPr algn="ctr"/>
            <a:r>
              <a:rPr lang="en-US" sz="2800" b="1" dirty="0"/>
              <a:t>TECHNOLOGY AND </a:t>
            </a:r>
            <a:r>
              <a:rPr lang="en-US" sz="2800" b="1" dirty="0" smtClean="0"/>
              <a:t>INNOVATION</a:t>
            </a:r>
            <a:endParaRPr lang="en-US" b="1" dirty="0" smtClean="0"/>
          </a:p>
          <a:p>
            <a:pPr marL="342900" indent="-342900" algn="l">
              <a:buFont typeface="Arial" panose="020B0604020202020204" pitchFamily="34" charset="0"/>
              <a:buChar char="•"/>
            </a:pPr>
            <a:r>
              <a:rPr lang="en-US" b="1" dirty="0" smtClean="0"/>
              <a:t>Quality </a:t>
            </a:r>
            <a:r>
              <a:rPr lang="en-US" b="1" dirty="0"/>
              <a:t>Education with modern days </a:t>
            </a:r>
            <a:r>
              <a:rPr lang="en-US" b="1" dirty="0" smtClean="0"/>
              <a:t>technology: </a:t>
            </a:r>
            <a:r>
              <a:rPr lang="en-US" dirty="0"/>
              <a:t>Many developed countries balance and sustain their economy with returns from their institutions and </a:t>
            </a:r>
            <a:r>
              <a:rPr lang="en-US" dirty="0" smtClean="0"/>
              <a:t>colleges.</a:t>
            </a:r>
            <a:endParaRPr lang="en-US" dirty="0"/>
          </a:p>
          <a:p>
            <a:pPr marL="342900" indent="-342900" algn="l">
              <a:buFont typeface="Arial" panose="020B0604020202020204" pitchFamily="34" charset="0"/>
              <a:buChar char="•"/>
            </a:pPr>
            <a:r>
              <a:rPr lang="en-US" b="1" dirty="0"/>
              <a:t>Efficient Production </a:t>
            </a:r>
            <a:r>
              <a:rPr lang="en-US" b="1" dirty="0" smtClean="0"/>
              <a:t>: </a:t>
            </a:r>
            <a:r>
              <a:rPr lang="en-US" dirty="0"/>
              <a:t>Production of goods have been multiplied with less human effort, low cost, and improved qualities</a:t>
            </a:r>
            <a:r>
              <a:rPr lang="en-US" dirty="0" smtClean="0"/>
              <a:t>.</a:t>
            </a:r>
          </a:p>
          <a:p>
            <a:pPr marL="342900" indent="-342900" algn="l">
              <a:buFont typeface="Arial" panose="020B0604020202020204" pitchFamily="34" charset="0"/>
              <a:buChar char="•"/>
            </a:pPr>
            <a:r>
              <a:rPr lang="en-US" b="1" dirty="0"/>
              <a:t>Information Communication and </a:t>
            </a:r>
            <a:r>
              <a:rPr lang="en-US" b="1" dirty="0" smtClean="0"/>
              <a:t>Technology : </a:t>
            </a:r>
            <a:r>
              <a:rPr lang="en-US" dirty="0"/>
              <a:t>The rapid growth in ICT and Telecommunication has open doors of opportunities, and in turn boost the economy.</a:t>
            </a:r>
          </a:p>
          <a:p>
            <a:pPr marL="342900" indent="-342900" algn="l">
              <a:buFont typeface="Arial" panose="020B0604020202020204" pitchFamily="34" charset="0"/>
              <a:buChar char="•"/>
            </a:pPr>
            <a:r>
              <a:rPr lang="en-US" b="1" dirty="0"/>
              <a:t>Infrastructure</a:t>
            </a:r>
            <a:r>
              <a:rPr lang="en-US" b="1" dirty="0" smtClean="0"/>
              <a:t>: </a:t>
            </a:r>
            <a:r>
              <a:rPr lang="en-US" dirty="0"/>
              <a:t>The huge investment in Engineering in Dubai makes it a must go area for luxurious lovers</a:t>
            </a:r>
            <a:r>
              <a:rPr lang="en-US" dirty="0" smtClean="0"/>
              <a:t>.</a:t>
            </a:r>
          </a:p>
          <a:p>
            <a:pPr marL="342900" indent="-342900" algn="l">
              <a:buFont typeface="Arial" panose="020B0604020202020204" pitchFamily="34" charset="0"/>
              <a:buChar char="•"/>
            </a:pPr>
            <a:r>
              <a:rPr lang="en-US" b="1" dirty="0"/>
              <a:t>Development/ </a:t>
            </a:r>
            <a:r>
              <a:rPr lang="en-US" b="1" dirty="0" smtClean="0"/>
              <a:t>Construction: </a:t>
            </a:r>
            <a:r>
              <a:rPr lang="en-US" dirty="0"/>
              <a:t>The Engineers deal with the creation, improvement, and protection of the environment, providing facilities for living, industry and transportation, including large buildings, roads, bridges, canals, railroad lines, airports, </a:t>
            </a:r>
            <a:r>
              <a:rPr lang="en-US" dirty="0" smtClean="0"/>
              <a:t>water supply </a:t>
            </a:r>
            <a:r>
              <a:rPr lang="en-US" dirty="0"/>
              <a:t>systems, dams, irrigation, </a:t>
            </a:r>
            <a:r>
              <a:rPr lang="en-US" dirty="0" smtClean="0"/>
              <a:t>harbors, </a:t>
            </a:r>
            <a:r>
              <a:rPr lang="en-US" dirty="0"/>
              <a:t>docks, aqueducts, tunnels, and other engineered constructions within a given region which produces high economic </a:t>
            </a:r>
            <a:r>
              <a:rPr lang="en-US" dirty="0" smtClean="0"/>
              <a:t>values</a:t>
            </a:r>
          </a:p>
          <a:p>
            <a:pPr marL="342900" indent="-342900" algn="l">
              <a:buFont typeface="Arial" panose="020B0604020202020204" pitchFamily="34" charset="0"/>
              <a:buChar char="•"/>
            </a:pPr>
            <a:r>
              <a:rPr lang="en-US" b="1" dirty="0"/>
              <a:t>Clean, Sustainable Energy</a:t>
            </a:r>
            <a:r>
              <a:rPr lang="en-US" b="1" dirty="0" smtClean="0"/>
              <a:t>: </a:t>
            </a:r>
            <a:r>
              <a:rPr lang="en-US" dirty="0"/>
              <a:t>Power plays a huge role in any other developments that happen to </a:t>
            </a:r>
            <a:r>
              <a:rPr lang="en-US" dirty="0" smtClean="0"/>
              <a:t>a country. Stable </a:t>
            </a:r>
            <a:r>
              <a:rPr lang="en-US" dirty="0"/>
              <a:t>and sustainable power; stable and sustainable economy.</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42184679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929" y="5445836"/>
            <a:ext cx="8610600" cy="1293028"/>
          </a:xfrm>
        </p:spPr>
        <p:txBody>
          <a:bodyPr/>
          <a:lstStyle/>
          <a:p>
            <a:r>
              <a:rPr lang="en-US" dirty="0" smtClean="0"/>
              <a:t>ROBOTICS</a:t>
            </a:r>
            <a:endParaRPr lang="en-US" dirty="0"/>
          </a:p>
        </p:txBody>
      </p:sp>
      <p:grpSp>
        <p:nvGrpSpPr>
          <p:cNvPr id="5" name="Group 4"/>
          <p:cNvGrpSpPr/>
          <p:nvPr/>
        </p:nvGrpSpPr>
        <p:grpSpPr>
          <a:xfrm>
            <a:off x="1352551" y="1504950"/>
            <a:ext cx="7601978" cy="4162425"/>
            <a:chOff x="1234440" y="209549"/>
            <a:chExt cx="4594860" cy="3829812"/>
          </a:xfrm>
        </p:grpSpPr>
        <p:pic>
          <p:nvPicPr>
            <p:cNvPr id="13" name="Picture 12"/>
            <p:cNvPicPr/>
            <p:nvPr/>
          </p:nvPicPr>
          <p:blipFill>
            <a:blip r:embed="rId2"/>
            <a:stretch>
              <a:fillRect/>
            </a:stretch>
          </p:blipFill>
          <p:spPr>
            <a:xfrm>
              <a:off x="1234440" y="209549"/>
              <a:ext cx="3829812" cy="3829812"/>
            </a:xfrm>
            <a:prstGeom prst="rect">
              <a:avLst/>
            </a:prstGeom>
          </p:spPr>
        </p:pic>
        <p:pic>
          <p:nvPicPr>
            <p:cNvPr id="14" name="Picture 13"/>
            <p:cNvPicPr/>
            <p:nvPr/>
          </p:nvPicPr>
          <p:blipFill>
            <a:blip r:embed="rId3"/>
            <a:stretch>
              <a:fillRect/>
            </a:stretch>
          </p:blipFill>
          <p:spPr>
            <a:xfrm>
              <a:off x="1748028" y="2076450"/>
              <a:ext cx="2808732" cy="1665732"/>
            </a:xfrm>
            <a:prstGeom prst="rect">
              <a:avLst/>
            </a:prstGeom>
          </p:spPr>
        </p:pic>
        <p:pic>
          <p:nvPicPr>
            <p:cNvPr id="15" name="Picture 14"/>
            <p:cNvPicPr/>
            <p:nvPr/>
          </p:nvPicPr>
          <p:blipFill>
            <a:blip r:embed="rId4"/>
            <a:stretch>
              <a:fillRect/>
            </a:stretch>
          </p:blipFill>
          <p:spPr>
            <a:xfrm>
              <a:off x="3814572" y="1700022"/>
              <a:ext cx="2014728" cy="1511808"/>
            </a:xfrm>
            <a:prstGeom prst="rect">
              <a:avLst/>
            </a:prstGeom>
          </p:spPr>
        </p:pic>
      </p:grpSp>
    </p:spTree>
    <p:extLst>
      <p:ext uri="{BB962C8B-B14F-4D97-AF65-F5344CB8AC3E}">
        <p14:creationId xmlns:p14="http://schemas.microsoft.com/office/powerpoint/2010/main" val="33792693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628775" y="1304923"/>
            <a:ext cx="9105900" cy="3933827"/>
            <a:chOff x="91440" y="265938"/>
            <a:chExt cx="6178296" cy="3770376"/>
          </a:xfrm>
        </p:grpSpPr>
        <p:sp>
          <p:nvSpPr>
            <p:cNvPr id="6" name="Rectangle 5"/>
            <p:cNvSpPr/>
            <p:nvPr/>
          </p:nvSpPr>
          <p:spPr>
            <a:xfrm>
              <a:off x="91440" y="447965"/>
              <a:ext cx="118615" cy="31854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a:solidFill>
                    <a:srgbClr val="7F7F7F"/>
                  </a:solidFill>
                  <a:effectLst/>
                  <a:latin typeface="Arial" panose="020B0604020202020204" pitchFamily="34" charset="0"/>
                  <a:ea typeface="Arial" panose="020B0604020202020204" pitchFamily="34" charset="0"/>
                </a:rPr>
                <a:t>•</a:t>
              </a:r>
              <a:endParaRPr lang="en-US" sz="1100">
                <a:solidFill>
                  <a:srgbClr val="000000"/>
                </a:solidFill>
                <a:effectLst/>
                <a:latin typeface="Calibri" panose="020F0502020204030204" pitchFamily="34" charset="0"/>
                <a:ea typeface="Calibri" panose="020F0502020204030204" pitchFamily="34" charset="0"/>
              </a:endParaRPr>
            </a:p>
          </p:txBody>
        </p:sp>
        <p:sp>
          <p:nvSpPr>
            <p:cNvPr id="7" name="Rectangle 6"/>
            <p:cNvSpPr/>
            <p:nvPr/>
          </p:nvSpPr>
          <p:spPr>
            <a:xfrm>
              <a:off x="434645" y="402870"/>
              <a:ext cx="188481" cy="37787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a:solidFill>
                    <a:srgbClr val="7F7F7F"/>
                  </a:solidFill>
                  <a:effectLst/>
                  <a:latin typeface="Arial" panose="020B0604020202020204" pitchFamily="34" charset="0"/>
                  <a:ea typeface="Arial" panose="020B0604020202020204" pitchFamily="34" charset="0"/>
                </a:rPr>
                <a:t>3</a:t>
              </a:r>
              <a:endParaRPr lang="en-US" sz="1100">
                <a:solidFill>
                  <a:srgbClr val="000000"/>
                </a:solidFill>
                <a:effectLst/>
                <a:latin typeface="Calibri" panose="020F0502020204030204" pitchFamily="34" charset="0"/>
                <a:ea typeface="Calibri" panose="020F0502020204030204" pitchFamily="34" charset="0"/>
              </a:endParaRPr>
            </a:p>
          </p:txBody>
        </p:sp>
        <p:sp>
          <p:nvSpPr>
            <p:cNvPr id="8" name="Rectangle 7"/>
            <p:cNvSpPr/>
            <p:nvPr/>
          </p:nvSpPr>
          <p:spPr>
            <a:xfrm>
              <a:off x="576321" y="402870"/>
              <a:ext cx="1447837" cy="37787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a:solidFill>
                    <a:srgbClr val="7F7F7F"/>
                  </a:solidFill>
                  <a:effectLst/>
                  <a:latin typeface="Arial" panose="020B0604020202020204" pitchFamily="34" charset="0"/>
                  <a:ea typeface="Arial" panose="020B0604020202020204" pitchFamily="34" charset="0"/>
                </a:rPr>
                <a:t>D printing</a:t>
              </a:r>
              <a:endParaRPr lang="en-US" sz="1100">
                <a:solidFill>
                  <a:srgbClr val="000000"/>
                </a:solidFill>
                <a:effectLst/>
                <a:latin typeface="Calibri" panose="020F0502020204030204" pitchFamily="34" charset="0"/>
                <a:ea typeface="Calibri" panose="020F0502020204030204" pitchFamily="34" charset="0"/>
              </a:endParaRPr>
            </a:p>
          </p:txBody>
        </p:sp>
        <p:sp>
          <p:nvSpPr>
            <p:cNvPr id="9" name="Rectangle 8"/>
            <p:cNvSpPr/>
            <p:nvPr/>
          </p:nvSpPr>
          <p:spPr>
            <a:xfrm>
              <a:off x="91440" y="814328"/>
              <a:ext cx="118473" cy="31816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a:solidFill>
                    <a:srgbClr val="7F7F7F"/>
                  </a:solidFill>
                  <a:effectLst/>
                  <a:latin typeface="Arial" panose="020B0604020202020204" pitchFamily="34" charset="0"/>
                  <a:ea typeface="Arial" panose="020B0604020202020204" pitchFamily="34" charset="0"/>
                </a:rPr>
                <a:t>•</a:t>
              </a:r>
              <a:endParaRPr lang="en-US" sz="1100">
                <a:solidFill>
                  <a:srgbClr val="000000"/>
                </a:solidFill>
                <a:effectLst/>
                <a:latin typeface="Calibri" panose="020F0502020204030204" pitchFamily="34" charset="0"/>
                <a:ea typeface="Calibri" panose="020F0502020204030204" pitchFamily="34" charset="0"/>
              </a:endParaRPr>
            </a:p>
          </p:txBody>
        </p:sp>
        <p:sp>
          <p:nvSpPr>
            <p:cNvPr id="10" name="Rectangle 9"/>
            <p:cNvSpPr/>
            <p:nvPr/>
          </p:nvSpPr>
          <p:spPr>
            <a:xfrm>
              <a:off x="434645" y="769287"/>
              <a:ext cx="2554288" cy="37742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dirty="0">
                  <a:solidFill>
                    <a:srgbClr val="7F7F7F"/>
                  </a:solidFill>
                  <a:effectLst/>
                  <a:latin typeface="Arial" panose="020B0604020202020204" pitchFamily="34" charset="0"/>
                  <a:ea typeface="Arial" panose="020B0604020202020204" pitchFamily="34" charset="0"/>
                </a:rPr>
                <a:t>Synthetic biology</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11" name="Rectangle 10"/>
            <p:cNvSpPr/>
            <p:nvPr/>
          </p:nvSpPr>
          <p:spPr>
            <a:xfrm>
              <a:off x="91440" y="1180088"/>
              <a:ext cx="118473" cy="31816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a:solidFill>
                    <a:srgbClr val="7F7F7F"/>
                  </a:solidFill>
                  <a:effectLst/>
                  <a:latin typeface="Arial" panose="020B0604020202020204" pitchFamily="34" charset="0"/>
                  <a:ea typeface="Arial" panose="020B0604020202020204" pitchFamily="34" charset="0"/>
                </a:rPr>
                <a:t>•</a:t>
              </a:r>
              <a:endParaRPr lang="en-US" sz="1100">
                <a:solidFill>
                  <a:srgbClr val="000000"/>
                </a:solidFill>
                <a:effectLst/>
                <a:latin typeface="Calibri" panose="020F0502020204030204" pitchFamily="34" charset="0"/>
                <a:ea typeface="Calibri" panose="020F0502020204030204" pitchFamily="34" charset="0"/>
              </a:endParaRPr>
            </a:p>
          </p:txBody>
        </p:sp>
        <p:sp>
          <p:nvSpPr>
            <p:cNvPr id="12" name="Rectangle 11"/>
            <p:cNvSpPr/>
            <p:nvPr/>
          </p:nvSpPr>
          <p:spPr>
            <a:xfrm>
              <a:off x="434645" y="1135047"/>
              <a:ext cx="3104005" cy="37742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a:solidFill>
                    <a:srgbClr val="7F7F7F"/>
                  </a:solidFill>
                  <a:effectLst/>
                  <a:latin typeface="Arial" panose="020B0604020202020204" pitchFamily="34" charset="0"/>
                  <a:ea typeface="Arial" panose="020B0604020202020204" pitchFamily="34" charset="0"/>
                </a:rPr>
                <a:t>Brain enhancements</a:t>
              </a:r>
              <a:endParaRPr lang="en-US" sz="1100">
                <a:solidFill>
                  <a:srgbClr val="000000"/>
                </a:solidFill>
                <a:effectLst/>
                <a:latin typeface="Calibri" panose="020F0502020204030204" pitchFamily="34" charset="0"/>
                <a:ea typeface="Calibri" panose="020F0502020204030204" pitchFamily="34" charset="0"/>
              </a:endParaRPr>
            </a:p>
          </p:txBody>
        </p:sp>
        <p:sp>
          <p:nvSpPr>
            <p:cNvPr id="13" name="Rectangle 12"/>
            <p:cNvSpPr/>
            <p:nvPr/>
          </p:nvSpPr>
          <p:spPr>
            <a:xfrm>
              <a:off x="91440" y="1545626"/>
              <a:ext cx="118615" cy="318547"/>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a:solidFill>
                    <a:srgbClr val="7F7F7F"/>
                  </a:solidFill>
                  <a:effectLst/>
                  <a:latin typeface="Arial" panose="020B0604020202020204" pitchFamily="34" charset="0"/>
                  <a:ea typeface="Arial" panose="020B0604020202020204" pitchFamily="34" charset="0"/>
                </a:rPr>
                <a:t>•</a:t>
              </a:r>
              <a:endParaRPr lang="en-US" sz="1100">
                <a:solidFill>
                  <a:srgbClr val="000000"/>
                </a:solidFill>
                <a:effectLst/>
                <a:latin typeface="Calibri" panose="020F0502020204030204" pitchFamily="34" charset="0"/>
                <a:ea typeface="Calibri" panose="020F0502020204030204" pitchFamily="34" charset="0"/>
              </a:endParaRPr>
            </a:p>
          </p:txBody>
        </p:sp>
        <p:sp>
          <p:nvSpPr>
            <p:cNvPr id="14" name="Rectangle 13"/>
            <p:cNvSpPr/>
            <p:nvPr/>
          </p:nvSpPr>
          <p:spPr>
            <a:xfrm>
              <a:off x="434645" y="1500532"/>
              <a:ext cx="2015163" cy="377875"/>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a:solidFill>
                    <a:srgbClr val="7F7F7F"/>
                  </a:solidFill>
                  <a:effectLst/>
                  <a:latin typeface="Arial" panose="020B0604020202020204" pitchFamily="34" charset="0"/>
                  <a:ea typeface="Arial" panose="020B0604020202020204" pitchFamily="34" charset="0"/>
                </a:rPr>
                <a:t>Nanomaterial</a:t>
              </a:r>
              <a:endParaRPr lang="en-US" sz="1100">
                <a:solidFill>
                  <a:srgbClr val="000000"/>
                </a:solidFill>
                <a:effectLst/>
                <a:latin typeface="Calibri" panose="020F0502020204030204" pitchFamily="34" charset="0"/>
                <a:ea typeface="Calibri" panose="020F0502020204030204" pitchFamily="34" charset="0"/>
              </a:endParaRPr>
            </a:p>
          </p:txBody>
        </p:sp>
        <p:sp>
          <p:nvSpPr>
            <p:cNvPr id="15" name="Rectangle 14"/>
            <p:cNvSpPr/>
            <p:nvPr/>
          </p:nvSpPr>
          <p:spPr>
            <a:xfrm>
              <a:off x="91440" y="1911862"/>
              <a:ext cx="118473" cy="31816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a:solidFill>
                    <a:srgbClr val="7F7F7F"/>
                  </a:solidFill>
                  <a:effectLst/>
                  <a:latin typeface="Arial" panose="020B0604020202020204" pitchFamily="34" charset="0"/>
                  <a:ea typeface="Arial" panose="020B0604020202020204" pitchFamily="34" charset="0"/>
                </a:rPr>
                <a:t>•</a:t>
              </a:r>
              <a:endParaRPr lang="en-US" sz="1100">
                <a:solidFill>
                  <a:srgbClr val="000000"/>
                </a:solidFill>
                <a:effectLst/>
                <a:latin typeface="Calibri" panose="020F0502020204030204" pitchFamily="34" charset="0"/>
                <a:ea typeface="Calibri" panose="020F0502020204030204" pitchFamily="34" charset="0"/>
              </a:endParaRPr>
            </a:p>
          </p:txBody>
        </p:sp>
        <p:sp>
          <p:nvSpPr>
            <p:cNvPr id="16" name="Rectangle 15"/>
            <p:cNvSpPr/>
            <p:nvPr/>
          </p:nvSpPr>
          <p:spPr>
            <a:xfrm>
              <a:off x="434645" y="1866821"/>
              <a:ext cx="487549" cy="37742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a:solidFill>
                    <a:srgbClr val="7F7F7F"/>
                  </a:solidFill>
                  <a:effectLst/>
                  <a:latin typeface="Arial" panose="020B0604020202020204" pitchFamily="34" charset="0"/>
                  <a:ea typeface="Arial" panose="020B0604020202020204" pitchFamily="34" charset="0"/>
                </a:rPr>
                <a:t>Etc</a:t>
              </a:r>
              <a:endParaRPr lang="en-US" sz="1100">
                <a:solidFill>
                  <a:srgbClr val="000000"/>
                </a:solidFill>
                <a:effectLst/>
                <a:latin typeface="Calibri" panose="020F0502020204030204" pitchFamily="34" charset="0"/>
                <a:ea typeface="Calibri" panose="020F0502020204030204" pitchFamily="34" charset="0"/>
              </a:endParaRPr>
            </a:p>
          </p:txBody>
        </p:sp>
        <p:sp>
          <p:nvSpPr>
            <p:cNvPr id="17" name="Rectangle 16"/>
            <p:cNvSpPr/>
            <p:nvPr/>
          </p:nvSpPr>
          <p:spPr>
            <a:xfrm>
              <a:off x="801929" y="1866821"/>
              <a:ext cx="94045" cy="37742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000">
                  <a:solidFill>
                    <a:srgbClr val="0070C0"/>
                  </a:solidFill>
                  <a:effectLst/>
                  <a:latin typeface="Arial" panose="020B0604020202020204" pitchFamily="34" charset="0"/>
                  <a:ea typeface="Arial" panose="020B0604020202020204" pitchFamily="34" charset="0"/>
                </a:rPr>
                <a:t>.</a:t>
              </a:r>
              <a:endParaRPr lang="en-US" sz="1100">
                <a:solidFill>
                  <a:srgbClr val="000000"/>
                </a:solidFill>
                <a:effectLst/>
                <a:latin typeface="Calibri" panose="020F0502020204030204" pitchFamily="34" charset="0"/>
                <a:ea typeface="Calibri" panose="020F0502020204030204" pitchFamily="34" charset="0"/>
              </a:endParaRPr>
            </a:p>
          </p:txBody>
        </p:sp>
        <p:pic>
          <p:nvPicPr>
            <p:cNvPr id="18" name="Picture 17"/>
            <p:cNvPicPr/>
            <p:nvPr/>
          </p:nvPicPr>
          <p:blipFill>
            <a:blip r:embed="rId2"/>
            <a:stretch>
              <a:fillRect/>
            </a:stretch>
          </p:blipFill>
          <p:spPr>
            <a:xfrm>
              <a:off x="2549652" y="1393698"/>
              <a:ext cx="1999488" cy="2001012"/>
            </a:xfrm>
            <a:prstGeom prst="rect">
              <a:avLst/>
            </a:prstGeom>
          </p:spPr>
        </p:pic>
        <p:pic>
          <p:nvPicPr>
            <p:cNvPr id="19" name="Picture 18"/>
            <p:cNvPicPr/>
            <p:nvPr/>
          </p:nvPicPr>
          <p:blipFill>
            <a:blip r:embed="rId3"/>
            <a:stretch>
              <a:fillRect/>
            </a:stretch>
          </p:blipFill>
          <p:spPr>
            <a:xfrm>
              <a:off x="4629912" y="1393698"/>
              <a:ext cx="1623060" cy="2456688"/>
            </a:xfrm>
            <a:prstGeom prst="rect">
              <a:avLst/>
            </a:prstGeom>
          </p:spPr>
        </p:pic>
        <p:pic>
          <p:nvPicPr>
            <p:cNvPr id="20" name="Picture 19"/>
            <p:cNvPicPr/>
            <p:nvPr/>
          </p:nvPicPr>
          <p:blipFill>
            <a:blip r:embed="rId4"/>
            <a:stretch>
              <a:fillRect/>
            </a:stretch>
          </p:blipFill>
          <p:spPr>
            <a:xfrm>
              <a:off x="4613148" y="265938"/>
              <a:ext cx="1656588" cy="1461516"/>
            </a:xfrm>
            <a:prstGeom prst="rect">
              <a:avLst/>
            </a:prstGeom>
          </p:spPr>
        </p:pic>
        <p:pic>
          <p:nvPicPr>
            <p:cNvPr id="21" name="Picture 20"/>
            <p:cNvPicPr/>
            <p:nvPr/>
          </p:nvPicPr>
          <p:blipFill>
            <a:blip r:embed="rId5"/>
            <a:stretch>
              <a:fillRect/>
            </a:stretch>
          </p:blipFill>
          <p:spPr>
            <a:xfrm>
              <a:off x="844296" y="1978914"/>
              <a:ext cx="1705356" cy="2057400"/>
            </a:xfrm>
            <a:prstGeom prst="rect">
              <a:avLst/>
            </a:prstGeom>
          </p:spPr>
        </p:pic>
      </p:grpSp>
      <p:sp>
        <p:nvSpPr>
          <p:cNvPr id="22" name="Title 21"/>
          <p:cNvSpPr>
            <a:spLocks noGrp="1"/>
          </p:cNvSpPr>
          <p:nvPr>
            <p:ph type="title"/>
          </p:nvPr>
        </p:nvSpPr>
        <p:spPr>
          <a:xfrm>
            <a:off x="1531936" y="124507"/>
            <a:ext cx="10018713" cy="836619"/>
          </a:xfrm>
        </p:spPr>
        <p:txBody>
          <a:bodyPr>
            <a:normAutofit fontScale="90000"/>
          </a:bodyPr>
          <a:lstStyle/>
          <a:p>
            <a:r>
              <a:rPr lang="en-US" dirty="0"/>
              <a:t>A lot more now and to come</a:t>
            </a:r>
            <a:br>
              <a:rPr lang="en-US" dirty="0"/>
            </a:br>
            <a:endParaRPr lang="en-US" dirty="0"/>
          </a:p>
        </p:txBody>
      </p:sp>
    </p:spTree>
    <p:extLst>
      <p:ext uri="{BB962C8B-B14F-4D97-AF65-F5344CB8AC3E}">
        <p14:creationId xmlns:p14="http://schemas.microsoft.com/office/powerpoint/2010/main" val="3923403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6329" y="0"/>
            <a:ext cx="8574622" cy="885460"/>
          </a:xfrm>
        </p:spPr>
        <p:txBody>
          <a:bodyPr>
            <a:normAutofit/>
          </a:bodyPr>
          <a:lstStyle/>
          <a:p>
            <a:r>
              <a:rPr lang="en-US" sz="3600" dirty="0" smtClean="0"/>
              <a:t>AIMS OF AN </a:t>
            </a:r>
            <a:r>
              <a:rPr lang="en-US" sz="3600" dirty="0" smtClean="0"/>
              <a:t>ENGINEER IN DEVELOPMENT  </a:t>
            </a:r>
            <a:endParaRPr lang="en-US" sz="3600" dirty="0"/>
          </a:p>
        </p:txBody>
      </p:sp>
      <p:sp>
        <p:nvSpPr>
          <p:cNvPr id="80" name="Subtitle 79"/>
          <p:cNvSpPr>
            <a:spLocks noGrp="1"/>
          </p:cNvSpPr>
          <p:nvPr>
            <p:ph type="subTitle" idx="1"/>
          </p:nvPr>
        </p:nvSpPr>
        <p:spPr>
          <a:xfrm>
            <a:off x="259308" y="885460"/>
            <a:ext cx="11823510" cy="5815591"/>
          </a:xfrm>
        </p:spPr>
        <p:txBody>
          <a:bodyPr/>
          <a:lstStyle/>
          <a:p>
            <a:pPr marL="342900" indent="-342900" algn="l">
              <a:buFont typeface="Arial" panose="020B0604020202020204" pitchFamily="34" charset="0"/>
              <a:buChar char="•"/>
            </a:pPr>
            <a:r>
              <a:rPr lang="en-US" b="1" dirty="0"/>
              <a:t>Engineers need to develop broad fundamental understanding of their professional responsibilities in the </a:t>
            </a:r>
            <a:r>
              <a:rPr lang="en-US" b="1" dirty="0" smtClean="0"/>
              <a:t>society.</a:t>
            </a:r>
          </a:p>
          <a:p>
            <a:pPr marL="342900" indent="-342900" algn="l">
              <a:buFont typeface="Arial" panose="020B0604020202020204" pitchFamily="34" charset="0"/>
              <a:buChar char="•"/>
            </a:pPr>
            <a:r>
              <a:rPr lang="en-US" b="1" dirty="0"/>
              <a:t>Students in tertiary Institutions need to begin to see themselves more as potential engineering ambassadors and prepare for the challenges of participating  in the Socioeconomic activities in the country</a:t>
            </a:r>
          </a:p>
          <a:p>
            <a:pPr marL="342900" indent="-342900" algn="l">
              <a:buFont typeface="Arial" panose="020B0604020202020204" pitchFamily="34" charset="0"/>
              <a:buChar char="•"/>
            </a:pPr>
            <a:r>
              <a:rPr lang="en-US" b="1" dirty="0"/>
              <a:t>Since it is difficult for every practicing engineer to participate in the development of national economy, it may be better to localize this experience for professional engineers. Every position you find yourself in the community should be used to showcase the dynamism of engineering leadership in problem solving.</a:t>
            </a:r>
          </a:p>
          <a:p>
            <a:pPr marL="342900" indent="-342900" algn="l">
              <a:buFont typeface="Arial" panose="020B0604020202020204" pitchFamily="34" charset="0"/>
              <a:buChar char="•"/>
            </a:pPr>
            <a:r>
              <a:rPr lang="en-US" b="1" dirty="0"/>
              <a:t>The most effective mechanism is the personal involvement of each engineer in integrating the topics of safety and the welfare of the public, professional ethics, legal considerations, environmental responsibilities, quality, and communications into the methodologies which </a:t>
            </a:r>
            <a:r>
              <a:rPr lang="en-US" b="1" dirty="0" smtClean="0"/>
              <a:t>all </a:t>
            </a:r>
            <a:r>
              <a:rPr lang="en-US" b="1" dirty="0"/>
              <a:t>engineers use to approach and solve problems in the ordinary course of practice. </a:t>
            </a:r>
          </a:p>
          <a:p>
            <a:pPr marL="342900" indent="-342900" algn="l">
              <a:buFont typeface="Arial" panose="020B0604020202020204" pitchFamily="34" charset="0"/>
              <a:buChar char="•"/>
            </a:pPr>
            <a:r>
              <a:rPr lang="en-US" b="1" dirty="0"/>
              <a:t>This could be considered a natural extension of "Concurrent Engineering" in which the elements of design, manufacturing, and other issues are considered concurrently in engineering methodology</a:t>
            </a:r>
            <a:r>
              <a:rPr lang="en-US" dirty="0"/>
              <a:t>. </a:t>
            </a:r>
          </a:p>
          <a:p>
            <a:pPr algn="l"/>
            <a:endParaRPr lang="en-US" dirty="0"/>
          </a:p>
        </p:txBody>
      </p:sp>
    </p:spTree>
    <p:extLst>
      <p:ext uri="{BB962C8B-B14F-4D97-AF65-F5344CB8AC3E}">
        <p14:creationId xmlns:p14="http://schemas.microsoft.com/office/powerpoint/2010/main" val="3223608293"/>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7833" y="409434"/>
            <a:ext cx="10018713" cy="491318"/>
          </a:xfrm>
        </p:spPr>
        <p:txBody>
          <a:bodyPr>
            <a:normAutofit fontScale="90000"/>
          </a:bodyPr>
          <a:lstStyle/>
          <a:p>
            <a:r>
              <a:rPr lang="en-US" dirty="0"/>
              <a:t>Conclusion </a:t>
            </a:r>
            <a:br>
              <a:rPr lang="en-US" dirty="0"/>
            </a:br>
            <a:endParaRPr lang="en-US" dirty="0"/>
          </a:p>
        </p:txBody>
      </p:sp>
      <p:sp>
        <p:nvSpPr>
          <p:cNvPr id="3" name="Content Placeholder 2"/>
          <p:cNvSpPr>
            <a:spLocks noGrp="1"/>
          </p:cNvSpPr>
          <p:nvPr>
            <p:ph idx="1"/>
          </p:nvPr>
        </p:nvSpPr>
        <p:spPr>
          <a:xfrm>
            <a:off x="259308" y="636043"/>
            <a:ext cx="11557614" cy="5991367"/>
          </a:xfrm>
        </p:spPr>
        <p:txBody>
          <a:bodyPr/>
          <a:lstStyle/>
          <a:p>
            <a:pPr lvl="0" fontAlgn="base"/>
            <a:r>
              <a:rPr lang="en-US" dirty="0"/>
              <a:t>Every Section of Economic activity has the roles of engineering and technology. Whether it is Raw material, manufacturing or distribution.</a:t>
            </a:r>
          </a:p>
          <a:p>
            <a:pPr lvl="0" fontAlgn="base"/>
            <a:r>
              <a:rPr lang="en-US" dirty="0"/>
              <a:t>The Challenges facing country in Energy, Infrastructures and environment are engineering challenges. </a:t>
            </a:r>
          </a:p>
          <a:p>
            <a:pPr lvl="0" fontAlgn="base"/>
            <a:r>
              <a:rPr lang="en-US" dirty="0"/>
              <a:t>Engineers must play a much stronger role in the public policy process to provide the right incentives for industry and others to move on sustainable path so that engineers can be encouraged and supported to design sustainable technology for the purpose of economic development that benefits society in a holistic way now and in future</a:t>
            </a:r>
          </a:p>
          <a:p>
            <a:pPr lvl="0" fontAlgn="base"/>
            <a:r>
              <a:rPr lang="en-US" dirty="0"/>
              <a:t>Therefore the engineers of 21</a:t>
            </a:r>
            <a:r>
              <a:rPr lang="en-US" baseline="30000" dirty="0"/>
              <a:t>st </a:t>
            </a:r>
            <a:r>
              <a:rPr lang="en-US" dirty="0"/>
              <a:t>century cannot  afford to sit back.</a:t>
            </a:r>
          </a:p>
          <a:p>
            <a:pPr marL="0" indent="0">
              <a:buNone/>
            </a:pPr>
            <a:endParaRPr lang="en-US" dirty="0"/>
          </a:p>
        </p:txBody>
      </p:sp>
    </p:spTree>
    <p:extLst>
      <p:ext uri="{BB962C8B-B14F-4D97-AF65-F5344CB8AC3E}">
        <p14:creationId xmlns:p14="http://schemas.microsoft.com/office/powerpoint/2010/main" val="469280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2420417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2074" y="1781746"/>
            <a:ext cx="8946541" cy="4195481"/>
          </a:xfrm>
        </p:spPr>
        <p:txBody>
          <a:bodyPr>
            <a:noAutofit/>
          </a:bodyPr>
          <a:lstStyle/>
          <a:p>
            <a:pPr>
              <a:buFont typeface="Wingdings" panose="05000000000000000000" pitchFamily="2" charset="2"/>
              <a:buChar char="v"/>
            </a:pPr>
            <a:r>
              <a:rPr lang="en-US" dirty="0"/>
              <a:t> Engineering covers many different types of activity. Engineers make things, make things work and make things work better. They also use their creativity to design solutions to the world’s problems and help build the future. Engineering has previously been defined by the Royal Academy of Engineering as the ‘creative application of scientific principles’, principles that are put in practice to invent, design, build, maintain and improve structures, machines, devices, systems, materials and processes. This definition of engineering is broad, intended to account for the fact that the scope of engineering is continually evolving because of the dynamic nature of engineering-related industries. </a:t>
            </a:r>
          </a:p>
          <a:p>
            <a:pPr>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4754451" y="0"/>
            <a:ext cx="2972289" cy="1477328"/>
          </a:xfrm>
          <a:prstGeom prst="rect">
            <a:avLst/>
          </a:prstGeom>
          <a:noFill/>
        </p:spPr>
        <p:txBody>
          <a:bodyPr wrap="none" rtlCol="0">
            <a:spAutoFit/>
          </a:bodyPr>
          <a:lstStyle/>
          <a:p>
            <a:pPr algn="ctr"/>
            <a:r>
              <a:rPr lang="en-US" b="1" dirty="0"/>
              <a:t> </a:t>
            </a:r>
            <a:r>
              <a:rPr lang="en-US" sz="2400" b="1" dirty="0" smtClean="0"/>
              <a:t>INTRODUCTION</a:t>
            </a:r>
            <a:endParaRPr lang="en-US" sz="2400" b="1" dirty="0"/>
          </a:p>
          <a:p>
            <a:pPr algn="ctr"/>
            <a:r>
              <a:rPr lang="en-US" sz="2400" b="1" dirty="0"/>
              <a:t>What is engineering?</a:t>
            </a:r>
            <a:endParaRPr lang="en-US" sz="2400" dirty="0"/>
          </a:p>
          <a:p>
            <a:endParaRPr lang="en-US" sz="4200" dirty="0"/>
          </a:p>
        </p:txBody>
      </p:sp>
    </p:spTree>
    <p:extLst>
      <p:ext uri="{BB962C8B-B14F-4D97-AF65-F5344CB8AC3E}">
        <p14:creationId xmlns:p14="http://schemas.microsoft.com/office/powerpoint/2010/main" val="14480088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78260"/>
            <a:ext cx="10018713" cy="1752599"/>
          </a:xfrm>
        </p:spPr>
        <p:txBody>
          <a:bodyPr/>
          <a:lstStyle/>
          <a:p>
            <a:r>
              <a:rPr lang="en-US" b="1" dirty="0"/>
              <a:t>What do engineers do?</a:t>
            </a:r>
            <a:endParaRPr lang="en-US" dirty="0"/>
          </a:p>
        </p:txBody>
      </p:sp>
      <p:sp>
        <p:nvSpPr>
          <p:cNvPr id="3" name="Content Placeholder 2"/>
          <p:cNvSpPr>
            <a:spLocks noGrp="1"/>
          </p:cNvSpPr>
          <p:nvPr>
            <p:ph idx="1"/>
          </p:nvPr>
        </p:nvSpPr>
        <p:spPr>
          <a:xfrm>
            <a:off x="1484309" y="1830859"/>
            <a:ext cx="10018713" cy="3124201"/>
          </a:xfrm>
        </p:spPr>
        <p:txBody>
          <a:bodyPr>
            <a:normAutofit fontScale="92500" lnSpcReduction="20000"/>
          </a:bodyPr>
          <a:lstStyle/>
          <a:p>
            <a:pPr marL="0" indent="0">
              <a:buNone/>
            </a:pPr>
            <a:r>
              <a:rPr lang="en-US" b="1" dirty="0"/>
              <a:t>Engineers: </a:t>
            </a:r>
            <a:endParaRPr lang="en-US" b="1" dirty="0" smtClean="0"/>
          </a:p>
          <a:p>
            <a:r>
              <a:rPr lang="en-US" b="1" dirty="0" smtClean="0"/>
              <a:t>Design</a:t>
            </a:r>
          </a:p>
          <a:p>
            <a:r>
              <a:rPr lang="en-US" b="1" dirty="0" smtClean="0"/>
              <a:t> </a:t>
            </a:r>
            <a:r>
              <a:rPr lang="en-US" b="1" dirty="0"/>
              <a:t>C</a:t>
            </a:r>
            <a:r>
              <a:rPr lang="en-US" b="1" dirty="0" smtClean="0"/>
              <a:t>reate.</a:t>
            </a:r>
          </a:p>
          <a:p>
            <a:r>
              <a:rPr lang="en-US" b="1" dirty="0" smtClean="0"/>
              <a:t> </a:t>
            </a:r>
            <a:r>
              <a:rPr lang="en-US" b="1" dirty="0"/>
              <a:t>E</a:t>
            </a:r>
            <a:r>
              <a:rPr lang="en-US" b="1" dirty="0" smtClean="0"/>
              <a:t>xplore</a:t>
            </a:r>
            <a:r>
              <a:rPr lang="en-US" b="1" dirty="0"/>
              <a:t>.</a:t>
            </a:r>
            <a:endParaRPr lang="en-US" dirty="0"/>
          </a:p>
          <a:p>
            <a:r>
              <a:rPr lang="en-US" b="1" dirty="0"/>
              <a:t>I</a:t>
            </a:r>
            <a:r>
              <a:rPr lang="en-US" b="1" dirty="0" smtClean="0"/>
              <a:t>nnovate</a:t>
            </a:r>
            <a:r>
              <a:rPr lang="en-US" b="1" dirty="0"/>
              <a:t>.</a:t>
            </a:r>
            <a:endParaRPr lang="en-US" dirty="0"/>
          </a:p>
          <a:p>
            <a:pPr marL="0" indent="0">
              <a:buNone/>
            </a:pPr>
            <a:r>
              <a:rPr lang="en-US" b="1" dirty="0"/>
              <a:t>Engineers receive education and training in many different </a:t>
            </a:r>
            <a:r>
              <a:rPr lang="en-US" b="1" dirty="0" smtClean="0"/>
              <a:t>fields. They </a:t>
            </a:r>
            <a:r>
              <a:rPr lang="en-US" b="1" dirty="0"/>
              <a:t>work in many different </a:t>
            </a:r>
            <a:r>
              <a:rPr lang="en-US" b="1" dirty="0" smtClean="0"/>
              <a:t>environments. Engineers </a:t>
            </a:r>
            <a:r>
              <a:rPr lang="en-US" b="1" dirty="0"/>
              <a:t>do things that make the world worthy of living. </a:t>
            </a:r>
            <a:endParaRPr lang="en-US" dirty="0"/>
          </a:p>
          <a:p>
            <a:pPr>
              <a:buFont typeface="Wingdings" panose="05000000000000000000" pitchFamily="2" charset="2"/>
              <a:buChar char="v"/>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54425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7" y="161727"/>
            <a:ext cx="9603275" cy="1049235"/>
          </a:xfrm>
        </p:spPr>
        <p:txBody>
          <a:bodyPr/>
          <a:lstStyle/>
          <a:p>
            <a:r>
              <a:rPr lang="en-US" dirty="0"/>
              <a:t>Major Roles of Engineers in the Society</a:t>
            </a:r>
          </a:p>
        </p:txBody>
      </p:sp>
      <p:sp>
        <p:nvSpPr>
          <p:cNvPr id="3" name="Content Placeholder 2"/>
          <p:cNvSpPr>
            <a:spLocks noGrp="1"/>
          </p:cNvSpPr>
          <p:nvPr>
            <p:ph idx="1"/>
          </p:nvPr>
        </p:nvSpPr>
        <p:spPr>
          <a:xfrm>
            <a:off x="1451577" y="1865870"/>
            <a:ext cx="9603275" cy="3600475"/>
          </a:xfrm>
        </p:spPr>
        <p:txBody>
          <a:bodyPr>
            <a:noAutofit/>
          </a:bodyPr>
          <a:lstStyle/>
          <a:p>
            <a:pPr lvl="0" fontAlgn="base"/>
            <a:r>
              <a:rPr lang="en-US" dirty="0"/>
              <a:t>Technical</a:t>
            </a:r>
          </a:p>
          <a:p>
            <a:pPr lvl="0" fontAlgn="base"/>
            <a:r>
              <a:rPr lang="en-US" dirty="0"/>
              <a:t>Social</a:t>
            </a:r>
          </a:p>
          <a:p>
            <a:pPr lvl="0" fontAlgn="base"/>
            <a:r>
              <a:rPr lang="en-US" dirty="0"/>
              <a:t>Economic </a:t>
            </a:r>
          </a:p>
          <a:p>
            <a:pPr marL="0" indent="0">
              <a:buNone/>
            </a:pPr>
            <a:r>
              <a:rPr lang="en-US" dirty="0"/>
              <a:t>Engineering as a Bridge between Science and the Society</a:t>
            </a:r>
          </a:p>
          <a:p>
            <a:pPr>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a:stretch>
            <a:fillRect/>
          </a:stretch>
        </p:blipFill>
        <p:spPr>
          <a:xfrm>
            <a:off x="9119286" y="1865869"/>
            <a:ext cx="2360141" cy="3600475"/>
          </a:xfrm>
          <a:prstGeom prst="rect">
            <a:avLst/>
          </a:prstGeom>
        </p:spPr>
      </p:pic>
    </p:spTree>
    <p:extLst>
      <p:ext uri="{BB962C8B-B14F-4D97-AF65-F5344CB8AC3E}">
        <p14:creationId xmlns:p14="http://schemas.microsoft.com/office/powerpoint/2010/main" val="41978534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0"/>
            <a:ext cx="8610600" cy="1293028"/>
          </a:xfrm>
        </p:spPr>
        <p:txBody>
          <a:bodyPr>
            <a:normAutofit/>
          </a:bodyPr>
          <a:lstStyle/>
          <a:p>
            <a:r>
              <a:rPr lang="en-US" dirty="0"/>
              <a:t>What is Economic Development</a:t>
            </a:r>
            <a:r>
              <a:rPr lang="en-US" dirty="0" smtClean="0"/>
              <a:t>?</a:t>
            </a:r>
            <a:endParaRPr lang="en-US" dirty="0"/>
          </a:p>
        </p:txBody>
      </p:sp>
      <p:sp>
        <p:nvSpPr>
          <p:cNvPr id="3" name="Content Placeholder 2"/>
          <p:cNvSpPr>
            <a:spLocks noGrp="1"/>
          </p:cNvSpPr>
          <p:nvPr>
            <p:ph idx="1"/>
          </p:nvPr>
        </p:nvSpPr>
        <p:spPr>
          <a:xfrm>
            <a:off x="914399" y="1915297"/>
            <a:ext cx="10820400" cy="4024125"/>
          </a:xfrm>
        </p:spPr>
        <p:txBody>
          <a:bodyPr>
            <a:normAutofit fontScale="92500" lnSpcReduction="10000"/>
          </a:bodyPr>
          <a:lstStyle/>
          <a:p>
            <a:pPr lvl="0" fontAlgn="base"/>
            <a:r>
              <a:rPr lang="en-US" dirty="0"/>
              <a:t>Economics can be defined in many ways; following are some of the definitions. </a:t>
            </a:r>
          </a:p>
          <a:p>
            <a:pPr lvl="0" fontAlgn="base"/>
            <a:r>
              <a:rPr lang="en-US" dirty="0"/>
              <a:t>Economics is the human Science which studies the relationship between scarce resources and their various uses which compete for these resources.</a:t>
            </a:r>
          </a:p>
          <a:p>
            <a:pPr lvl="0" fontAlgn="base"/>
            <a:r>
              <a:rPr lang="en-US" dirty="0"/>
              <a:t>Economics is the study of how society decide what to produce, how to produce and whom to produce. </a:t>
            </a:r>
            <a:endParaRPr lang="en-US" dirty="0" smtClean="0"/>
          </a:p>
          <a:p>
            <a:pPr lvl="0" fontAlgn="base"/>
            <a:r>
              <a:rPr lang="en-US" dirty="0"/>
              <a:t>The economic development process supposes that the legal and institutional adjustments are made to give incentives for innovation and for investments so as to develop an efficient production and distribution for goods and services. </a:t>
            </a:r>
          </a:p>
          <a:p>
            <a:pPr lvl="0" fontAlgn="base"/>
            <a:r>
              <a:rPr lang="en-US" dirty="0"/>
              <a:t>Economic development is a sustainable increase in living standards that implies increased per capita income, better education and health as well as environmental protection.</a:t>
            </a:r>
          </a:p>
          <a:p>
            <a:pPr lvl="0" fontAlgn="base"/>
            <a:endParaRPr lang="en-US" dirty="0"/>
          </a:p>
          <a:p>
            <a:pPr>
              <a:buFont typeface="Wingdings" panose="05000000000000000000" pitchFamily="2" charset="2"/>
              <a:buChar char="v"/>
            </a:pPr>
            <a:endParaRPr lang="en-US" sz="2800" dirty="0"/>
          </a:p>
        </p:txBody>
      </p:sp>
    </p:spTree>
    <p:extLst>
      <p:ext uri="{BB962C8B-B14F-4D97-AF65-F5344CB8AC3E}">
        <p14:creationId xmlns:p14="http://schemas.microsoft.com/office/powerpoint/2010/main" val="1484269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2227" y="76148"/>
            <a:ext cx="8610600" cy="1293028"/>
          </a:xfrm>
        </p:spPr>
        <p:txBody>
          <a:bodyPr>
            <a:normAutofit fontScale="90000"/>
          </a:bodyPr>
          <a:lstStyle/>
          <a:p>
            <a:r>
              <a:rPr lang="en-US" b="1" dirty="0"/>
              <a:t>ECONOMY </a:t>
            </a:r>
            <a:r>
              <a:rPr lang="en-US" b="1" dirty="0" smtClean="0"/>
              <a:t>DEVELOPMENT</a:t>
            </a:r>
            <a:br>
              <a:rPr lang="en-US" b="1" dirty="0" smtClean="0"/>
            </a:br>
            <a:r>
              <a:rPr lang="en-US" b="1" dirty="0" smtClean="0"/>
              <a:t>IMPORTANCE</a:t>
            </a:r>
            <a:endParaRPr lang="en-US" dirty="0"/>
          </a:p>
        </p:txBody>
      </p:sp>
      <p:sp>
        <p:nvSpPr>
          <p:cNvPr id="3" name="Content Placeholder 2"/>
          <p:cNvSpPr>
            <a:spLocks noGrp="1"/>
          </p:cNvSpPr>
          <p:nvPr>
            <p:ph idx="1"/>
          </p:nvPr>
        </p:nvSpPr>
        <p:spPr>
          <a:xfrm>
            <a:off x="1223318" y="1505100"/>
            <a:ext cx="8946541" cy="4195481"/>
          </a:xfrm>
        </p:spPr>
        <p:txBody>
          <a:bodyPr>
            <a:normAutofit/>
          </a:bodyPr>
          <a:lstStyle/>
          <a:p>
            <a:pPr lvl="0" fontAlgn="base"/>
            <a:r>
              <a:rPr lang="en-US" dirty="0"/>
              <a:t>Quality Education</a:t>
            </a:r>
          </a:p>
          <a:p>
            <a:pPr lvl="0" fontAlgn="base"/>
            <a:r>
              <a:rPr lang="en-US" dirty="0"/>
              <a:t>Clean and efficient energy</a:t>
            </a:r>
          </a:p>
          <a:p>
            <a:pPr lvl="0" fontAlgn="base"/>
            <a:r>
              <a:rPr lang="en-US" dirty="0"/>
              <a:t>Sophisticated infrastructure</a:t>
            </a:r>
          </a:p>
          <a:p>
            <a:pPr lvl="0" fontAlgn="base"/>
            <a:r>
              <a:rPr lang="en-US" dirty="0"/>
              <a:t>Improved social Amenities</a:t>
            </a:r>
          </a:p>
          <a:p>
            <a:pPr lvl="0" fontAlgn="base"/>
            <a:r>
              <a:rPr lang="en-US" dirty="0"/>
              <a:t>Increasing phase in GDP per capita</a:t>
            </a:r>
          </a:p>
          <a:p>
            <a:pPr lvl="0" fontAlgn="base"/>
            <a:r>
              <a:rPr lang="en-US" dirty="0"/>
              <a:t>Ability of self-production</a:t>
            </a:r>
          </a:p>
          <a:p>
            <a:pPr lvl="0" fontAlgn="base"/>
            <a:r>
              <a:rPr lang="en-US" dirty="0"/>
              <a:t>Good economic stability</a:t>
            </a:r>
          </a:p>
        </p:txBody>
      </p:sp>
    </p:spTree>
    <p:extLst>
      <p:ext uri="{BB962C8B-B14F-4D97-AF65-F5344CB8AC3E}">
        <p14:creationId xmlns:p14="http://schemas.microsoft.com/office/powerpoint/2010/main" val="1327119932"/>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can we get there</a:t>
            </a:r>
            <a:r>
              <a:rPr lang="en-US" b="1" dirty="0" smtClean="0"/>
              <a:t>?</a:t>
            </a:r>
            <a:endParaRPr lang="en-US" dirty="0"/>
          </a:p>
        </p:txBody>
      </p:sp>
      <p:sp>
        <p:nvSpPr>
          <p:cNvPr id="3" name="Content Placeholder 2"/>
          <p:cNvSpPr>
            <a:spLocks noGrp="1"/>
          </p:cNvSpPr>
          <p:nvPr>
            <p:ph idx="1"/>
          </p:nvPr>
        </p:nvSpPr>
        <p:spPr/>
        <p:txBody>
          <a:bodyPr>
            <a:normAutofit/>
          </a:bodyPr>
          <a:lstStyle/>
          <a:p>
            <a:pPr marL="0" lvl="0" indent="57150" defTabSz="914400" eaLnBrk="0" fontAlgn="base" hangingPunct="0">
              <a:spcBef>
                <a:spcPct val="0"/>
              </a:spcBef>
              <a:spcAft>
                <a:spcPct val="0"/>
              </a:spcAft>
              <a:buClrTx/>
              <a:buSzTx/>
              <a:buNone/>
            </a:pPr>
            <a:r>
              <a:rPr lang="en-US" altLang="en-US" sz="2600" dirty="0">
                <a:latin typeface="+mj-lt"/>
                <a:ea typeface="Arial" panose="020B0604020202020204" pitchFamily="34" charset="0"/>
              </a:rPr>
              <a:t>Previous efforts have tried to use foreign aid, investment in machines, fostering education at the primary and secondary levels, controlling population growth, and giving loans and </a:t>
            </a:r>
            <a:r>
              <a:rPr lang="en-US" altLang="en-US" sz="2600" dirty="0" smtClean="0">
                <a:latin typeface="+mj-lt"/>
                <a:ea typeface="Arial" panose="020B0604020202020204" pitchFamily="34" charset="0"/>
              </a:rPr>
              <a:t>debt </a:t>
            </a:r>
            <a:r>
              <a:rPr lang="en-US" altLang="en-US" sz="2600" dirty="0">
                <a:latin typeface="+mj-lt"/>
                <a:ea typeface="Arial" panose="020B0604020202020204" pitchFamily="34" charset="0"/>
              </a:rPr>
              <a:t>relief conditional on reforms to stimulate the economic </a:t>
            </a:r>
            <a:r>
              <a:rPr lang="en-US" altLang="en-US" sz="2600" dirty="0" smtClean="0">
                <a:latin typeface="+mj-lt"/>
                <a:ea typeface="Arial" panose="020B0604020202020204" pitchFamily="34" charset="0"/>
              </a:rPr>
              <a:t>growth </a:t>
            </a:r>
            <a:r>
              <a:rPr lang="en-US" altLang="en-US" sz="2600" dirty="0">
                <a:latin typeface="+mj-lt"/>
                <a:ea typeface="Arial" panose="020B0604020202020204" pitchFamily="34" charset="0"/>
              </a:rPr>
              <a:t>that would allow these countries to move toward self </a:t>
            </a:r>
            <a:r>
              <a:rPr lang="en-US" altLang="en-US" sz="2600" dirty="0" smtClean="0">
                <a:latin typeface="+mj-lt"/>
                <a:ea typeface="Arial" panose="020B0604020202020204" pitchFamily="34" charset="0"/>
              </a:rPr>
              <a:t>sufficiency</a:t>
            </a:r>
            <a:r>
              <a:rPr lang="en-US" altLang="en-US" sz="2600" dirty="0" smtClean="0">
                <a:latin typeface="+mj-lt"/>
              </a:rPr>
              <a:t>. </a:t>
            </a:r>
            <a:r>
              <a:rPr lang="en-US" altLang="en-US" sz="2600" dirty="0" smtClean="0">
                <a:latin typeface="+mj-lt"/>
                <a:ea typeface="Arial" panose="020B0604020202020204" pitchFamily="34" charset="0"/>
              </a:rPr>
              <a:t>All </a:t>
            </a:r>
            <a:r>
              <a:rPr lang="en-US" altLang="en-US" sz="2600" dirty="0">
                <a:latin typeface="+mj-lt"/>
                <a:ea typeface="Arial" panose="020B0604020202020204" pitchFamily="34" charset="0"/>
              </a:rPr>
              <a:t>of these efforts over the past few decades have failed to lead to the desired economic growth</a:t>
            </a:r>
            <a:endParaRPr lang="en-US" altLang="en-US" sz="2600" dirty="0">
              <a:latin typeface="+mj-lt"/>
            </a:endParaRPr>
          </a:p>
          <a:p>
            <a:endParaRPr lang="en-US" sz="2800" dirty="0"/>
          </a:p>
        </p:txBody>
      </p:sp>
      <p:sp>
        <p:nvSpPr>
          <p:cNvPr id="4" name="Rectangle 1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3260884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86498"/>
            <a:ext cx="10018713" cy="1752599"/>
          </a:xfrm>
        </p:spPr>
        <p:txBody>
          <a:bodyPr/>
          <a:lstStyle/>
          <a:p>
            <a:r>
              <a:rPr lang="en-US" dirty="0"/>
              <a:t>Roles of Engineer in National </a:t>
            </a:r>
            <a:r>
              <a:rPr lang="en-US" dirty="0" smtClean="0"/>
              <a:t>Economy</a:t>
            </a:r>
            <a:endParaRPr lang="en-US" dirty="0"/>
          </a:p>
        </p:txBody>
      </p:sp>
      <p:sp>
        <p:nvSpPr>
          <p:cNvPr id="3" name="Content Placeholder 2"/>
          <p:cNvSpPr>
            <a:spLocks noGrp="1"/>
          </p:cNvSpPr>
          <p:nvPr>
            <p:ph idx="1"/>
          </p:nvPr>
        </p:nvSpPr>
        <p:spPr>
          <a:xfrm>
            <a:off x="1336029" y="2174789"/>
            <a:ext cx="10018713" cy="3764692"/>
          </a:xfrm>
        </p:spPr>
        <p:txBody>
          <a:bodyPr>
            <a:noAutofit/>
          </a:bodyPr>
          <a:lstStyle/>
          <a:p>
            <a:pPr fontAlgn="base"/>
            <a:r>
              <a:rPr lang="en-US" sz="2000" dirty="0"/>
              <a:t>The engineering profession makes important contributions to the economy, both from the direct addition to economic output from the work they do, and the contribution of the sectors in which they work.</a:t>
            </a:r>
          </a:p>
          <a:p>
            <a:pPr lvl="0" fontAlgn="base"/>
            <a:r>
              <a:rPr lang="en-US" sz="2000" dirty="0"/>
              <a:t>One can also consider the long run return to the economy of  improvements in physical infrastructure, in which engineers have played a vital role, and the contributions engineers make to the knowledge economy and to sustainability</a:t>
            </a:r>
            <a:r>
              <a:rPr lang="en-US" sz="2000" dirty="0" smtClean="0"/>
              <a:t>.</a:t>
            </a:r>
          </a:p>
          <a:p>
            <a:pPr fontAlgn="base"/>
            <a:r>
              <a:rPr lang="en-US" sz="2000" dirty="0"/>
              <a:t>Engineers must lead this new industrial economic revolution. There is some excellent leadership by professional organizations such as the institute of electrical and electronic engineers(IEEE), world engineering partnership for sustainable development (WEPSD), world federation of engineering organization (WFED), Nigeria society of engineers (NSE), American society of civil engineers (ASCE), and world business council for sustainable development (WBCSD), among others to make sustainable economic development high priority in engineering and business both in practice and in the education of future engineers.</a:t>
            </a:r>
          </a:p>
          <a:p>
            <a:pPr lvl="0" fontAlgn="base"/>
            <a:endParaRPr lang="en-US" sz="2000" dirty="0"/>
          </a:p>
          <a:p>
            <a:endParaRPr lang="en-US" sz="2000" dirty="0"/>
          </a:p>
        </p:txBody>
      </p:sp>
    </p:spTree>
    <p:extLst>
      <p:ext uri="{BB962C8B-B14F-4D97-AF65-F5344CB8AC3E}">
        <p14:creationId xmlns:p14="http://schemas.microsoft.com/office/powerpoint/2010/main" val="18066260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176" y="0"/>
            <a:ext cx="10018713" cy="1752599"/>
          </a:xfrm>
        </p:spPr>
        <p:txBody>
          <a:bodyPr/>
          <a:lstStyle/>
          <a:p>
            <a:r>
              <a:rPr lang="en-US" dirty="0"/>
              <a:t>THE ROLE OF ENGINEERS IN NATIONAL </a:t>
            </a:r>
            <a:br>
              <a:rPr lang="en-US" dirty="0"/>
            </a:br>
            <a:r>
              <a:rPr lang="en-US" dirty="0"/>
              <a:t>ECONOMIC DEVELOPMENT</a:t>
            </a:r>
          </a:p>
        </p:txBody>
      </p:sp>
      <p:sp>
        <p:nvSpPr>
          <p:cNvPr id="3" name="Content Placeholder 2"/>
          <p:cNvSpPr>
            <a:spLocks noGrp="1"/>
          </p:cNvSpPr>
          <p:nvPr>
            <p:ph idx="1"/>
          </p:nvPr>
        </p:nvSpPr>
        <p:spPr>
          <a:xfrm>
            <a:off x="852617" y="1752598"/>
            <a:ext cx="11244648" cy="4981833"/>
          </a:xfrm>
        </p:spPr>
        <p:txBody>
          <a:bodyPr>
            <a:normAutofit lnSpcReduction="10000"/>
          </a:bodyPr>
          <a:lstStyle/>
          <a:p>
            <a:pPr marL="0" indent="0">
              <a:buNone/>
            </a:pPr>
            <a:endParaRPr lang="en-US" b="1" dirty="0" smtClean="0"/>
          </a:p>
          <a:p>
            <a:pPr marL="0" indent="0">
              <a:buNone/>
            </a:pPr>
            <a:r>
              <a:rPr lang="en-US" b="1" dirty="0" smtClean="0"/>
              <a:t>This </a:t>
            </a:r>
            <a:r>
              <a:rPr lang="en-US" b="1" dirty="0"/>
              <a:t>has played a vital role in</a:t>
            </a:r>
            <a:r>
              <a:rPr lang="en-US" b="1" dirty="0" smtClean="0"/>
              <a:t>:</a:t>
            </a:r>
          </a:p>
          <a:p>
            <a:pPr marL="0" indent="0" algn="ctr">
              <a:buNone/>
            </a:pPr>
            <a:r>
              <a:rPr lang="en-US" b="1" u="sng" dirty="0"/>
              <a:t>TECHNOLOGY AND </a:t>
            </a:r>
            <a:r>
              <a:rPr lang="en-US" b="1" u="sng" dirty="0" smtClean="0"/>
              <a:t>INNOVATION</a:t>
            </a:r>
            <a:endParaRPr lang="en-US" u="sng" dirty="0"/>
          </a:p>
          <a:p>
            <a:r>
              <a:rPr lang="en-US" b="1" dirty="0"/>
              <a:t>Education</a:t>
            </a:r>
            <a:endParaRPr lang="en-US" dirty="0"/>
          </a:p>
          <a:p>
            <a:r>
              <a:rPr lang="en-US" b="1" dirty="0"/>
              <a:t>Production</a:t>
            </a:r>
            <a:endParaRPr lang="en-US" dirty="0"/>
          </a:p>
          <a:p>
            <a:r>
              <a:rPr lang="en-US" b="1" dirty="0"/>
              <a:t>Construction</a:t>
            </a:r>
            <a:endParaRPr lang="en-US" dirty="0"/>
          </a:p>
          <a:p>
            <a:r>
              <a:rPr lang="en-US" b="1" dirty="0"/>
              <a:t>Information and Telecommunication</a:t>
            </a:r>
            <a:endParaRPr lang="en-US" dirty="0"/>
          </a:p>
          <a:p>
            <a:r>
              <a:rPr lang="en-US" b="1" dirty="0"/>
              <a:t>Foreign Exchange</a:t>
            </a:r>
            <a:endParaRPr lang="en-US" dirty="0"/>
          </a:p>
          <a:p>
            <a:r>
              <a:rPr lang="en-US" b="1" dirty="0" smtClean="0"/>
              <a:t>Infrastructure</a:t>
            </a:r>
          </a:p>
          <a:p>
            <a:r>
              <a:rPr lang="en-US" b="1" dirty="0"/>
              <a:t>Clean, Sustainable Energy</a:t>
            </a:r>
            <a:endParaRPr lang="en-US" dirty="0"/>
          </a:p>
          <a:p>
            <a:endParaRPr lang="en-US" dirty="0"/>
          </a:p>
          <a:p>
            <a:endParaRPr lang="en-US" sz="2800" dirty="0"/>
          </a:p>
        </p:txBody>
      </p:sp>
    </p:spTree>
    <p:extLst>
      <p:ext uri="{BB962C8B-B14F-4D97-AF65-F5344CB8AC3E}">
        <p14:creationId xmlns:p14="http://schemas.microsoft.com/office/powerpoint/2010/main" val="23356710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1325</TotalTime>
  <Words>1155</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Corbel</vt:lpstr>
      <vt:lpstr>Times New Roman</vt:lpstr>
      <vt:lpstr>Wingdings</vt:lpstr>
      <vt:lpstr>Parallax</vt:lpstr>
      <vt:lpstr>“ENGINEERING LAW AND MANAGERIAL ECONOMICS FOR INFRASTRUCTURAL DEVELOPMENT IN NIGERIA: CHALLENGES AND WAY FORWARD”  </vt:lpstr>
      <vt:lpstr>PowerPoint Presentation</vt:lpstr>
      <vt:lpstr>What do engineers do?</vt:lpstr>
      <vt:lpstr>Major Roles of Engineers in the Society</vt:lpstr>
      <vt:lpstr>What is Economic Development?</vt:lpstr>
      <vt:lpstr>ECONOMY DEVELOPMENT IMPORTANCE</vt:lpstr>
      <vt:lpstr>How can we get there?</vt:lpstr>
      <vt:lpstr>Roles of Engineer in National Economy</vt:lpstr>
      <vt:lpstr>THE ROLE OF ENGINEERS IN NATIONAL  ECONOMIC DEVELOPMENT</vt:lpstr>
      <vt:lpstr>PowerPoint Presentation</vt:lpstr>
      <vt:lpstr>ROBOTICS</vt:lpstr>
      <vt:lpstr>A lot more now and to come </vt:lpstr>
      <vt:lpstr>AIMS OF AN ENGINEER IN DEVELOPMENT  </vt:lpstr>
      <vt:lpstr>Conclusion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AIRFIELD CONSTRUCTION</dc:title>
  <dc:creator>okiemute waterway</dc:creator>
  <cp:lastModifiedBy>okiemute waterway</cp:lastModifiedBy>
  <cp:revision>47</cp:revision>
  <dcterms:created xsi:type="dcterms:W3CDTF">2019-10-07T19:13:00Z</dcterms:created>
  <dcterms:modified xsi:type="dcterms:W3CDTF">2020-04-12T14:17:11Z</dcterms:modified>
</cp:coreProperties>
</file>