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6">
  <p:sldMasterIdLst>
    <p:sldMasterId id="2147483648" r:id="rId1"/>
  </p:sldMasterIdLst>
  <p:sldIdLst>
    <p:sldId id="256" r:id="rId2"/>
    <p:sldId id="349" r:id="rId3"/>
    <p:sldId id="257" r:id="rId4"/>
    <p:sldId id="258" r:id="rId5"/>
    <p:sldId id="259" r:id="rId6"/>
    <p:sldId id="295" r:id="rId7"/>
    <p:sldId id="261" r:id="rId8"/>
    <p:sldId id="262" r:id="rId9"/>
    <p:sldId id="263" r:id="rId10"/>
    <p:sldId id="264" r:id="rId11"/>
    <p:sldId id="266" r:id="rId12"/>
    <p:sldId id="267" r:id="rId13"/>
    <p:sldId id="268" r:id="rId14"/>
    <p:sldId id="270" r:id="rId15"/>
    <p:sldId id="272" r:id="rId16"/>
    <p:sldId id="273" r:id="rId17"/>
    <p:sldId id="274" r:id="rId18"/>
    <p:sldId id="296"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94" r:id="rId32"/>
    <p:sldId id="287" r:id="rId33"/>
    <p:sldId id="288" r:id="rId34"/>
    <p:sldId id="289" r:id="rId35"/>
    <p:sldId id="290" r:id="rId36"/>
    <p:sldId id="291" r:id="rId37"/>
    <p:sldId id="292" r:id="rId38"/>
    <p:sldId id="293"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9" r:id="rId69"/>
    <p:sldId id="326" r:id="rId70"/>
    <p:sldId id="327" r:id="rId71"/>
    <p:sldId id="330" r:id="rId72"/>
    <p:sldId id="328"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8" r:id="rId88"/>
    <p:sldId id="346" r:id="rId89"/>
    <p:sldId id="347"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p:scale>
          <a:sx n="60" d="100"/>
          <a:sy n="60" d="100"/>
        </p:scale>
        <p:origin x="114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1743-5DC1-4A3E-9F52-6763DC25DE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FB16ED-7314-4DAC-A030-3B24AB23B8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4E6096-9572-4B60-948A-6B94E4A17ADB}"/>
              </a:ext>
            </a:extLst>
          </p:cNvPr>
          <p:cNvSpPr>
            <a:spLocks noGrp="1"/>
          </p:cNvSpPr>
          <p:nvPr>
            <p:ph type="dt" sz="half" idx="10"/>
          </p:nvPr>
        </p:nvSpPr>
        <p:spPr/>
        <p:txBody>
          <a:bodyPr/>
          <a:lstStyle/>
          <a:p>
            <a:fld id="{755ECE64-2550-49FE-AAF1-ABC659977574}" type="datetimeFigureOut">
              <a:rPr lang="en-GB" smtClean="0"/>
              <a:t>12/04/2020</a:t>
            </a:fld>
            <a:endParaRPr lang="en-GB"/>
          </a:p>
        </p:txBody>
      </p:sp>
      <p:sp>
        <p:nvSpPr>
          <p:cNvPr id="5" name="Footer Placeholder 4">
            <a:extLst>
              <a:ext uri="{FF2B5EF4-FFF2-40B4-BE49-F238E27FC236}">
                <a16:creationId xmlns:a16="http://schemas.microsoft.com/office/drawing/2014/main" id="{4C30D808-7062-4005-A780-9450A4A0D4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09FF95-1F2E-49CC-9584-7251ED750D21}"/>
              </a:ext>
            </a:extLst>
          </p:cNvPr>
          <p:cNvSpPr>
            <a:spLocks noGrp="1"/>
          </p:cNvSpPr>
          <p:nvPr>
            <p:ph type="sldNum" sz="quarter" idx="12"/>
          </p:nvPr>
        </p:nvSpPr>
        <p:spPr/>
        <p:txBody>
          <a:bodyPr/>
          <a:lstStyle/>
          <a:p>
            <a:fld id="{27D18B3F-95E6-4857-9FBE-C376B38E31F2}" type="slidenum">
              <a:rPr lang="en-GB" smtClean="0"/>
              <a:t>‹#›</a:t>
            </a:fld>
            <a:endParaRPr lang="en-GB"/>
          </a:p>
        </p:txBody>
      </p:sp>
    </p:spTree>
    <p:extLst>
      <p:ext uri="{BB962C8B-B14F-4D97-AF65-F5344CB8AC3E}">
        <p14:creationId xmlns:p14="http://schemas.microsoft.com/office/powerpoint/2010/main" val="146519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80BF-A7B1-4283-B403-07C47185A2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258BC9-ADE1-42CE-A0A2-B9790CC66E4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2025B3-4625-4DD7-8492-B9A439FB6842}"/>
              </a:ext>
            </a:extLst>
          </p:cNvPr>
          <p:cNvSpPr>
            <a:spLocks noGrp="1"/>
          </p:cNvSpPr>
          <p:nvPr>
            <p:ph type="dt" sz="half" idx="10"/>
          </p:nvPr>
        </p:nvSpPr>
        <p:spPr/>
        <p:txBody>
          <a:bodyPr/>
          <a:lstStyle/>
          <a:p>
            <a:fld id="{755ECE64-2550-49FE-AAF1-ABC659977574}" type="datetimeFigureOut">
              <a:rPr lang="en-GB" smtClean="0"/>
              <a:t>12/04/2020</a:t>
            </a:fld>
            <a:endParaRPr lang="en-GB"/>
          </a:p>
        </p:txBody>
      </p:sp>
      <p:sp>
        <p:nvSpPr>
          <p:cNvPr id="5" name="Footer Placeholder 4">
            <a:extLst>
              <a:ext uri="{FF2B5EF4-FFF2-40B4-BE49-F238E27FC236}">
                <a16:creationId xmlns:a16="http://schemas.microsoft.com/office/drawing/2014/main" id="{69511F5A-4EC7-490D-B0A1-6A6484724A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AED11B-E318-44A6-86EC-CC8C942FEC9D}"/>
              </a:ext>
            </a:extLst>
          </p:cNvPr>
          <p:cNvSpPr>
            <a:spLocks noGrp="1"/>
          </p:cNvSpPr>
          <p:nvPr>
            <p:ph type="sldNum" sz="quarter" idx="12"/>
          </p:nvPr>
        </p:nvSpPr>
        <p:spPr/>
        <p:txBody>
          <a:bodyPr/>
          <a:lstStyle/>
          <a:p>
            <a:fld id="{27D18B3F-95E6-4857-9FBE-C376B38E31F2}" type="slidenum">
              <a:rPr lang="en-GB" smtClean="0"/>
              <a:t>‹#›</a:t>
            </a:fld>
            <a:endParaRPr lang="en-GB"/>
          </a:p>
        </p:txBody>
      </p:sp>
    </p:spTree>
    <p:extLst>
      <p:ext uri="{BB962C8B-B14F-4D97-AF65-F5344CB8AC3E}">
        <p14:creationId xmlns:p14="http://schemas.microsoft.com/office/powerpoint/2010/main" val="215794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9478A9-9C47-4485-8E35-CA3E6FFD61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D7F87A-AC28-4023-96F1-DB131007ABF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23003B-32A0-42F3-B6CF-FCEF8B763F4F}"/>
              </a:ext>
            </a:extLst>
          </p:cNvPr>
          <p:cNvSpPr>
            <a:spLocks noGrp="1"/>
          </p:cNvSpPr>
          <p:nvPr>
            <p:ph type="dt" sz="half" idx="10"/>
          </p:nvPr>
        </p:nvSpPr>
        <p:spPr/>
        <p:txBody>
          <a:bodyPr/>
          <a:lstStyle/>
          <a:p>
            <a:fld id="{755ECE64-2550-49FE-AAF1-ABC659977574}" type="datetimeFigureOut">
              <a:rPr lang="en-GB" smtClean="0"/>
              <a:t>12/04/2020</a:t>
            </a:fld>
            <a:endParaRPr lang="en-GB"/>
          </a:p>
        </p:txBody>
      </p:sp>
      <p:sp>
        <p:nvSpPr>
          <p:cNvPr id="5" name="Footer Placeholder 4">
            <a:extLst>
              <a:ext uri="{FF2B5EF4-FFF2-40B4-BE49-F238E27FC236}">
                <a16:creationId xmlns:a16="http://schemas.microsoft.com/office/drawing/2014/main" id="{074AA7B6-8110-49E0-B9B5-D0C486DFD8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11CF96-AE15-409D-BC05-C1E3B1E92D32}"/>
              </a:ext>
            </a:extLst>
          </p:cNvPr>
          <p:cNvSpPr>
            <a:spLocks noGrp="1"/>
          </p:cNvSpPr>
          <p:nvPr>
            <p:ph type="sldNum" sz="quarter" idx="12"/>
          </p:nvPr>
        </p:nvSpPr>
        <p:spPr/>
        <p:txBody>
          <a:bodyPr/>
          <a:lstStyle/>
          <a:p>
            <a:fld id="{27D18B3F-95E6-4857-9FBE-C376B38E31F2}" type="slidenum">
              <a:rPr lang="en-GB" smtClean="0"/>
              <a:t>‹#›</a:t>
            </a:fld>
            <a:endParaRPr lang="en-GB"/>
          </a:p>
        </p:txBody>
      </p:sp>
    </p:spTree>
    <p:extLst>
      <p:ext uri="{BB962C8B-B14F-4D97-AF65-F5344CB8AC3E}">
        <p14:creationId xmlns:p14="http://schemas.microsoft.com/office/powerpoint/2010/main" val="220141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2590-96C4-463D-8393-8422C99E66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44B986-71BB-4603-9D77-C969756273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190E40-41E9-4828-9C5F-EB4084E36464}"/>
              </a:ext>
            </a:extLst>
          </p:cNvPr>
          <p:cNvSpPr>
            <a:spLocks noGrp="1"/>
          </p:cNvSpPr>
          <p:nvPr>
            <p:ph type="dt" sz="half" idx="10"/>
          </p:nvPr>
        </p:nvSpPr>
        <p:spPr/>
        <p:txBody>
          <a:bodyPr/>
          <a:lstStyle/>
          <a:p>
            <a:fld id="{755ECE64-2550-49FE-AAF1-ABC659977574}" type="datetimeFigureOut">
              <a:rPr lang="en-GB" smtClean="0"/>
              <a:t>12/04/2020</a:t>
            </a:fld>
            <a:endParaRPr lang="en-GB"/>
          </a:p>
        </p:txBody>
      </p:sp>
      <p:sp>
        <p:nvSpPr>
          <p:cNvPr id="5" name="Footer Placeholder 4">
            <a:extLst>
              <a:ext uri="{FF2B5EF4-FFF2-40B4-BE49-F238E27FC236}">
                <a16:creationId xmlns:a16="http://schemas.microsoft.com/office/drawing/2014/main" id="{73F41D04-5BED-444A-BC32-F599F70EFE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0414B4-E3D4-4518-9871-019A33D0D635}"/>
              </a:ext>
            </a:extLst>
          </p:cNvPr>
          <p:cNvSpPr>
            <a:spLocks noGrp="1"/>
          </p:cNvSpPr>
          <p:nvPr>
            <p:ph type="sldNum" sz="quarter" idx="12"/>
          </p:nvPr>
        </p:nvSpPr>
        <p:spPr/>
        <p:txBody>
          <a:bodyPr/>
          <a:lstStyle/>
          <a:p>
            <a:fld id="{27D18B3F-95E6-4857-9FBE-C376B38E31F2}" type="slidenum">
              <a:rPr lang="en-GB" smtClean="0"/>
              <a:t>‹#›</a:t>
            </a:fld>
            <a:endParaRPr lang="en-GB"/>
          </a:p>
        </p:txBody>
      </p:sp>
    </p:spTree>
    <p:extLst>
      <p:ext uri="{BB962C8B-B14F-4D97-AF65-F5344CB8AC3E}">
        <p14:creationId xmlns:p14="http://schemas.microsoft.com/office/powerpoint/2010/main" val="391083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B1C6F-098D-4831-947B-43867C54DA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C9F1DD-636E-42B5-A4AB-38378FF3B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511EFE-C485-46B2-8CB1-F07C29ECC8C5}"/>
              </a:ext>
            </a:extLst>
          </p:cNvPr>
          <p:cNvSpPr>
            <a:spLocks noGrp="1"/>
          </p:cNvSpPr>
          <p:nvPr>
            <p:ph type="dt" sz="half" idx="10"/>
          </p:nvPr>
        </p:nvSpPr>
        <p:spPr/>
        <p:txBody>
          <a:bodyPr/>
          <a:lstStyle/>
          <a:p>
            <a:fld id="{755ECE64-2550-49FE-AAF1-ABC659977574}" type="datetimeFigureOut">
              <a:rPr lang="en-GB" smtClean="0"/>
              <a:t>12/04/2020</a:t>
            </a:fld>
            <a:endParaRPr lang="en-GB"/>
          </a:p>
        </p:txBody>
      </p:sp>
      <p:sp>
        <p:nvSpPr>
          <p:cNvPr id="5" name="Footer Placeholder 4">
            <a:extLst>
              <a:ext uri="{FF2B5EF4-FFF2-40B4-BE49-F238E27FC236}">
                <a16:creationId xmlns:a16="http://schemas.microsoft.com/office/drawing/2014/main" id="{D7EF73BE-6DA1-4E46-9AC1-D0B6BFA68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6F9BA0-188D-4E97-A932-2F0985AD1952}"/>
              </a:ext>
            </a:extLst>
          </p:cNvPr>
          <p:cNvSpPr>
            <a:spLocks noGrp="1"/>
          </p:cNvSpPr>
          <p:nvPr>
            <p:ph type="sldNum" sz="quarter" idx="12"/>
          </p:nvPr>
        </p:nvSpPr>
        <p:spPr/>
        <p:txBody>
          <a:bodyPr/>
          <a:lstStyle/>
          <a:p>
            <a:fld id="{27D18B3F-95E6-4857-9FBE-C376B38E31F2}" type="slidenum">
              <a:rPr lang="en-GB" smtClean="0"/>
              <a:t>‹#›</a:t>
            </a:fld>
            <a:endParaRPr lang="en-GB"/>
          </a:p>
        </p:txBody>
      </p:sp>
    </p:spTree>
    <p:extLst>
      <p:ext uri="{BB962C8B-B14F-4D97-AF65-F5344CB8AC3E}">
        <p14:creationId xmlns:p14="http://schemas.microsoft.com/office/powerpoint/2010/main" val="320320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507F-A4EA-4597-98F2-4609EF0DD7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5C2CF5-32B3-4D23-A657-9DC08FD95B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1E0187-6580-4DD0-AA0D-192E39CCE6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CD8BF1-9112-42F6-A9E8-AB5D5CA077A6}"/>
              </a:ext>
            </a:extLst>
          </p:cNvPr>
          <p:cNvSpPr>
            <a:spLocks noGrp="1"/>
          </p:cNvSpPr>
          <p:nvPr>
            <p:ph type="dt" sz="half" idx="10"/>
          </p:nvPr>
        </p:nvSpPr>
        <p:spPr/>
        <p:txBody>
          <a:bodyPr/>
          <a:lstStyle/>
          <a:p>
            <a:fld id="{755ECE64-2550-49FE-AAF1-ABC659977574}" type="datetimeFigureOut">
              <a:rPr lang="en-GB" smtClean="0"/>
              <a:t>12/04/2020</a:t>
            </a:fld>
            <a:endParaRPr lang="en-GB"/>
          </a:p>
        </p:txBody>
      </p:sp>
      <p:sp>
        <p:nvSpPr>
          <p:cNvPr id="6" name="Footer Placeholder 5">
            <a:extLst>
              <a:ext uri="{FF2B5EF4-FFF2-40B4-BE49-F238E27FC236}">
                <a16:creationId xmlns:a16="http://schemas.microsoft.com/office/drawing/2014/main" id="{808CBCB5-CD66-47FC-B94A-0FB7EF6905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B279E3-8A78-4048-A149-C7FC1A163BBE}"/>
              </a:ext>
            </a:extLst>
          </p:cNvPr>
          <p:cNvSpPr>
            <a:spLocks noGrp="1"/>
          </p:cNvSpPr>
          <p:nvPr>
            <p:ph type="sldNum" sz="quarter" idx="12"/>
          </p:nvPr>
        </p:nvSpPr>
        <p:spPr/>
        <p:txBody>
          <a:bodyPr/>
          <a:lstStyle/>
          <a:p>
            <a:fld id="{27D18B3F-95E6-4857-9FBE-C376B38E31F2}" type="slidenum">
              <a:rPr lang="en-GB" smtClean="0"/>
              <a:t>‹#›</a:t>
            </a:fld>
            <a:endParaRPr lang="en-GB"/>
          </a:p>
        </p:txBody>
      </p:sp>
    </p:spTree>
    <p:extLst>
      <p:ext uri="{BB962C8B-B14F-4D97-AF65-F5344CB8AC3E}">
        <p14:creationId xmlns:p14="http://schemas.microsoft.com/office/powerpoint/2010/main" val="412542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C568-9E59-44AD-82EB-AC07256598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0F85D6-A994-40E7-ACD6-CD7445F141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14C314-4DA8-43B0-A017-1FDF77BFBE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215546-7309-445D-A36D-4C6AC229E4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6EF93D-C2B4-41A4-867A-1534797598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BF6231-9CD5-4618-8DAA-AFA7DB1887AB}"/>
              </a:ext>
            </a:extLst>
          </p:cNvPr>
          <p:cNvSpPr>
            <a:spLocks noGrp="1"/>
          </p:cNvSpPr>
          <p:nvPr>
            <p:ph type="dt" sz="half" idx="10"/>
          </p:nvPr>
        </p:nvSpPr>
        <p:spPr/>
        <p:txBody>
          <a:bodyPr/>
          <a:lstStyle/>
          <a:p>
            <a:fld id="{755ECE64-2550-49FE-AAF1-ABC659977574}" type="datetimeFigureOut">
              <a:rPr lang="en-GB" smtClean="0"/>
              <a:t>12/04/2020</a:t>
            </a:fld>
            <a:endParaRPr lang="en-GB"/>
          </a:p>
        </p:txBody>
      </p:sp>
      <p:sp>
        <p:nvSpPr>
          <p:cNvPr id="8" name="Footer Placeholder 7">
            <a:extLst>
              <a:ext uri="{FF2B5EF4-FFF2-40B4-BE49-F238E27FC236}">
                <a16:creationId xmlns:a16="http://schemas.microsoft.com/office/drawing/2014/main" id="{8F30FF6A-6A6F-458D-830A-F13346A84A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0D2F8CA-9A9C-49A6-8EEE-F9EC9B0C6E14}"/>
              </a:ext>
            </a:extLst>
          </p:cNvPr>
          <p:cNvSpPr>
            <a:spLocks noGrp="1"/>
          </p:cNvSpPr>
          <p:nvPr>
            <p:ph type="sldNum" sz="quarter" idx="12"/>
          </p:nvPr>
        </p:nvSpPr>
        <p:spPr/>
        <p:txBody>
          <a:bodyPr/>
          <a:lstStyle/>
          <a:p>
            <a:fld id="{27D18B3F-95E6-4857-9FBE-C376B38E31F2}" type="slidenum">
              <a:rPr lang="en-GB" smtClean="0"/>
              <a:t>‹#›</a:t>
            </a:fld>
            <a:endParaRPr lang="en-GB"/>
          </a:p>
        </p:txBody>
      </p:sp>
    </p:spTree>
    <p:extLst>
      <p:ext uri="{BB962C8B-B14F-4D97-AF65-F5344CB8AC3E}">
        <p14:creationId xmlns:p14="http://schemas.microsoft.com/office/powerpoint/2010/main" val="84906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A03B-E637-47C1-BFBD-0C22C1FA4D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B5117D5-9587-4EC9-ABD2-B54907071AC6}"/>
              </a:ext>
            </a:extLst>
          </p:cNvPr>
          <p:cNvSpPr>
            <a:spLocks noGrp="1"/>
          </p:cNvSpPr>
          <p:nvPr>
            <p:ph type="dt" sz="half" idx="10"/>
          </p:nvPr>
        </p:nvSpPr>
        <p:spPr/>
        <p:txBody>
          <a:bodyPr/>
          <a:lstStyle/>
          <a:p>
            <a:fld id="{755ECE64-2550-49FE-AAF1-ABC659977574}" type="datetimeFigureOut">
              <a:rPr lang="en-GB" smtClean="0"/>
              <a:t>12/04/2020</a:t>
            </a:fld>
            <a:endParaRPr lang="en-GB"/>
          </a:p>
        </p:txBody>
      </p:sp>
      <p:sp>
        <p:nvSpPr>
          <p:cNvPr id="4" name="Footer Placeholder 3">
            <a:extLst>
              <a:ext uri="{FF2B5EF4-FFF2-40B4-BE49-F238E27FC236}">
                <a16:creationId xmlns:a16="http://schemas.microsoft.com/office/drawing/2014/main" id="{3EA3499E-E4C0-47AC-ABD3-EBE5E26A70E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441446-E88F-4B0E-8043-2EB0815EAF38}"/>
              </a:ext>
            </a:extLst>
          </p:cNvPr>
          <p:cNvSpPr>
            <a:spLocks noGrp="1"/>
          </p:cNvSpPr>
          <p:nvPr>
            <p:ph type="sldNum" sz="quarter" idx="12"/>
          </p:nvPr>
        </p:nvSpPr>
        <p:spPr/>
        <p:txBody>
          <a:bodyPr/>
          <a:lstStyle/>
          <a:p>
            <a:fld id="{27D18B3F-95E6-4857-9FBE-C376B38E31F2}" type="slidenum">
              <a:rPr lang="en-GB" smtClean="0"/>
              <a:t>‹#›</a:t>
            </a:fld>
            <a:endParaRPr lang="en-GB"/>
          </a:p>
        </p:txBody>
      </p:sp>
    </p:spTree>
    <p:extLst>
      <p:ext uri="{BB962C8B-B14F-4D97-AF65-F5344CB8AC3E}">
        <p14:creationId xmlns:p14="http://schemas.microsoft.com/office/powerpoint/2010/main" val="179575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A2BE29-9A0A-493B-B0D9-9FCD029D43B8}"/>
              </a:ext>
            </a:extLst>
          </p:cNvPr>
          <p:cNvSpPr>
            <a:spLocks noGrp="1"/>
          </p:cNvSpPr>
          <p:nvPr>
            <p:ph type="dt" sz="half" idx="10"/>
          </p:nvPr>
        </p:nvSpPr>
        <p:spPr/>
        <p:txBody>
          <a:bodyPr/>
          <a:lstStyle/>
          <a:p>
            <a:fld id="{755ECE64-2550-49FE-AAF1-ABC659977574}" type="datetimeFigureOut">
              <a:rPr lang="en-GB" smtClean="0"/>
              <a:t>12/04/2020</a:t>
            </a:fld>
            <a:endParaRPr lang="en-GB"/>
          </a:p>
        </p:txBody>
      </p:sp>
      <p:sp>
        <p:nvSpPr>
          <p:cNvPr id="3" name="Footer Placeholder 2">
            <a:extLst>
              <a:ext uri="{FF2B5EF4-FFF2-40B4-BE49-F238E27FC236}">
                <a16:creationId xmlns:a16="http://schemas.microsoft.com/office/drawing/2014/main" id="{33DE476D-504B-44E5-AC78-9669843D04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5AF313-9197-4DB2-9ADB-F5FFE2699207}"/>
              </a:ext>
            </a:extLst>
          </p:cNvPr>
          <p:cNvSpPr>
            <a:spLocks noGrp="1"/>
          </p:cNvSpPr>
          <p:nvPr>
            <p:ph type="sldNum" sz="quarter" idx="12"/>
          </p:nvPr>
        </p:nvSpPr>
        <p:spPr/>
        <p:txBody>
          <a:bodyPr/>
          <a:lstStyle/>
          <a:p>
            <a:fld id="{27D18B3F-95E6-4857-9FBE-C376B38E31F2}" type="slidenum">
              <a:rPr lang="en-GB" smtClean="0"/>
              <a:t>‹#›</a:t>
            </a:fld>
            <a:endParaRPr lang="en-GB"/>
          </a:p>
        </p:txBody>
      </p:sp>
    </p:spTree>
    <p:extLst>
      <p:ext uri="{BB962C8B-B14F-4D97-AF65-F5344CB8AC3E}">
        <p14:creationId xmlns:p14="http://schemas.microsoft.com/office/powerpoint/2010/main" val="267007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84C30-CC76-449F-AE72-1E98E66FE3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3FBFAC-40B9-4921-AF8A-433BFE1849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EE16F9-09FD-49F3-869D-890792443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AD6506-2924-4CE5-B9C9-8E1325EBF933}"/>
              </a:ext>
            </a:extLst>
          </p:cNvPr>
          <p:cNvSpPr>
            <a:spLocks noGrp="1"/>
          </p:cNvSpPr>
          <p:nvPr>
            <p:ph type="dt" sz="half" idx="10"/>
          </p:nvPr>
        </p:nvSpPr>
        <p:spPr/>
        <p:txBody>
          <a:bodyPr/>
          <a:lstStyle/>
          <a:p>
            <a:fld id="{755ECE64-2550-49FE-AAF1-ABC659977574}" type="datetimeFigureOut">
              <a:rPr lang="en-GB" smtClean="0"/>
              <a:t>12/04/2020</a:t>
            </a:fld>
            <a:endParaRPr lang="en-GB"/>
          </a:p>
        </p:txBody>
      </p:sp>
      <p:sp>
        <p:nvSpPr>
          <p:cNvPr id="6" name="Footer Placeholder 5">
            <a:extLst>
              <a:ext uri="{FF2B5EF4-FFF2-40B4-BE49-F238E27FC236}">
                <a16:creationId xmlns:a16="http://schemas.microsoft.com/office/drawing/2014/main" id="{47337CB6-68B3-4612-95C8-11ADB4D67C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B7A073-9A0E-48E0-8D56-D259EC025293}"/>
              </a:ext>
            </a:extLst>
          </p:cNvPr>
          <p:cNvSpPr>
            <a:spLocks noGrp="1"/>
          </p:cNvSpPr>
          <p:nvPr>
            <p:ph type="sldNum" sz="quarter" idx="12"/>
          </p:nvPr>
        </p:nvSpPr>
        <p:spPr/>
        <p:txBody>
          <a:bodyPr/>
          <a:lstStyle/>
          <a:p>
            <a:fld id="{27D18B3F-95E6-4857-9FBE-C376B38E31F2}" type="slidenum">
              <a:rPr lang="en-GB" smtClean="0"/>
              <a:t>‹#›</a:t>
            </a:fld>
            <a:endParaRPr lang="en-GB"/>
          </a:p>
        </p:txBody>
      </p:sp>
    </p:spTree>
    <p:extLst>
      <p:ext uri="{BB962C8B-B14F-4D97-AF65-F5344CB8AC3E}">
        <p14:creationId xmlns:p14="http://schemas.microsoft.com/office/powerpoint/2010/main" val="336236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7807-9DCF-45AD-A1A6-B752B267AF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CDFDF5-4E2D-4D77-93C5-58035F1468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BDDF67-3670-464A-90EC-308EAA6D7C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5C0B1F-D9B7-4B2F-A492-1628D6E2B5A0}"/>
              </a:ext>
            </a:extLst>
          </p:cNvPr>
          <p:cNvSpPr>
            <a:spLocks noGrp="1"/>
          </p:cNvSpPr>
          <p:nvPr>
            <p:ph type="dt" sz="half" idx="10"/>
          </p:nvPr>
        </p:nvSpPr>
        <p:spPr/>
        <p:txBody>
          <a:bodyPr/>
          <a:lstStyle/>
          <a:p>
            <a:fld id="{755ECE64-2550-49FE-AAF1-ABC659977574}" type="datetimeFigureOut">
              <a:rPr lang="en-GB" smtClean="0"/>
              <a:t>12/04/2020</a:t>
            </a:fld>
            <a:endParaRPr lang="en-GB"/>
          </a:p>
        </p:txBody>
      </p:sp>
      <p:sp>
        <p:nvSpPr>
          <p:cNvPr id="6" name="Footer Placeholder 5">
            <a:extLst>
              <a:ext uri="{FF2B5EF4-FFF2-40B4-BE49-F238E27FC236}">
                <a16:creationId xmlns:a16="http://schemas.microsoft.com/office/drawing/2014/main" id="{9F4EA98E-6BF6-4864-AB20-4D03832210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9F4A66-1640-4535-89CC-4BC2B9909243}"/>
              </a:ext>
            </a:extLst>
          </p:cNvPr>
          <p:cNvSpPr>
            <a:spLocks noGrp="1"/>
          </p:cNvSpPr>
          <p:nvPr>
            <p:ph type="sldNum" sz="quarter" idx="12"/>
          </p:nvPr>
        </p:nvSpPr>
        <p:spPr/>
        <p:txBody>
          <a:bodyPr/>
          <a:lstStyle/>
          <a:p>
            <a:fld id="{27D18B3F-95E6-4857-9FBE-C376B38E31F2}" type="slidenum">
              <a:rPr lang="en-GB" smtClean="0"/>
              <a:t>‹#›</a:t>
            </a:fld>
            <a:endParaRPr lang="en-GB"/>
          </a:p>
        </p:txBody>
      </p:sp>
    </p:spTree>
    <p:extLst>
      <p:ext uri="{BB962C8B-B14F-4D97-AF65-F5344CB8AC3E}">
        <p14:creationId xmlns:p14="http://schemas.microsoft.com/office/powerpoint/2010/main" val="403062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85E098-0291-4D8E-ABDC-1E98F96554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210375-2F6D-4E4D-BC48-A7AC80D28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F1FEFC-B170-416C-8C1B-1D6A87A20D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ECE64-2550-49FE-AAF1-ABC659977574}" type="datetimeFigureOut">
              <a:rPr lang="en-GB" smtClean="0"/>
              <a:t>12/04/2020</a:t>
            </a:fld>
            <a:endParaRPr lang="en-GB"/>
          </a:p>
        </p:txBody>
      </p:sp>
      <p:sp>
        <p:nvSpPr>
          <p:cNvPr id="5" name="Footer Placeholder 4">
            <a:extLst>
              <a:ext uri="{FF2B5EF4-FFF2-40B4-BE49-F238E27FC236}">
                <a16:creationId xmlns:a16="http://schemas.microsoft.com/office/drawing/2014/main" id="{8355C01C-D8A2-4C2C-8518-18C6DF2AC0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848A3B-13A4-4E3B-BAAA-BE9DE0941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18B3F-95E6-4857-9FBE-C376B38E31F2}" type="slidenum">
              <a:rPr lang="en-GB" smtClean="0"/>
              <a:t>‹#›</a:t>
            </a:fld>
            <a:endParaRPr lang="en-GB"/>
          </a:p>
        </p:txBody>
      </p:sp>
    </p:spTree>
    <p:extLst>
      <p:ext uri="{BB962C8B-B14F-4D97-AF65-F5344CB8AC3E}">
        <p14:creationId xmlns:p14="http://schemas.microsoft.com/office/powerpoint/2010/main" val="3304959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Cancer" TargetMode="External"/><Relationship Id="rId2" Type="http://schemas.openxmlformats.org/officeDocument/2006/relationships/hyperlink" Target="https://en.wikipedia.org/wiki/Epidemic" TargetMode="External"/><Relationship Id="rId1" Type="http://schemas.openxmlformats.org/officeDocument/2006/relationships/slideLayout" Target="../slideLayouts/slideLayout2.xml"/><Relationship Id="rId4" Type="http://schemas.openxmlformats.org/officeDocument/2006/relationships/hyperlink" Target="https://en.wikipedia.org/wiki/World_Health_Organiza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Coronaviridae" TargetMode="External"/><Relationship Id="rId2" Type="http://schemas.openxmlformats.org/officeDocument/2006/relationships/hyperlink" Target="https://en.wikipedia.org/wiki/Subfamily" TargetMode="External"/><Relationship Id="rId1" Type="http://schemas.openxmlformats.org/officeDocument/2006/relationships/slideLayout" Target="../slideLayouts/slideLayout2.xml"/><Relationship Id="rId5" Type="http://schemas.openxmlformats.org/officeDocument/2006/relationships/hyperlink" Target="https://en.wikipedia.org/wiki/Riboviria" TargetMode="External"/><Relationship Id="rId4" Type="http://schemas.openxmlformats.org/officeDocument/2006/relationships/hyperlink" Target="https://en.wikipedia.org/wiki/Nidovirale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Vaccination" TargetMode="External"/><Relationship Id="rId2" Type="http://schemas.openxmlformats.org/officeDocument/2006/relationships/hyperlink" Target="https://en.wikipedia.org/wiki/Contact_traci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Basic_reproduction_number" TargetMode="External"/><Relationship Id="rId2" Type="http://schemas.openxmlformats.org/officeDocument/2006/relationships/hyperlink" Target="https://en.wikipedia.org/wiki/Social_distanci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en.wikipedia.org/wiki/Atmospheric_particulate_matter" TargetMode="External"/><Relationship Id="rId13" Type="http://schemas.openxmlformats.org/officeDocument/2006/relationships/hyperlink" Target="https://en.wikipedia.org/wiki/Engineering_controls" TargetMode="External"/><Relationship Id="rId3" Type="http://schemas.openxmlformats.org/officeDocument/2006/relationships/hyperlink" Target="https://en.wikipedia.org/wiki/Helmets" TargetMode="External"/><Relationship Id="rId7" Type="http://schemas.openxmlformats.org/officeDocument/2006/relationships/hyperlink" Target="https://en.wikipedia.org/wiki/Biological_hazard" TargetMode="External"/><Relationship Id="rId12" Type="http://schemas.openxmlformats.org/officeDocument/2006/relationships/hyperlink" Target="https://en.wikipedia.org/wiki/Cleanroom_suit" TargetMode="External"/><Relationship Id="rId2" Type="http://schemas.openxmlformats.org/officeDocument/2006/relationships/hyperlink" Target="https://en.wikipedia.org/wiki/Clothing" TargetMode="External"/><Relationship Id="rId1" Type="http://schemas.openxmlformats.org/officeDocument/2006/relationships/slideLayout" Target="../slideLayouts/slideLayout2.xml"/><Relationship Id="rId6" Type="http://schemas.openxmlformats.org/officeDocument/2006/relationships/hyperlink" Target="https://en.wikipedia.org/wiki/Infection" TargetMode="External"/><Relationship Id="rId11" Type="http://schemas.openxmlformats.org/officeDocument/2006/relationships/hyperlink" Target="https://en.wikipedia.org/wiki/Recreation" TargetMode="External"/><Relationship Id="rId5" Type="http://schemas.openxmlformats.org/officeDocument/2006/relationships/hyperlink" Target="https://en.wikipedia.org/wiki/Injury" TargetMode="External"/><Relationship Id="rId10" Type="http://schemas.openxmlformats.org/officeDocument/2006/relationships/hyperlink" Target="https://en.wikipedia.org/wiki/Sports" TargetMode="External"/><Relationship Id="rId4" Type="http://schemas.openxmlformats.org/officeDocument/2006/relationships/hyperlink" Target="https://en.wikipedia.org/wiki/Goggles" TargetMode="External"/><Relationship Id="rId9" Type="http://schemas.openxmlformats.org/officeDocument/2006/relationships/hyperlink" Target="https://en.wikipedia.org/wiki/Occupational_safety_and_health" TargetMode="External"/><Relationship Id="rId14" Type="http://schemas.openxmlformats.org/officeDocument/2006/relationships/hyperlink" Target="https://en.wikipedia.org/wiki/Administrative_control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en.wikipedia.org/wiki/File:Community_mitigation_(cropped).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RNA" TargetMode="External"/><Relationship Id="rId13" Type="http://schemas.openxmlformats.org/officeDocument/2006/relationships/hyperlink" Target="https://en.wikipedia.org/wiki/RNA_virus" TargetMode="External"/><Relationship Id="rId3" Type="http://schemas.openxmlformats.org/officeDocument/2006/relationships/hyperlink" Target="https://en.wikipedia.org/wiki/Coronaviridae" TargetMode="External"/><Relationship Id="rId7" Type="http://schemas.openxmlformats.org/officeDocument/2006/relationships/hyperlink" Target="https://en.wikipedia.org/wiki/Positive-sense_single-stranded_RNA_virus" TargetMode="External"/><Relationship Id="rId12" Type="http://schemas.openxmlformats.org/officeDocument/2006/relationships/hyperlink" Target="https://en.wikipedia.org/wiki/Kilobase#Length_measurements" TargetMode="External"/><Relationship Id="rId2" Type="http://schemas.openxmlformats.org/officeDocument/2006/relationships/hyperlink" Target="https://en.wikipedia.org/wiki/Subfamily" TargetMode="External"/><Relationship Id="rId1" Type="http://schemas.openxmlformats.org/officeDocument/2006/relationships/slideLayout" Target="../slideLayouts/slideLayout2.xml"/><Relationship Id="rId6" Type="http://schemas.openxmlformats.org/officeDocument/2006/relationships/hyperlink" Target="https://en.wikipedia.org/wiki/Enveloped_virus" TargetMode="External"/><Relationship Id="rId11" Type="http://schemas.openxmlformats.org/officeDocument/2006/relationships/hyperlink" Target="https://en.wikipedia.org/wiki/Genome_size" TargetMode="External"/><Relationship Id="rId5" Type="http://schemas.openxmlformats.org/officeDocument/2006/relationships/hyperlink" Target="https://en.wikipedia.org/wiki/Riboviria" TargetMode="External"/><Relationship Id="rId15" Type="http://schemas.openxmlformats.org/officeDocument/2006/relationships/hyperlink" Target="https://en.wikipedia.org/wiki/Transmission_electron_microscopy" TargetMode="External"/><Relationship Id="rId10" Type="http://schemas.openxmlformats.org/officeDocument/2006/relationships/hyperlink" Target="https://en.wikipedia.org/wiki/Nucleocapsid" TargetMode="External"/><Relationship Id="rId4" Type="http://schemas.openxmlformats.org/officeDocument/2006/relationships/hyperlink" Target="https://en.wikipedia.org/wiki/Nidovirales" TargetMode="External"/><Relationship Id="rId9" Type="http://schemas.openxmlformats.org/officeDocument/2006/relationships/hyperlink" Target="https://en.wikipedia.org/wiki/Genome" TargetMode="External"/><Relationship Id="rId14" Type="http://schemas.openxmlformats.org/officeDocument/2006/relationships/hyperlink" Target="https://en.wikipedia.org/wiki/Solar_corona"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F853-2404-4A2F-8232-056F93DB7A22}"/>
              </a:ext>
            </a:extLst>
          </p:cNvPr>
          <p:cNvSpPr>
            <a:spLocks noGrp="1"/>
          </p:cNvSpPr>
          <p:nvPr>
            <p:ph type="ctrTitle"/>
          </p:nvPr>
        </p:nvSpPr>
        <p:spPr>
          <a:xfrm>
            <a:off x="1524000" y="818147"/>
            <a:ext cx="9144000" cy="4251158"/>
          </a:xfrm>
        </p:spPr>
        <p:txBody>
          <a:bodyPr>
            <a:noAutofit/>
          </a:bodyPr>
          <a:lstStyle/>
          <a:p>
            <a:pPr>
              <a:lnSpc>
                <a:spcPct val="150000"/>
              </a:lnSpc>
            </a:pPr>
            <a:r>
              <a:rPr lang="en-US" sz="3200" b="1" dirty="0">
                <a:latin typeface="Times New Roman" panose="02020603050405020304" pitchFamily="18" charset="0"/>
                <a:ea typeface="Tahoma" panose="020B0604030504040204" pitchFamily="34" charset="0"/>
                <a:cs typeface="Times New Roman" panose="02020603050405020304" pitchFamily="18" charset="0"/>
              </a:rPr>
              <a:t>ENGINEERING STRATEGIES FOR HANDLING COVID-19 FOR ENVIRONMENTAL HEALTH AND ECONOMIC SUSTAINABILITY</a:t>
            </a:r>
            <a:br>
              <a:rPr lang="en-GB" sz="3200" dirty="0">
                <a:latin typeface="Times New Roman" panose="02020603050405020304" pitchFamily="18" charset="0"/>
                <a:ea typeface="Tahoma" panose="020B0604030504040204" pitchFamily="34" charset="0"/>
                <a:cs typeface="Times New Roman" panose="02020603050405020304" pitchFamily="18" charset="0"/>
              </a:rPr>
            </a:br>
            <a:endParaRPr lang="en-GB" sz="32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75867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28700E-7698-4D1E-800C-586A46E00F63}"/>
              </a:ext>
            </a:extLst>
          </p:cNvPr>
          <p:cNvPicPr/>
          <p:nvPr/>
        </p:nvPicPr>
        <p:blipFill>
          <a:blip r:embed="rId2">
            <a:extLst>
              <a:ext uri="{28A0092B-C50C-407E-A947-70E740481C1C}">
                <a14:useLocalDpi xmlns:a14="http://schemas.microsoft.com/office/drawing/2010/main" val="0"/>
              </a:ext>
            </a:extLst>
          </a:blip>
          <a:stretch>
            <a:fillRect/>
          </a:stretch>
        </p:blipFill>
        <p:spPr>
          <a:xfrm>
            <a:off x="4331369" y="361552"/>
            <a:ext cx="3160294" cy="2076848"/>
          </a:xfrm>
          <a:prstGeom prst="rect">
            <a:avLst/>
          </a:prstGeom>
        </p:spPr>
      </p:pic>
      <p:sp>
        <p:nvSpPr>
          <p:cNvPr id="5" name="Text Box 18">
            <a:extLst>
              <a:ext uri="{FF2B5EF4-FFF2-40B4-BE49-F238E27FC236}">
                <a16:creationId xmlns:a16="http://schemas.microsoft.com/office/drawing/2014/main" id="{BB143A93-D815-4926-851E-A7AF9D294175}"/>
              </a:ext>
            </a:extLst>
          </p:cNvPr>
          <p:cNvSpPr txBox="1"/>
          <p:nvPr/>
        </p:nvSpPr>
        <p:spPr>
          <a:xfrm>
            <a:off x="3567362" y="2374232"/>
            <a:ext cx="4800600" cy="400051"/>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50000"/>
              </a:lnSpc>
              <a:spcBef>
                <a:spcPts val="900"/>
              </a:spcBef>
              <a:spcAft>
                <a:spcPts val="600"/>
              </a:spcAft>
            </a:pPr>
            <a:r>
              <a:rPr lang="en-GB" sz="2000" b="1" dirty="0">
                <a:effectLst/>
                <a:latin typeface="Times New Roman" panose="02020603050405020304" pitchFamily="18" charset="0"/>
                <a:ea typeface="Times New Roman" panose="02020603050405020304" pitchFamily="18" charset="0"/>
                <a:cs typeface="Times New Roman" panose="02020603050405020304" pitchFamily="18" charset="0"/>
              </a:rPr>
              <a:t>Figure 1: CORONAVIRUS</a:t>
            </a:r>
            <a:endParaRPr lang="en-GB"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Content Placeholder 11">
            <a:extLst>
              <a:ext uri="{FF2B5EF4-FFF2-40B4-BE49-F238E27FC236}">
                <a16:creationId xmlns:a16="http://schemas.microsoft.com/office/drawing/2014/main" id="{E0AF09F3-587E-438A-BE09-D0867FE553C4}"/>
              </a:ext>
            </a:extLst>
          </p:cNvPr>
          <p:cNvSpPr>
            <a:spLocks noGrp="1"/>
          </p:cNvSpPr>
          <p:nvPr>
            <p:ph idx="1"/>
          </p:nvPr>
        </p:nvSpPr>
        <p:spPr>
          <a:xfrm>
            <a:off x="528136" y="2805366"/>
            <a:ext cx="11135728" cy="3478667"/>
          </a:xfrm>
        </p:spPr>
        <p:txBody>
          <a:bodyPr/>
          <a:lstStyle/>
          <a:p>
            <a:pPr marL="0" indent="0">
              <a:buNone/>
            </a:pPr>
            <a:endParaRPr lang="en-US" b="1" dirty="0">
              <a:latin typeface="Times New Roman" panose="02020603050405020304" pitchFamily="18" charset="0"/>
              <a:cs typeface="Times New Roman" panose="02020603050405020304" pitchFamily="18" charset="0"/>
            </a:endParaRPr>
          </a:p>
          <a:p>
            <a:pPr marL="0" indent="0" algn="ctr">
              <a:buNone/>
            </a:pPr>
            <a:r>
              <a:rPr lang="en-US" sz="2200" b="1" dirty="0">
                <a:latin typeface="Times New Roman" panose="02020603050405020304" pitchFamily="18" charset="0"/>
                <a:cs typeface="Times New Roman" panose="02020603050405020304" pitchFamily="18" charset="0"/>
              </a:rPr>
              <a:t>       </a:t>
            </a:r>
          </a:p>
          <a:p>
            <a:pPr marL="0" indent="0" algn="ctr">
              <a:buNone/>
            </a:pPr>
            <a:r>
              <a:rPr lang="en-US" sz="2200" b="1" dirty="0">
                <a:latin typeface="Times New Roman" panose="02020603050405020304" pitchFamily="18" charset="0"/>
                <a:cs typeface="Times New Roman" panose="02020603050405020304" pitchFamily="18" charset="0"/>
              </a:rPr>
              <a:t> CORONAVIRUS AS A BIOLOGICAL WEAPON</a:t>
            </a:r>
            <a:endParaRPr lang="en-US" sz="2200" dirty="0">
              <a:latin typeface="Times New Roman" panose="02020603050405020304" pitchFamily="18" charset="0"/>
              <a:cs typeface="Times New Roman" panose="02020603050405020304" pitchFamily="18" charset="0"/>
            </a:endParaRP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Diseases considered for or known to be used as a weapon include anthrax, Ebola, Marburg virus, plague, </a:t>
            </a:r>
            <a:r>
              <a:rPr lang="en-US" sz="2400" dirty="0" err="1">
                <a:latin typeface="Times New Roman" panose="02020603050405020304" pitchFamily="18" charset="0"/>
                <a:cs typeface="Times New Roman" panose="02020603050405020304" pitchFamily="18" charset="0"/>
              </a:rPr>
              <a:t>machupo</a:t>
            </a:r>
            <a:r>
              <a:rPr lang="en-US" sz="2400" dirty="0">
                <a:latin typeface="Times New Roman" panose="02020603050405020304" pitchFamily="18" charset="0"/>
                <a:cs typeface="Times New Roman" panose="02020603050405020304" pitchFamily="18" charset="0"/>
              </a:rPr>
              <a:t>, Psittacosis, Japanese B encephalitis, Rift Valley fever, yellow fever, and smallpox, also including coronavirus if the cure or vaccine is found.</a:t>
            </a:r>
          </a:p>
          <a:p>
            <a:pPr marL="0" indent="0">
              <a:buNone/>
            </a:pPr>
            <a:endParaRPr lang="en-GB" b="1" dirty="0"/>
          </a:p>
        </p:txBody>
      </p:sp>
    </p:spTree>
    <p:extLst>
      <p:ext uri="{BB962C8B-B14F-4D97-AF65-F5344CB8AC3E}">
        <p14:creationId xmlns:p14="http://schemas.microsoft.com/office/powerpoint/2010/main" val="17174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996392-8ADB-4B8D-B9E7-5FDD8F95DCCE}"/>
              </a:ext>
            </a:extLst>
          </p:cNvPr>
          <p:cNvSpPr>
            <a:spLocks noGrp="1"/>
          </p:cNvSpPr>
          <p:nvPr>
            <p:ph type="title"/>
          </p:nvPr>
        </p:nvSpPr>
        <p:spPr>
          <a:xfrm>
            <a:off x="0" y="235744"/>
            <a:ext cx="12192000" cy="442911"/>
          </a:xfrm>
        </p:spPr>
        <p:txBody>
          <a:bodyPr>
            <a:normAutofit/>
          </a:bodyPr>
          <a:lstStyle/>
          <a:p>
            <a:pPr algn="ctr"/>
            <a:r>
              <a:rPr lang="en-US" sz="2400" b="1" dirty="0">
                <a:latin typeface="Times New Roman" panose="02020603050405020304" pitchFamily="18" charset="0"/>
                <a:cs typeface="Times New Roman" panose="02020603050405020304" pitchFamily="18" charset="0"/>
              </a:rPr>
              <a:t>HOW TO PROTECT YOURSELF</a:t>
            </a:r>
            <a:endParaRPr lang="en-GB"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7F866ED-D466-41B5-A5F9-AA10A11DB3BE}"/>
              </a:ext>
            </a:extLst>
          </p:cNvPr>
          <p:cNvSpPr>
            <a:spLocks noGrp="1"/>
          </p:cNvSpPr>
          <p:nvPr>
            <p:ph idx="1"/>
          </p:nvPr>
        </p:nvSpPr>
        <p:spPr>
          <a:xfrm>
            <a:off x="0" y="678655"/>
            <a:ext cx="12192000" cy="6286500"/>
          </a:xfrm>
        </p:spPr>
        <p:txBody>
          <a:bodyPr>
            <a:normAutofit fontScale="92500" lnSpcReduction="20000"/>
          </a:bodyPr>
          <a:lstStyle/>
          <a:p>
            <a:pPr algn="just">
              <a:lnSpc>
                <a:spcPct val="150000"/>
              </a:lnSpc>
            </a:pPr>
            <a:r>
              <a:rPr lang="en-GB" sz="2400" dirty="0">
                <a:latin typeface="Times New Roman" panose="02020603050405020304" pitchFamily="18" charset="0"/>
                <a:cs typeface="Times New Roman" panose="02020603050405020304" pitchFamily="18" charset="0"/>
              </a:rPr>
              <a:t>To reduce the risk of spread of coronavirus, members of the public are advised to adhere to the following measures:</a:t>
            </a:r>
          </a:p>
          <a:p>
            <a:pPr lvl="0" algn="just">
              <a:lnSpc>
                <a:spcPct val="150000"/>
              </a:lnSpc>
            </a:pPr>
            <a:r>
              <a:rPr lang="en-GB" sz="2400" dirty="0">
                <a:latin typeface="Times New Roman" panose="02020603050405020304" pitchFamily="18" charset="0"/>
                <a:cs typeface="Times New Roman" panose="02020603050405020304" pitchFamily="18" charset="0"/>
              </a:rPr>
              <a:t>Wash your hands regularly with soap under running water.</a:t>
            </a:r>
          </a:p>
          <a:p>
            <a:pPr lvl="0" algn="just">
              <a:lnSpc>
                <a:spcPct val="150000"/>
              </a:lnSpc>
            </a:pPr>
            <a:r>
              <a:rPr lang="en-GB" sz="2400" dirty="0">
                <a:latin typeface="Times New Roman" panose="02020603050405020304" pitchFamily="18" charset="0"/>
                <a:cs typeface="Times New Roman" panose="02020603050405020304" pitchFamily="18" charset="0"/>
              </a:rPr>
              <a:t> Cover your mouth and nose properly with handkerchief or tissue paper when sneezing and/or coughing. You may also cough into your elbow if a handkerchief is not available.</a:t>
            </a:r>
          </a:p>
          <a:p>
            <a:pPr lvl="0" algn="just">
              <a:lnSpc>
                <a:spcPct val="150000"/>
              </a:lnSpc>
            </a:pPr>
            <a:r>
              <a:rPr lang="en-GB" sz="2400" dirty="0">
                <a:latin typeface="Times New Roman" panose="02020603050405020304" pitchFamily="18" charset="0"/>
                <a:cs typeface="Times New Roman" panose="02020603050405020304" pitchFamily="18" charset="0"/>
              </a:rPr>
              <a:t>Avoid close contact with anyone showing symptoms of respiratory illness such as coughing and sneezing.</a:t>
            </a:r>
          </a:p>
          <a:p>
            <a:pPr lvl="0" algn="just">
              <a:lnSpc>
                <a:spcPct val="150000"/>
              </a:lnSpc>
            </a:pPr>
            <a:r>
              <a:rPr lang="en-GB" sz="2400" dirty="0">
                <a:latin typeface="Times New Roman" panose="02020603050405020304" pitchFamily="18" charset="0"/>
                <a:cs typeface="Times New Roman" panose="02020603050405020304" pitchFamily="18" charset="0"/>
              </a:rPr>
              <a:t>Avoid self-medication, report to the nearest health facility when you experience any of the above-mentioned symptoms.</a:t>
            </a:r>
          </a:p>
          <a:p>
            <a:pPr lvl="0" algn="just">
              <a:lnSpc>
                <a:spcPct val="150000"/>
              </a:lnSpc>
            </a:pPr>
            <a:r>
              <a:rPr lang="en-GB" sz="2400" dirty="0">
                <a:latin typeface="Times New Roman" panose="02020603050405020304" pitchFamily="18" charset="0"/>
                <a:cs typeface="Times New Roman" panose="02020603050405020304" pitchFamily="18" charset="0"/>
              </a:rPr>
              <a:t> Healthcare workers are always advised to observe standard infection prevention and control measures when attending to patients and take a travel history.</a:t>
            </a:r>
          </a:p>
          <a:p>
            <a:pPr algn="just">
              <a:lnSpc>
                <a:spcPct val="150000"/>
              </a:lnSpc>
            </a:pPr>
            <a:r>
              <a:rPr lang="en-GB" sz="2400" dirty="0">
                <a:latin typeface="Times New Roman" panose="02020603050405020304" pitchFamily="18" charset="0"/>
                <a:cs typeface="Times New Roman" panose="02020603050405020304" pitchFamily="18" charset="0"/>
              </a:rPr>
              <a:t>As the situation is evolving, this advisory will be updated as more information becomes available.</a:t>
            </a:r>
          </a:p>
        </p:txBody>
      </p:sp>
    </p:spTree>
    <p:extLst>
      <p:ext uri="{BB962C8B-B14F-4D97-AF65-F5344CB8AC3E}">
        <p14:creationId xmlns:p14="http://schemas.microsoft.com/office/powerpoint/2010/main" val="111628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865E23-32A4-41DE-8197-82A229E1033F}"/>
              </a:ext>
            </a:extLst>
          </p:cNvPr>
          <p:cNvSpPr>
            <a:spLocks noGrp="1"/>
          </p:cNvSpPr>
          <p:nvPr>
            <p:ph type="title"/>
          </p:nvPr>
        </p:nvSpPr>
        <p:spPr>
          <a:xfrm>
            <a:off x="838200" y="1132567"/>
            <a:ext cx="10515600" cy="606425"/>
          </a:xfrm>
        </p:spPr>
        <p:txBody>
          <a:bodyPr>
            <a:noAutofit/>
          </a:bodyPr>
          <a:lstStyle/>
          <a:p>
            <a:pPr algn="ctr"/>
            <a:r>
              <a:rPr lang="en-US" sz="2400" b="1" dirty="0">
                <a:latin typeface="Times New Roman" panose="02020603050405020304" pitchFamily="18" charset="0"/>
                <a:cs typeface="Times New Roman" panose="02020603050405020304" pitchFamily="18" charset="0"/>
              </a:rPr>
              <a:t>TERMINOLOGIES ASSOCIATED WITH CORONAVIRUS</a:t>
            </a:r>
            <a:br>
              <a:rPr lang="en-GB" sz="2400" b="1" dirty="0">
                <a:latin typeface="Times New Roman" panose="02020603050405020304" pitchFamily="18" charset="0"/>
                <a:cs typeface="Times New Roman" panose="02020603050405020304" pitchFamily="18" charset="0"/>
              </a:rPr>
            </a:br>
            <a:endParaRPr lang="en-GB" sz="2400" dirty="0"/>
          </a:p>
        </p:txBody>
      </p:sp>
      <p:sp>
        <p:nvSpPr>
          <p:cNvPr id="3" name="Content Placeholder 2">
            <a:extLst>
              <a:ext uri="{FF2B5EF4-FFF2-40B4-BE49-F238E27FC236}">
                <a16:creationId xmlns:a16="http://schemas.microsoft.com/office/drawing/2014/main" id="{85E18D77-DE1D-483F-94B5-FE6BB76D06C6}"/>
              </a:ext>
            </a:extLst>
          </p:cNvPr>
          <p:cNvSpPr>
            <a:spLocks noGrp="1"/>
          </p:cNvSpPr>
          <p:nvPr>
            <p:ph idx="1"/>
          </p:nvPr>
        </p:nvSpPr>
        <p:spPr>
          <a:xfrm>
            <a:off x="179615" y="1738992"/>
            <a:ext cx="12192000" cy="3878036"/>
          </a:xfrm>
        </p:spPr>
        <p:txBody>
          <a:bodyPr>
            <a:normAutofit/>
          </a:bodyPr>
          <a:lstStyle/>
          <a:p>
            <a:pPr algn="just">
              <a:lnSpc>
                <a:spcPct val="150000"/>
              </a:lnSpc>
            </a:pPr>
            <a:r>
              <a:rPr lang="en-US" sz="2400" dirty="0">
                <a:latin typeface="Times New Roman" panose="02020603050405020304" pitchFamily="18" charset="0"/>
                <a:cs typeface="Times New Roman" panose="02020603050405020304" pitchFamily="18" charset="0"/>
              </a:rPr>
              <a:t>A pandemic (from Greek π</a:t>
            </a:r>
            <a:r>
              <a:rPr lang="en-US" sz="2400" dirty="0" err="1">
                <a:latin typeface="Times New Roman" panose="02020603050405020304" pitchFamily="18" charset="0"/>
                <a:cs typeface="Times New Roman" panose="02020603050405020304" pitchFamily="18" charset="0"/>
              </a:rPr>
              <a:t>ᾶν</a:t>
            </a:r>
            <a:r>
              <a:rPr lang="en-US" sz="2400" dirty="0">
                <a:latin typeface="Times New Roman" panose="02020603050405020304" pitchFamily="18" charset="0"/>
                <a:cs typeface="Times New Roman" panose="02020603050405020304" pitchFamily="18" charset="0"/>
              </a:rPr>
              <a:t>, pan, 'all' and </a:t>
            </a:r>
            <a:r>
              <a:rPr lang="en-US" sz="2400" dirty="0" err="1">
                <a:latin typeface="Times New Roman" panose="02020603050405020304" pitchFamily="18" charset="0"/>
                <a:cs typeface="Times New Roman" panose="02020603050405020304" pitchFamily="18" charset="0"/>
              </a:rPr>
              <a:t>δῆμος</a:t>
            </a:r>
            <a:r>
              <a:rPr lang="en-US" sz="2400" dirty="0">
                <a:latin typeface="Times New Roman" panose="02020603050405020304" pitchFamily="18" charset="0"/>
                <a:cs typeface="Times New Roman" panose="02020603050405020304" pitchFamily="18" charset="0"/>
              </a:rPr>
              <a:t>, demos, 'people') is an epidemic of disease that has spread across a large region, for instance multiple continents, or worldwide. </a:t>
            </a:r>
            <a:endParaRPr lang="en-GB" sz="2400" dirty="0">
              <a:latin typeface="Times New Roman" panose="02020603050405020304" pitchFamily="18" charset="0"/>
              <a:cs typeface="Times New Roman" panose="02020603050405020304" pitchFamily="18" charset="0"/>
            </a:endParaRPr>
          </a:p>
          <a:p>
            <a:pPr lvl="0" algn="just">
              <a:lnSpc>
                <a:spcPct val="150000"/>
              </a:lnSpc>
            </a:pPr>
            <a:r>
              <a:rPr lang="en-US" sz="2400" dirty="0">
                <a:latin typeface="Times New Roman" panose="02020603050405020304" pitchFamily="18" charset="0"/>
                <a:cs typeface="Times New Roman" panose="02020603050405020304" pitchFamily="18" charset="0"/>
              </a:rPr>
              <a:t>Epidemic: This a widespread occurrence of an infectious disease in a community at a particular time.</a:t>
            </a:r>
            <a:endParaRPr lang="en-GB" sz="2400" dirty="0">
              <a:latin typeface="Times New Roman" panose="02020603050405020304" pitchFamily="18" charset="0"/>
              <a:cs typeface="Times New Roman" panose="02020603050405020304" pitchFamily="18" charset="0"/>
            </a:endParaRPr>
          </a:p>
          <a:p>
            <a:pPr marL="0" indent="0" algn="just">
              <a:buNone/>
            </a:pP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344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DA22CE-FA86-4777-950B-4301042584A0}"/>
              </a:ext>
            </a:extLst>
          </p:cNvPr>
          <p:cNvSpPr>
            <a:spLocks noGrp="1"/>
          </p:cNvSpPr>
          <p:nvPr>
            <p:ph type="title"/>
          </p:nvPr>
        </p:nvSpPr>
        <p:spPr>
          <a:xfrm>
            <a:off x="0" y="0"/>
            <a:ext cx="12192000" cy="871538"/>
          </a:xfrm>
        </p:spPr>
        <p:txBody>
          <a:bodyPr>
            <a:noAutofit/>
          </a:bodyPr>
          <a:lstStyle/>
          <a:p>
            <a:pPr algn="ctr"/>
            <a:r>
              <a:rPr lang="en-GB" sz="2400" b="1" dirty="0">
                <a:latin typeface="Times New Roman" panose="02020603050405020304" pitchFamily="18" charset="0"/>
                <a:cs typeface="Times New Roman" panose="02020603050405020304" pitchFamily="18" charset="0"/>
              </a:rPr>
              <a:t>CORONAVIRUS AS A PANDEMIC SITUATION</a:t>
            </a:r>
            <a:br>
              <a:rPr lang="en-GB" sz="2400" b="1" dirty="0">
                <a:latin typeface="Times New Roman" panose="02020603050405020304" pitchFamily="18" charset="0"/>
                <a:cs typeface="Times New Roman" panose="02020603050405020304" pitchFamily="18" charset="0"/>
              </a:rPr>
            </a:br>
            <a:endParaRPr lang="en-GB" sz="2400" dirty="0"/>
          </a:p>
        </p:txBody>
      </p:sp>
      <p:sp>
        <p:nvSpPr>
          <p:cNvPr id="3" name="Content Placeholder 2">
            <a:extLst>
              <a:ext uri="{FF2B5EF4-FFF2-40B4-BE49-F238E27FC236}">
                <a16:creationId xmlns:a16="http://schemas.microsoft.com/office/drawing/2014/main" id="{DF8EBF99-8283-4DD2-B40D-FCC883411350}"/>
              </a:ext>
            </a:extLst>
          </p:cNvPr>
          <p:cNvSpPr>
            <a:spLocks noGrp="1"/>
          </p:cNvSpPr>
          <p:nvPr>
            <p:ph idx="1"/>
          </p:nvPr>
        </p:nvSpPr>
        <p:spPr>
          <a:xfrm>
            <a:off x="261257" y="600074"/>
            <a:ext cx="11674929" cy="6257925"/>
          </a:xfrm>
        </p:spPr>
        <p:txBody>
          <a:bodyPr>
            <a:normAutofit fontScale="92500"/>
          </a:bodyPr>
          <a:lstStyle/>
          <a:p>
            <a:pPr marL="0" indent="0" algn="just">
              <a:lnSpc>
                <a:spcPct val="150000"/>
              </a:lnSpc>
              <a:buNone/>
            </a:pPr>
            <a:r>
              <a:rPr lang="en-GB" sz="2400" dirty="0">
                <a:latin typeface="Times New Roman" panose="02020603050405020304" pitchFamily="18" charset="0"/>
                <a:cs typeface="Times New Roman" panose="02020603050405020304" pitchFamily="18" charset="0"/>
              </a:rPr>
              <a:t>           A pandemic is an </a:t>
            </a:r>
            <a:r>
              <a:rPr lang="en-GB" sz="2400" u="sng" dirty="0">
                <a:latin typeface="Times New Roman" panose="02020603050405020304" pitchFamily="18" charset="0"/>
                <a:cs typeface="Times New Roman" panose="02020603050405020304" pitchFamily="18" charset="0"/>
                <a:hlinkClick r:id="rId2" tooltip="Epidemic">
                  <a:extLst>
                    <a:ext uri="{A12FA001-AC4F-418D-AE19-62706E023703}">
                      <ahyp:hlinkClr xmlns:ahyp="http://schemas.microsoft.com/office/drawing/2018/hyperlinkcolor" val="tx"/>
                    </a:ext>
                  </a:extLst>
                </a:hlinkClick>
              </a:rPr>
              <a:t>epidemic</a:t>
            </a:r>
            <a:r>
              <a:rPr lang="en-GB" sz="2400" dirty="0">
                <a:latin typeface="Times New Roman" panose="02020603050405020304" pitchFamily="18" charset="0"/>
                <a:cs typeface="Times New Roman" panose="02020603050405020304" pitchFamily="18" charset="0"/>
              </a:rPr>
              <a:t> occurring on a scale that crosses international boundaries, usually affecting people on a worldwide scale Pandemics can also occur in important agricultural organisms or in other organisms. A disease or condition is not a pandemic merely because it is widespread or kills many people; it must also be infectious. For instance, </a:t>
            </a:r>
            <a:r>
              <a:rPr lang="en-GB" sz="2400" u="sng" dirty="0">
                <a:latin typeface="Times New Roman" panose="02020603050405020304" pitchFamily="18" charset="0"/>
                <a:cs typeface="Times New Roman" panose="02020603050405020304" pitchFamily="18" charset="0"/>
                <a:hlinkClick r:id="rId3" tooltip="Cancer">
                  <a:extLst>
                    <a:ext uri="{A12FA001-AC4F-418D-AE19-62706E023703}">
                      <ahyp:hlinkClr xmlns:ahyp="http://schemas.microsoft.com/office/drawing/2018/hyperlinkcolor" val="tx"/>
                    </a:ext>
                  </a:extLst>
                </a:hlinkClick>
              </a:rPr>
              <a:t>cancer</a:t>
            </a:r>
            <a:r>
              <a:rPr lang="en-GB" sz="2400" dirty="0">
                <a:latin typeface="Times New Roman" panose="02020603050405020304" pitchFamily="18" charset="0"/>
                <a:cs typeface="Times New Roman" panose="02020603050405020304" pitchFamily="18" charset="0"/>
              </a:rPr>
              <a:t> is responsible for many deaths but is not considered a pandemic because the disease is neither infectious nor contagious. </a:t>
            </a:r>
          </a:p>
          <a:p>
            <a:pPr marL="0" indent="0" algn="just">
              <a:lnSpc>
                <a:spcPct val="150000"/>
              </a:lnSpc>
              <a:buNone/>
            </a:pPr>
            <a:r>
              <a:rPr lang="en-GB" sz="2400" dirty="0">
                <a:latin typeface="Times New Roman" panose="02020603050405020304" pitchFamily="18" charset="0"/>
                <a:cs typeface="Times New Roman" panose="02020603050405020304" pitchFamily="18" charset="0"/>
              </a:rPr>
              <a:t>             The </a:t>
            </a:r>
            <a:r>
              <a:rPr lang="en-GB" sz="2400" u="sng" dirty="0">
                <a:latin typeface="Times New Roman" panose="02020603050405020304" pitchFamily="18" charset="0"/>
                <a:cs typeface="Times New Roman" panose="02020603050405020304" pitchFamily="18" charset="0"/>
                <a:hlinkClick r:id="rId4" tooltip="World Health Organization">
                  <a:extLst>
                    <a:ext uri="{A12FA001-AC4F-418D-AE19-62706E023703}">
                      <ahyp:hlinkClr xmlns:ahyp="http://schemas.microsoft.com/office/drawing/2018/hyperlinkcolor" val="tx"/>
                    </a:ext>
                  </a:extLst>
                </a:hlinkClick>
              </a:rPr>
              <a:t>World Health Organization</a:t>
            </a:r>
            <a:r>
              <a:rPr lang="en-GB" sz="2400" dirty="0">
                <a:latin typeface="Times New Roman" panose="02020603050405020304" pitchFamily="18" charset="0"/>
                <a:cs typeface="Times New Roman" panose="02020603050405020304" pitchFamily="18" charset="0"/>
              </a:rPr>
              <a:t> (WHO) previously applied a six-stage classification to describe the process by which a novel influenza virus moves from the first few infections in humans through to a pandemic. This starts with the virus mostly infecting animals, with a few cases where animals infect people, then moves through the stage where the virus begins to spread directly between people and ends with a pandemic when infections from the new virus have spread worldwide. In February 2020, a WHO spokesperson clarified that "there is no official category [for a pandemic]". </a:t>
            </a:r>
          </a:p>
        </p:txBody>
      </p:sp>
    </p:spTree>
    <p:extLst>
      <p:ext uri="{BB962C8B-B14F-4D97-AF65-F5344CB8AC3E}">
        <p14:creationId xmlns:p14="http://schemas.microsoft.com/office/powerpoint/2010/main" val="3519268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F1A91-06AA-4E46-B223-F3C9233C184F}"/>
              </a:ext>
            </a:extLst>
          </p:cNvPr>
          <p:cNvSpPr>
            <a:spLocks noGrp="1"/>
          </p:cNvSpPr>
          <p:nvPr>
            <p:ph type="title"/>
          </p:nvPr>
        </p:nvSpPr>
        <p:spPr>
          <a:xfrm>
            <a:off x="0" y="0"/>
            <a:ext cx="12192000" cy="571501"/>
          </a:xfrm>
        </p:spPr>
        <p:txBody>
          <a:bodyPr>
            <a:normAutofit fontScale="90000"/>
          </a:bodyPr>
          <a:lstStyle/>
          <a:p>
            <a:pPr algn="ctr">
              <a:lnSpc>
                <a:spcPct val="150000"/>
              </a:lnSpc>
            </a:pPr>
            <a:r>
              <a:rPr lang="en-GB" altLang="zh-CN" sz="2700" b="1" dirty="0">
                <a:latin typeface="Times New Roman" panose="02020603050405020304" pitchFamily="18" charset="0"/>
                <a:ea typeface="Times New Roman" panose="02020603050405020304" pitchFamily="18" charset="0"/>
                <a:cs typeface="Times New Roman" panose="02020603050405020304" pitchFamily="18" charset="0"/>
              </a:rPr>
              <a:t>C</a:t>
            </a:r>
            <a:r>
              <a:rPr lang="en-GB" altLang="zh-CN" sz="2700" b="1" dirty="0" bmk="">
                <a:latin typeface="Times New Roman" panose="02020603050405020304" pitchFamily="18" charset="0"/>
                <a:ea typeface="Times New Roman" panose="02020603050405020304" pitchFamily="18" charset="0"/>
                <a:cs typeface="Times New Roman" panose="02020603050405020304" pitchFamily="18" charset="0"/>
              </a:rPr>
              <a:t>ORONAVIRUS AND ITS EFECTS CAUSED IN NIGERIA</a:t>
            </a:r>
            <a:endParaRPr lang="en-GB" dirty="0"/>
          </a:p>
        </p:txBody>
      </p:sp>
      <p:sp>
        <p:nvSpPr>
          <p:cNvPr id="3" name="Content Placeholder 2">
            <a:extLst>
              <a:ext uri="{FF2B5EF4-FFF2-40B4-BE49-F238E27FC236}">
                <a16:creationId xmlns:a16="http://schemas.microsoft.com/office/drawing/2014/main" id="{3F9FDF85-630B-4507-B534-00471282E333}"/>
              </a:ext>
            </a:extLst>
          </p:cNvPr>
          <p:cNvSpPr>
            <a:spLocks noGrp="1"/>
          </p:cNvSpPr>
          <p:nvPr>
            <p:ph idx="1"/>
          </p:nvPr>
        </p:nvSpPr>
        <p:spPr>
          <a:xfrm>
            <a:off x="146957" y="571500"/>
            <a:ext cx="11870872" cy="6286499"/>
          </a:xfrm>
        </p:spPr>
        <p:txBody>
          <a:bodyPr>
            <a:noAutofit/>
          </a:bodyPr>
          <a:lstStyle/>
          <a:p>
            <a:pPr marL="0" indent="0" algn="just">
              <a:lnSpc>
                <a:spcPct val="150000"/>
              </a:lnSpc>
              <a:buNone/>
            </a:pPr>
            <a:r>
              <a:rPr lang="en-GB" sz="2200" dirty="0">
                <a:latin typeface="Times New Roman" panose="02020603050405020304" pitchFamily="18" charset="0"/>
                <a:cs typeface="Times New Roman" panose="02020603050405020304" pitchFamily="18" charset="0"/>
              </a:rPr>
              <a:t>    As part of attempts to limit the spread of Covid-19, governments have instituted lock-down measures and banned public gatherings. Lagos, Africa’s largest city with 21 million people, is attempting to do the same. With 11 confirmed cases, by far the most in Nigeria, the state government has asked schools to shut down and banned public gatherings of more than 50 people, particularly religious congregations.</a:t>
            </a:r>
          </a:p>
          <a:p>
            <a:pPr marL="0" indent="0" algn="just">
              <a:lnSpc>
                <a:spcPct val="150000"/>
              </a:lnSpc>
              <a:buNone/>
            </a:pPr>
            <a:r>
              <a:rPr lang="en-GB" sz="2200" dirty="0">
                <a:latin typeface="Times New Roman" panose="02020603050405020304" pitchFamily="18" charset="0"/>
                <a:cs typeface="Times New Roman" panose="02020603050405020304" pitchFamily="18" charset="0"/>
              </a:rPr>
              <a:t>        In the event of more cases, tougher measures will likely follow. Given Lagos’ standing as Nigeria’s economic nerve centre, the threat of a highly contagious viral outbreak in a state where 20 million people are squeezed into land mass that’s about the size of Indianapolis (population: 870,000), is grim.</a:t>
            </a:r>
          </a:p>
          <a:p>
            <a:pPr marL="0" indent="0" algn="just">
              <a:lnSpc>
                <a:spcPct val="150000"/>
              </a:lnSpc>
              <a:buNone/>
            </a:pPr>
            <a:r>
              <a:rPr lang="en-US" sz="2200"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But shutting down Lagos on any scale will likely be an uphill task for the government, the city </a:t>
            </a:r>
            <a:r>
              <a:rPr lang="en-US" sz="2200" dirty="0">
                <a:latin typeface="Times New Roman" panose="02020603050405020304" pitchFamily="18" charset="0"/>
                <a:cs typeface="Times New Roman" panose="02020603050405020304" pitchFamily="18" charset="0"/>
              </a:rPr>
              <a:t>is defined by non-stop activity and a hustle and bustle spirit that perennially draws thousands of Nigerians from other states in search of better economic opportunities. it’s a city of ingenuity and chutzpah which most people need to be able to survive in an overwhelmed urban system. this means Lagos is often defined by lawlessness as people seek solutions for their daily life.</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126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99D645-9559-4988-BB28-6588C4A9E3DE}"/>
              </a:ext>
            </a:extLst>
          </p:cNvPr>
          <p:cNvSpPr>
            <a:spLocks noGrp="1"/>
          </p:cNvSpPr>
          <p:nvPr>
            <p:ph idx="1"/>
          </p:nvPr>
        </p:nvSpPr>
        <p:spPr>
          <a:xfrm>
            <a:off x="440871" y="0"/>
            <a:ext cx="11462658" cy="6858000"/>
          </a:xfrm>
        </p:spPr>
        <p:txBody>
          <a:bodyPr>
            <a:normAutofit/>
          </a:bodyPr>
          <a:lstStyle/>
          <a:p>
            <a:pPr marL="0" indent="0" algn="just">
              <a:lnSpc>
                <a:spcPct val="150000"/>
              </a:lnSpc>
              <a:buNone/>
            </a:pPr>
            <a:r>
              <a:rPr lang="en-GB" sz="2400" dirty="0">
                <a:latin typeface="Times New Roman" panose="02020603050405020304" pitchFamily="18" charset="0"/>
                <a:cs typeface="Times New Roman" panose="02020603050405020304" pitchFamily="18" charset="0"/>
              </a:rPr>
              <a:t>Beyond cultural and behavioural nuances, the government will also be up against the might of religion—Nigeria’s Christian population is the largest in Africa and is projected to double by 2060. Lagos itself is home to some of the country’s most well-attended mega-churches with hundreds of branches that welcome millions in congregation every Sunday.</a:t>
            </a:r>
          </a:p>
          <a:p>
            <a:pPr marL="0" indent="0" algn="just">
              <a:lnSpc>
                <a:spcPct val="150000"/>
              </a:lnSpc>
              <a:buNone/>
            </a:pPr>
            <a:r>
              <a:rPr lang="en-GB" sz="2400" dirty="0">
                <a:latin typeface="Times New Roman" panose="02020603050405020304" pitchFamily="18" charset="0"/>
                <a:cs typeface="Times New Roman" panose="02020603050405020304" pitchFamily="18" charset="0"/>
              </a:rPr>
              <a:t>         As such, attempting to enforce a ban on religious gatherings likely puts the state government at odds with powerful religious leaders whose co-operation is fundamental given their influence. Yet, there are already signs of potential conflict between the government and influential clergymen: the Christian Association of Nigeria (CAN) says a ban on religious gatherings is not necessary. “We believe we will never get to the point of having to ban all services and churches will be grounded,” CAN’s Lagos chairman has said. These issues will also apply to Lagos’ vast Muslim population (Nigeria has the fifth largest Muslim population</a:t>
            </a:r>
          </a:p>
        </p:txBody>
      </p:sp>
    </p:spTree>
    <p:extLst>
      <p:ext uri="{BB962C8B-B14F-4D97-AF65-F5344CB8AC3E}">
        <p14:creationId xmlns:p14="http://schemas.microsoft.com/office/powerpoint/2010/main" val="1797613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99C0-C0D5-4478-9D27-31DECA27DADA}"/>
              </a:ext>
            </a:extLst>
          </p:cNvPr>
          <p:cNvSpPr>
            <a:spLocks noGrp="1"/>
          </p:cNvSpPr>
          <p:nvPr>
            <p:ph type="title"/>
          </p:nvPr>
        </p:nvSpPr>
        <p:spPr>
          <a:xfrm>
            <a:off x="0" y="293913"/>
            <a:ext cx="12192000" cy="681036"/>
          </a:xfrm>
        </p:spPr>
        <p:txBody>
          <a:bodyPr>
            <a:noAutofit/>
          </a:bodyPr>
          <a:lstStyle/>
          <a:p>
            <a:pPr algn="ctr"/>
            <a:r>
              <a:rPr lang="en-US" sz="2400" b="1" dirty="0">
                <a:latin typeface="Times New Roman" panose="02020603050405020304" pitchFamily="18" charset="0"/>
                <a:cs typeface="Times New Roman" panose="02020603050405020304" pitchFamily="18" charset="0"/>
              </a:rPr>
              <a:t>WHO’S STRATEGIC OBJECTIVES FOR THIS RESPONSE  ON COVID-19 ARE TO:</a:t>
            </a:r>
            <a:endParaRPr lang="en-GB"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437B646-E999-4444-8390-A32037685D8B}"/>
              </a:ext>
            </a:extLst>
          </p:cNvPr>
          <p:cNvSpPr>
            <a:spLocks noGrp="1"/>
          </p:cNvSpPr>
          <p:nvPr>
            <p:ph idx="1"/>
          </p:nvPr>
        </p:nvSpPr>
        <p:spPr>
          <a:xfrm>
            <a:off x="433137" y="860651"/>
            <a:ext cx="11405938" cy="5997349"/>
          </a:xfrm>
        </p:spPr>
        <p:txBody>
          <a:bodyPr>
            <a:normAutofit fontScale="92500"/>
          </a:bodyPr>
          <a:lstStyle/>
          <a:p>
            <a:pPr algn="just">
              <a:lnSpc>
                <a:spcPct val="150000"/>
              </a:lnSpc>
            </a:pPr>
            <a:r>
              <a:rPr lang="en-US" sz="2400" dirty="0">
                <a:latin typeface="Times New Roman" panose="02020603050405020304" pitchFamily="18" charset="0"/>
                <a:cs typeface="Times New Roman" panose="02020603050405020304" pitchFamily="18" charset="0"/>
              </a:rPr>
              <a:t> Limit human-to-human transmission including reducing secondary infections among close contacts and health care workers, preventing transmission amplification events, and preventing further international spread from China*;</a:t>
            </a:r>
            <a:endParaRPr lang="en-GB" sz="2400"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 Identify, isolate and care for patients early, including providing optimized care for infected patients;</a:t>
            </a:r>
            <a:endParaRPr lang="en-GB" sz="2400"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Identify and reduce transmission from the animal source;</a:t>
            </a:r>
            <a:endParaRPr lang="en-GB" sz="2400"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 Address crucial unknowns regarding clinical severity, extent of transmission and infection, treatment options, and accelerate the development of diagnostics, therapeutics and vaccines;</a:t>
            </a:r>
            <a:endParaRPr lang="en-GB" sz="2400"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 Communicate critical risk and event information to all communities and counter misinformation;</a:t>
            </a:r>
            <a:endParaRPr lang="en-GB" sz="2400"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 Minimize social and economic impact through multisectoral partnerships</a:t>
            </a:r>
            <a:endParaRPr lang="en-GB" sz="2400" dirty="0">
              <a:latin typeface="Times New Roman" panose="02020603050405020304" pitchFamily="18" charset="0"/>
              <a:cs typeface="Times New Roman" panose="02020603050405020304" pitchFamily="18" charset="0"/>
            </a:endParaRPr>
          </a:p>
          <a:p>
            <a:pPr algn="just">
              <a:lnSpc>
                <a:spcPct val="150000"/>
              </a:lnSpc>
            </a:pP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717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E043-59AC-4685-B18E-9CA30F48DDAD}"/>
              </a:ext>
            </a:extLst>
          </p:cNvPr>
          <p:cNvSpPr>
            <a:spLocks noGrp="1"/>
          </p:cNvSpPr>
          <p:nvPr>
            <p:ph type="title"/>
          </p:nvPr>
        </p:nvSpPr>
        <p:spPr>
          <a:xfrm>
            <a:off x="-198235" y="873697"/>
            <a:ext cx="12192000" cy="681036"/>
          </a:xfrm>
        </p:spPr>
        <p:txBody>
          <a:bodyPr>
            <a:noAutofit/>
          </a:bodyPr>
          <a:lstStyle/>
          <a:p>
            <a:pPr algn="ctr"/>
            <a:r>
              <a:rPr lang="en-US" sz="2400" b="1" dirty="0">
                <a:latin typeface="Times New Roman" panose="02020603050405020304" pitchFamily="18" charset="0"/>
                <a:cs typeface="Times New Roman" panose="02020603050405020304" pitchFamily="18" charset="0"/>
              </a:rPr>
              <a:t>AGENCIES USED ISSUED FOR THE FIGHT OF CORONAVIRUS</a:t>
            </a:r>
            <a:endParaRPr lang="en-GB"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86BCE6A-3B1A-4484-B880-7E98C64D28CF}"/>
              </a:ext>
            </a:extLst>
          </p:cNvPr>
          <p:cNvSpPr>
            <a:spLocks noGrp="1"/>
          </p:cNvSpPr>
          <p:nvPr>
            <p:ph idx="1"/>
          </p:nvPr>
        </p:nvSpPr>
        <p:spPr>
          <a:xfrm>
            <a:off x="976850" y="1809428"/>
            <a:ext cx="10515600" cy="4351338"/>
          </a:xfrm>
        </p:spPr>
        <p:txBody>
          <a:bodyPr>
            <a:normAutofit/>
          </a:bodyPr>
          <a:lstStyle/>
          <a:p>
            <a:pPr lvl="0">
              <a:lnSpc>
                <a:spcPct val="150000"/>
              </a:lnSpc>
            </a:pPr>
            <a:r>
              <a:rPr lang="en-US" sz="2400" dirty="0">
                <a:latin typeface="Times New Roman" panose="02020603050405020304" pitchFamily="18" charset="0"/>
                <a:cs typeface="Times New Roman" panose="02020603050405020304" pitchFamily="18" charset="0"/>
              </a:rPr>
              <a:t>WHO- WORLD HEALTH ORGANISATION</a:t>
            </a:r>
            <a:endParaRPr lang="en-GB" sz="2400" dirty="0">
              <a:latin typeface="Times New Roman" panose="02020603050405020304" pitchFamily="18" charset="0"/>
              <a:cs typeface="Times New Roman" panose="02020603050405020304" pitchFamily="18" charset="0"/>
            </a:endParaRPr>
          </a:p>
          <a:p>
            <a:pPr lvl="0">
              <a:lnSpc>
                <a:spcPct val="150000"/>
              </a:lnSpc>
            </a:pPr>
            <a:r>
              <a:rPr lang="en-US" sz="2400" dirty="0">
                <a:latin typeface="Times New Roman" panose="02020603050405020304" pitchFamily="18" charset="0"/>
                <a:cs typeface="Times New Roman" panose="02020603050405020304" pitchFamily="18" charset="0"/>
              </a:rPr>
              <a:t>NCDC-NIGERIA CENTER FOR DISEASE CONTROL</a:t>
            </a:r>
            <a:endParaRPr lang="en-GB" sz="2400" dirty="0">
              <a:latin typeface="Times New Roman" panose="02020603050405020304" pitchFamily="18" charset="0"/>
              <a:cs typeface="Times New Roman" panose="02020603050405020304" pitchFamily="18" charset="0"/>
            </a:endParaRPr>
          </a:p>
          <a:p>
            <a:pPr lvl="0">
              <a:lnSpc>
                <a:spcPct val="150000"/>
              </a:lnSpc>
            </a:pPr>
            <a:r>
              <a:rPr lang="en-US" sz="2400" dirty="0">
                <a:latin typeface="Times New Roman" panose="02020603050405020304" pitchFamily="18" charset="0"/>
                <a:cs typeface="Times New Roman" panose="02020603050405020304" pitchFamily="18" charset="0"/>
              </a:rPr>
              <a:t>IPC- INFECTION PREVENTION AND CONTROL</a:t>
            </a:r>
            <a:endParaRPr lang="en-GB" sz="2400" dirty="0">
              <a:latin typeface="Times New Roman" panose="02020603050405020304" pitchFamily="18" charset="0"/>
              <a:cs typeface="Times New Roman" panose="02020603050405020304" pitchFamily="18" charset="0"/>
            </a:endParaRPr>
          </a:p>
          <a:p>
            <a:pPr lvl="0">
              <a:lnSpc>
                <a:spcPct val="150000"/>
              </a:lnSpc>
            </a:pPr>
            <a:r>
              <a:rPr lang="en-US" sz="2400" dirty="0">
                <a:latin typeface="Times New Roman" panose="02020603050405020304" pitchFamily="18" charset="0"/>
                <a:cs typeface="Times New Roman" panose="02020603050405020304" pitchFamily="18" charset="0"/>
              </a:rPr>
              <a:t>TECH GIANTS </a:t>
            </a:r>
            <a:endParaRPr lang="en-GB" sz="2400" dirty="0">
              <a:latin typeface="Times New Roman" panose="02020603050405020304" pitchFamily="18" charset="0"/>
              <a:cs typeface="Times New Roman" panose="02020603050405020304" pitchFamily="18" charset="0"/>
            </a:endParaRPr>
          </a:p>
          <a:p>
            <a:pPr marL="0" indent="0">
              <a:lnSpc>
                <a:spcPct val="150000"/>
              </a:lnSpc>
              <a:buNone/>
            </a:pP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366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1E37-9ADD-4D7C-B4F5-BFF6719A6611}"/>
              </a:ext>
            </a:extLst>
          </p:cNvPr>
          <p:cNvSpPr>
            <a:spLocks noGrp="1"/>
          </p:cNvSpPr>
          <p:nvPr>
            <p:ph type="title"/>
          </p:nvPr>
        </p:nvSpPr>
        <p:spPr>
          <a:xfrm>
            <a:off x="838200" y="827541"/>
            <a:ext cx="10515600" cy="5202918"/>
          </a:xfrm>
        </p:spPr>
        <p:txBody>
          <a:bodyPr>
            <a:noAutofit/>
          </a:bodyPr>
          <a:lstStyle/>
          <a:p>
            <a:pPr algn="ctr">
              <a:lnSpc>
                <a:spcPct val="150000"/>
              </a:lnSpc>
            </a:pPr>
            <a:r>
              <a:rPr lang="en-US" b="1" dirty="0">
                <a:latin typeface="Times New Roman" panose="02020603050405020304" pitchFamily="18" charset="0"/>
                <a:cs typeface="Times New Roman" panose="02020603050405020304" pitchFamily="18" charset="0"/>
              </a:rPr>
              <a:t>CHAPTER TWO</a:t>
            </a:r>
            <a:br>
              <a:rPr lang="en-GB"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LITERATURE REVIEW OR THEORY</a:t>
            </a:r>
            <a:br>
              <a:rPr lang="en-GB"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THE STRATEGIES FROM ENGINEERING FOR HANDLING THE COVID-19 SITUATION FOR ENVIRONMENTAL HEALTH AND ECONOMIC SUSTAINABILITY</a:t>
            </a:r>
            <a:endParaRPr lang="en-GB" sz="3200" dirty="0"/>
          </a:p>
        </p:txBody>
      </p:sp>
    </p:spTree>
    <p:extLst>
      <p:ext uri="{BB962C8B-B14F-4D97-AF65-F5344CB8AC3E}">
        <p14:creationId xmlns:p14="http://schemas.microsoft.com/office/powerpoint/2010/main" val="53002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A4CA-AEFA-4493-A986-03A5988AEDD3}"/>
              </a:ext>
            </a:extLst>
          </p:cNvPr>
          <p:cNvSpPr>
            <a:spLocks noGrp="1"/>
          </p:cNvSpPr>
          <p:nvPr>
            <p:ph type="title"/>
          </p:nvPr>
        </p:nvSpPr>
        <p:spPr>
          <a:xfrm>
            <a:off x="0" y="418419"/>
            <a:ext cx="12192000" cy="1325563"/>
          </a:xfrm>
        </p:spPr>
        <p:txBody>
          <a:bodyPr>
            <a:noAutofit/>
          </a:bodyPr>
          <a:lstStyle/>
          <a:p>
            <a:pPr algn="ctr">
              <a:lnSpc>
                <a:spcPct val="150000"/>
              </a:lnSpc>
            </a:pPr>
            <a:br>
              <a:rPr lang="en-US" sz="2400" b="1" dirty="0">
                <a:latin typeface="Times New Roman" panose="02020603050405020304" pitchFamily="18" charset="0"/>
                <a:cs typeface="Times New Roman" panose="02020603050405020304" pitchFamily="18" charset="0"/>
              </a:rPr>
            </a:br>
            <a:br>
              <a:rPr lang="en-GB"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THE STRATEGIES FROM ENGINEERING FOR HANDLING THE COVID-19 SITUATION FOR ENVIRONMENTAL HEALTH AND ECONOMIC SUSTAINABILITY</a:t>
            </a:r>
            <a:br>
              <a:rPr lang="en-GB" sz="2400" b="1" dirty="0">
                <a:latin typeface="Times New Roman" panose="02020603050405020304" pitchFamily="18" charset="0"/>
                <a:cs typeface="Times New Roman" panose="02020603050405020304" pitchFamily="18" charset="0"/>
              </a:rPr>
            </a:br>
            <a:endParaRPr lang="en-GB"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B17908A-12F4-4D5F-BD57-2E26B0F8B31B}"/>
              </a:ext>
            </a:extLst>
          </p:cNvPr>
          <p:cNvSpPr>
            <a:spLocks noGrp="1"/>
          </p:cNvSpPr>
          <p:nvPr>
            <p:ph idx="1"/>
          </p:nvPr>
        </p:nvSpPr>
        <p:spPr>
          <a:xfrm>
            <a:off x="272716" y="2073731"/>
            <a:ext cx="11566358" cy="4365850"/>
          </a:xfrm>
        </p:spPr>
        <p:txBody>
          <a:bodyPr>
            <a:noAutofit/>
          </a:bodyPr>
          <a:lstStyle/>
          <a:p>
            <a:pPr algn="just">
              <a:lnSpc>
                <a:spcPct val="170000"/>
              </a:lnSpc>
            </a:pPr>
            <a:r>
              <a:rPr lang="en-US" sz="2200" b="1" dirty="0">
                <a:latin typeface="Times New Roman" panose="02020603050405020304" pitchFamily="18" charset="0"/>
                <a:cs typeface="Times New Roman" panose="02020603050405020304" pitchFamily="18" charset="0"/>
              </a:rPr>
              <a:t>CORONAVIRUS AFFECTING THE ENVIRONMENTAL HEALTH</a:t>
            </a:r>
            <a:endParaRPr lang="en-GB" sz="2200" b="1" dirty="0">
              <a:latin typeface="Times New Roman" panose="02020603050405020304" pitchFamily="18" charset="0"/>
              <a:cs typeface="Times New Roman" panose="02020603050405020304" pitchFamily="18" charset="0"/>
            </a:endParaRPr>
          </a:p>
          <a:p>
            <a:pPr marL="0" indent="0" algn="just">
              <a:lnSpc>
                <a:spcPct val="170000"/>
              </a:lnSpc>
              <a:buNone/>
            </a:pPr>
            <a:r>
              <a:rPr lang="en-US" sz="2200" dirty="0">
                <a:latin typeface="Times New Roman" panose="02020603050405020304" pitchFamily="18" charset="0"/>
                <a:cs typeface="Times New Roman" panose="02020603050405020304" pitchFamily="18" charset="0"/>
              </a:rPr>
              <a:t>    Environmental health is the branch of public health concerned with all aspects of the natural and built environment affecting human health. Environmental health consists of preventing or controlling disease, injury, and disability related to the interactions between people and their environment. Maintaining a healthy environment is central to increasing quality of life and years of healthy life. Globally, 23% of all deaths and 26% of deaths among children under age 5 are due to preventable environmental factors. </a:t>
            </a:r>
            <a:endParaRPr lang="en-GB" sz="2200" dirty="0">
              <a:latin typeface="Times New Roman" panose="02020603050405020304" pitchFamily="18" charset="0"/>
              <a:cs typeface="Times New Roman" panose="02020603050405020304" pitchFamily="18" charset="0"/>
            </a:endParaRPr>
          </a:p>
          <a:p>
            <a:pPr marL="0" indent="0" algn="just">
              <a:lnSpc>
                <a:spcPct val="170000"/>
              </a:lnSpc>
              <a:buNone/>
            </a:pPr>
            <a:r>
              <a:rPr lang="en-US" sz="2200" dirty="0">
                <a:latin typeface="Times New Roman" panose="02020603050405020304" pitchFamily="18" charset="0"/>
                <a:cs typeface="Times New Roman" panose="02020603050405020304" pitchFamily="18" charset="0"/>
              </a:rPr>
              <a:t>  </a:t>
            </a:r>
            <a:endParaRPr lang="en-GB" sz="2200" dirty="0"/>
          </a:p>
        </p:txBody>
      </p:sp>
    </p:spTree>
    <p:extLst>
      <p:ext uri="{BB962C8B-B14F-4D97-AF65-F5344CB8AC3E}">
        <p14:creationId xmlns:p14="http://schemas.microsoft.com/office/powerpoint/2010/main" val="4173222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1B1D7-3B5E-4F3E-BD41-061A30A24520}"/>
              </a:ext>
            </a:extLst>
          </p:cNvPr>
          <p:cNvSpPr>
            <a:spLocks noGrp="1"/>
          </p:cNvSpPr>
          <p:nvPr>
            <p:ph type="title"/>
          </p:nvPr>
        </p:nvSpPr>
        <p:spPr>
          <a:xfrm>
            <a:off x="731921" y="589547"/>
            <a:ext cx="10728158" cy="5422232"/>
          </a:xfrm>
        </p:spPr>
        <p:txBody>
          <a:bodyPr>
            <a:normAutofit fontScale="90000"/>
          </a:bodyPr>
          <a:lstStyle/>
          <a:p>
            <a:pPr algn="ctr">
              <a:lnSpc>
                <a:spcPct val="150000"/>
              </a:lnSpc>
            </a:pPr>
            <a:r>
              <a:rPr lang="en-GB" sz="6700" dirty="0">
                <a:latin typeface="Times New Roman" panose="02020603050405020304" pitchFamily="18" charset="0"/>
                <a:cs typeface="Times New Roman" panose="02020603050405020304" pitchFamily="18" charset="0"/>
              </a:rPr>
              <a:t>PREPARED BY </a:t>
            </a:r>
            <a:br>
              <a:rPr lang="en-GB" dirty="0">
                <a:latin typeface="Times New Roman" panose="02020603050405020304" pitchFamily="18" charset="0"/>
                <a:cs typeface="Times New Roman" panose="02020603050405020304" pitchFamily="18" charset="0"/>
              </a:rPr>
            </a:br>
            <a:r>
              <a:rPr lang="en-GB" sz="5300" dirty="0">
                <a:latin typeface="Times New Roman" panose="02020603050405020304" pitchFamily="18" charset="0"/>
                <a:cs typeface="Times New Roman" panose="02020603050405020304" pitchFamily="18" charset="0"/>
              </a:rPr>
              <a:t>EGBOCHUKWU EBENEZER UZOCHIWARA</a:t>
            </a:r>
            <a:br>
              <a:rPr lang="en-GB" dirty="0">
                <a:latin typeface="Times New Roman" panose="02020603050405020304" pitchFamily="18" charset="0"/>
                <a:cs typeface="Times New Roman" panose="02020603050405020304" pitchFamily="18" charset="0"/>
              </a:rPr>
            </a:br>
            <a:r>
              <a:rPr lang="en-GB" sz="4900" dirty="0">
                <a:latin typeface="Times New Roman" panose="02020603050405020304" pitchFamily="18" charset="0"/>
                <a:cs typeface="Times New Roman" panose="02020603050405020304" pitchFamily="18" charset="0"/>
              </a:rPr>
              <a:t>17/ENG01/008</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CHEMICAL ENGINEERING</a:t>
            </a:r>
          </a:p>
        </p:txBody>
      </p:sp>
    </p:spTree>
    <p:extLst>
      <p:ext uri="{BB962C8B-B14F-4D97-AF65-F5344CB8AC3E}">
        <p14:creationId xmlns:p14="http://schemas.microsoft.com/office/powerpoint/2010/main" val="194360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365C3-86C4-4E14-A3E5-E5568AE1E656}"/>
              </a:ext>
            </a:extLst>
          </p:cNvPr>
          <p:cNvSpPr>
            <a:spLocks noGrp="1"/>
          </p:cNvSpPr>
          <p:nvPr>
            <p:ph idx="1"/>
          </p:nvPr>
        </p:nvSpPr>
        <p:spPr>
          <a:xfrm>
            <a:off x="545432" y="130629"/>
            <a:ext cx="11261557" cy="6580414"/>
          </a:xfrm>
        </p:spPr>
        <p:txBody>
          <a:bodyPr>
            <a:normAutofit/>
          </a:bodyPr>
          <a:lstStyle/>
          <a:p>
            <a:pPr marL="0" indent="0" fontAlgn="base">
              <a:lnSpc>
                <a:spcPct val="150000"/>
              </a:lnSpc>
              <a:buNone/>
            </a:pPr>
            <a:r>
              <a:rPr lang="en-GB" sz="2200" dirty="0">
                <a:latin typeface="Times New Roman" panose="02020603050405020304" pitchFamily="18" charset="0"/>
                <a:cs typeface="Times New Roman" panose="02020603050405020304" pitchFamily="18" charset="0"/>
              </a:rPr>
              <a:t>Environmental factors are diverse and far reaching. They include:</a:t>
            </a:r>
          </a:p>
          <a:p>
            <a:pPr lvl="0" fontAlgn="base">
              <a:lnSpc>
                <a:spcPct val="150000"/>
              </a:lnSpc>
            </a:pPr>
            <a:r>
              <a:rPr lang="en-US" sz="2200" dirty="0">
                <a:latin typeface="Times New Roman" panose="02020603050405020304" pitchFamily="18" charset="0"/>
                <a:cs typeface="Times New Roman" panose="02020603050405020304" pitchFamily="18" charset="0"/>
              </a:rPr>
              <a:t>Exposure to hazardous substances in the air, water, soil, and food</a:t>
            </a:r>
            <a:endParaRPr lang="en-GB" sz="2200" dirty="0">
              <a:latin typeface="Times New Roman" panose="02020603050405020304" pitchFamily="18" charset="0"/>
              <a:cs typeface="Times New Roman" panose="02020603050405020304" pitchFamily="18" charset="0"/>
            </a:endParaRPr>
          </a:p>
          <a:p>
            <a:pPr lvl="0" fontAlgn="base">
              <a:lnSpc>
                <a:spcPct val="150000"/>
              </a:lnSpc>
            </a:pPr>
            <a:r>
              <a:rPr lang="en-US" sz="2200" dirty="0">
                <a:latin typeface="Times New Roman" panose="02020603050405020304" pitchFamily="18" charset="0"/>
                <a:cs typeface="Times New Roman" panose="02020603050405020304" pitchFamily="18" charset="0"/>
              </a:rPr>
              <a:t>Natural and technological disasters</a:t>
            </a:r>
            <a:endParaRPr lang="en-GB" sz="2200" dirty="0">
              <a:latin typeface="Times New Roman" panose="02020603050405020304" pitchFamily="18" charset="0"/>
              <a:cs typeface="Times New Roman" panose="02020603050405020304" pitchFamily="18" charset="0"/>
            </a:endParaRPr>
          </a:p>
          <a:p>
            <a:pPr lvl="0" fontAlgn="base">
              <a:lnSpc>
                <a:spcPct val="150000"/>
              </a:lnSpc>
            </a:pPr>
            <a:r>
              <a:rPr lang="en-US" sz="2200" dirty="0">
                <a:latin typeface="Times New Roman" panose="02020603050405020304" pitchFamily="18" charset="0"/>
                <a:cs typeface="Times New Roman" panose="02020603050405020304" pitchFamily="18" charset="0"/>
              </a:rPr>
              <a:t>Climate change</a:t>
            </a:r>
            <a:endParaRPr lang="en-GB" sz="2200" dirty="0">
              <a:latin typeface="Times New Roman" panose="02020603050405020304" pitchFamily="18" charset="0"/>
              <a:cs typeface="Times New Roman" panose="02020603050405020304" pitchFamily="18" charset="0"/>
            </a:endParaRPr>
          </a:p>
          <a:p>
            <a:pPr lvl="0" fontAlgn="base">
              <a:lnSpc>
                <a:spcPct val="150000"/>
              </a:lnSpc>
            </a:pPr>
            <a:r>
              <a:rPr lang="en-US" sz="2200" dirty="0">
                <a:latin typeface="Times New Roman" panose="02020603050405020304" pitchFamily="18" charset="0"/>
                <a:cs typeface="Times New Roman" panose="02020603050405020304" pitchFamily="18" charset="0"/>
              </a:rPr>
              <a:t>Occupational hazards</a:t>
            </a:r>
            <a:endParaRPr lang="en-GB" sz="2200" dirty="0">
              <a:latin typeface="Times New Roman" panose="02020603050405020304" pitchFamily="18" charset="0"/>
              <a:cs typeface="Times New Roman" panose="02020603050405020304" pitchFamily="18" charset="0"/>
            </a:endParaRPr>
          </a:p>
          <a:p>
            <a:pPr lvl="0" fontAlgn="base">
              <a:lnSpc>
                <a:spcPct val="150000"/>
              </a:lnSpc>
            </a:pPr>
            <a:r>
              <a:rPr lang="en-US" sz="2200" dirty="0">
                <a:latin typeface="Times New Roman" panose="02020603050405020304" pitchFamily="18" charset="0"/>
                <a:cs typeface="Times New Roman" panose="02020603050405020304" pitchFamily="18" charset="0"/>
              </a:rPr>
              <a:t>The built environment</a:t>
            </a:r>
          </a:p>
          <a:p>
            <a:pPr algn="ctr">
              <a:lnSpc>
                <a:spcPct val="150000"/>
              </a:lnSpc>
            </a:pPr>
            <a:r>
              <a:rPr lang="en-US" sz="2200" b="1" dirty="0">
                <a:latin typeface="Times New Roman" panose="02020603050405020304" pitchFamily="18" charset="0"/>
                <a:cs typeface="Times New Roman" panose="02020603050405020304" pitchFamily="18" charset="0"/>
              </a:rPr>
              <a:t>UNDERSTANDING THE EFFECTS OF COVID-19 PRODUCED ON THE ENVIRONMENTAL HEALTH</a:t>
            </a:r>
          </a:p>
          <a:p>
            <a:pPr marL="0" indent="0" algn="just">
              <a:lnSpc>
                <a:spcPct val="150000"/>
              </a:lnSpc>
              <a:buNone/>
            </a:pPr>
            <a:r>
              <a:rPr lang="en-US" sz="2200" dirty="0">
                <a:latin typeface="Times New Roman" panose="02020603050405020304" pitchFamily="18" charset="0"/>
                <a:cs typeface="Times New Roman" panose="02020603050405020304" pitchFamily="18" charset="0"/>
              </a:rPr>
              <a:t>     In understanding the effects or how the environmental health is affected by the coronavirus outbreak, one needs to examine the effects produced on the 6 themes of the Environmental Health topic area draw attention to elements of the environment and their linkages to health</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944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BC3F18-5590-4ECA-9D85-4FB24D24F5DC}"/>
              </a:ext>
            </a:extLst>
          </p:cNvPr>
          <p:cNvSpPr>
            <a:spLocks noGrp="1"/>
          </p:cNvSpPr>
          <p:nvPr>
            <p:ph idx="1"/>
          </p:nvPr>
        </p:nvSpPr>
        <p:spPr>
          <a:xfrm>
            <a:off x="465221" y="179614"/>
            <a:ext cx="11568936" cy="6400800"/>
          </a:xfrm>
        </p:spPr>
        <p:txBody>
          <a:bodyPr/>
          <a:lstStyle/>
          <a:p>
            <a:pPr lvl="0" algn="just" fontAlgn="base">
              <a:lnSpc>
                <a:spcPct val="150000"/>
              </a:lnSpc>
            </a:pPr>
            <a:r>
              <a:rPr lang="en-GB" sz="2200" u="sng" dirty="0">
                <a:latin typeface="Times New Roman" panose="02020603050405020304" pitchFamily="18" charset="0"/>
                <a:cs typeface="Times New Roman" panose="02020603050405020304" pitchFamily="18" charset="0"/>
              </a:rPr>
              <a:t>Outdoor Air Quality:                                                                                                                              </a:t>
            </a:r>
            <a:endParaRPr lang="en-GB" sz="2200" dirty="0">
              <a:latin typeface="Times New Roman" panose="02020603050405020304" pitchFamily="18" charset="0"/>
              <a:cs typeface="Times New Roman" panose="02020603050405020304" pitchFamily="18" charset="0"/>
            </a:endParaRPr>
          </a:p>
          <a:p>
            <a:pPr marL="0" indent="0" fontAlgn="base">
              <a:lnSpc>
                <a:spcPct val="150000"/>
              </a:lnSpc>
              <a:buNone/>
            </a:pPr>
            <a:r>
              <a:rPr lang="en-GB" sz="2200" dirty="0">
                <a:latin typeface="Times New Roman" panose="02020603050405020304" pitchFamily="18" charset="0"/>
                <a:cs typeface="Times New Roman" panose="02020603050405020304" pitchFamily="18" charset="0"/>
              </a:rPr>
              <a:t>       Poor air quality is linked to premature death, cancer, and long-term damage to respiratory and cardiovascular systems. Decreasing air pollution is an important step in creating a healthy environment, as a result of the outbreak of the coronavirus there has been an improvement in the air quality. </a:t>
            </a:r>
          </a:p>
          <a:p>
            <a:pPr fontAlgn="base">
              <a:lnSpc>
                <a:spcPct val="150000"/>
              </a:lnSpc>
            </a:pPr>
            <a:r>
              <a:rPr lang="en-GB" sz="2200" u="sng" dirty="0">
                <a:latin typeface="Times New Roman" panose="02020603050405020304" pitchFamily="18" charset="0"/>
                <a:cs typeface="Times New Roman" panose="02020603050405020304" pitchFamily="18" charset="0"/>
              </a:rPr>
              <a:t>Surface and Ground Water</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         Surface and ground water quality concerns apply to both drinking water and recreational waters. Contamination by infectious agents or chemicals can cause mild to severe illness. The coronavirus spreads majorly through fluids and landing on surfaces, thereby, creating an unprotected environment for people to live in and also, in result causes or forces the people of the environmental health to live in an isolation.</a:t>
            </a:r>
          </a:p>
          <a:p>
            <a:pPr marL="0" indent="0" fontAlgn="base">
              <a:lnSpc>
                <a:spcPct val="150000"/>
              </a:lnSpc>
              <a:buNone/>
            </a:pPr>
            <a:endParaRPr lang="en-GB" sz="2200" dirty="0">
              <a:latin typeface="Times New Roman" panose="02020603050405020304" pitchFamily="18" charset="0"/>
              <a:cs typeface="Times New Roman" panose="02020603050405020304" pitchFamily="18" charset="0"/>
            </a:endParaRPr>
          </a:p>
          <a:p>
            <a:pPr marL="0" indent="0" algn="just" fontAlgn="base">
              <a:lnSpc>
                <a:spcPct val="150000"/>
              </a:lnSpc>
              <a:buNone/>
            </a:pPr>
            <a:endParaRPr lang="en-GB" sz="2200" dirty="0">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012122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B626DF-1EB3-48BE-872A-11409416D948}"/>
              </a:ext>
            </a:extLst>
          </p:cNvPr>
          <p:cNvSpPr>
            <a:spLocks noGrp="1"/>
          </p:cNvSpPr>
          <p:nvPr>
            <p:ph idx="1"/>
          </p:nvPr>
        </p:nvSpPr>
        <p:spPr>
          <a:xfrm>
            <a:off x="529389" y="163286"/>
            <a:ext cx="11504768" cy="6482443"/>
          </a:xfrm>
        </p:spPr>
        <p:txBody>
          <a:bodyPr>
            <a:normAutofit/>
          </a:bodyPr>
          <a:lstStyle/>
          <a:p>
            <a:pPr>
              <a:lnSpc>
                <a:spcPct val="150000"/>
              </a:lnSpc>
            </a:pPr>
            <a:r>
              <a:rPr lang="en-US" sz="2200" u="sng" dirty="0">
                <a:latin typeface="Times New Roman" panose="02020603050405020304" pitchFamily="18" charset="0"/>
                <a:cs typeface="Times New Roman" panose="02020603050405020304" pitchFamily="18" charset="0"/>
              </a:rPr>
              <a:t>Toxic Substances and Hazardous Wastes</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The health effects of toxic substances and hazardous wastes are not yet fully understood. Research to better understand how these exposures may impact health is ongoing. Meanwhile, efforts to reduce exposures continue. Due to the pandemic situation at hand, countries such as Italy, America, Spain and Nigeria have initiated a lockdown policy and in result affects greatly the exposure to toxic substances and mountains of waste </a:t>
            </a:r>
          </a:p>
          <a:p>
            <a:pPr lvl="0" fontAlgn="base">
              <a:lnSpc>
                <a:spcPct val="150000"/>
              </a:lnSpc>
            </a:pPr>
            <a:r>
              <a:rPr lang="en-GB" sz="2200" u="sng" dirty="0">
                <a:latin typeface="Times New Roman" panose="02020603050405020304" pitchFamily="18" charset="0"/>
                <a:cs typeface="Times New Roman" panose="02020603050405020304" pitchFamily="18" charset="0"/>
              </a:rPr>
              <a:t>Homes and Communities</a:t>
            </a:r>
            <a:br>
              <a:rPr lang="en-GB" sz="2200" dirty="0">
                <a:latin typeface="Times New Roman" panose="02020603050405020304" pitchFamily="18" charset="0"/>
                <a:cs typeface="Times New Roman" panose="02020603050405020304" pitchFamily="18" charset="0"/>
              </a:rPr>
            </a:br>
            <a:r>
              <a:rPr lang="en-GB" sz="2200" dirty="0">
                <a:latin typeface="Times New Roman" panose="02020603050405020304" pitchFamily="18" charset="0"/>
                <a:cs typeface="Times New Roman" panose="02020603050405020304" pitchFamily="18" charset="0"/>
              </a:rPr>
              <a:t>People spend most of their time at home, work, or school. Some of these environments may expose people to; </a:t>
            </a:r>
            <a:r>
              <a:rPr lang="en-US" sz="2200" dirty="0">
                <a:latin typeface="Times New Roman" panose="02020603050405020304" pitchFamily="18" charset="0"/>
                <a:cs typeface="Times New Roman" panose="02020603050405020304" pitchFamily="18" charset="0"/>
              </a:rPr>
              <a:t>Indoor air pollution</a:t>
            </a:r>
            <a:r>
              <a:rPr lang="en-GB"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Inadequate heating and sanitation etc. The outbreak of Coronavirus results in most of these hazards such as the greenhouse gas emission reduced due to the Slowing economic activity which also drives down emissions — if only temporarily. </a:t>
            </a:r>
            <a:endParaRPr lang="en-GB" sz="2200" dirty="0">
              <a:latin typeface="Times New Roman" panose="02020603050405020304" pitchFamily="18" charset="0"/>
              <a:cs typeface="Times New Roman" panose="02020603050405020304" pitchFamily="18" charset="0"/>
            </a:endParaRPr>
          </a:p>
          <a:p>
            <a:pPr>
              <a:lnSpc>
                <a:spcPct val="150000"/>
              </a:lnSpc>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1314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F1107D-6432-4F8B-AA8A-B259625A83C6}"/>
              </a:ext>
            </a:extLst>
          </p:cNvPr>
          <p:cNvSpPr>
            <a:spLocks noGrp="1"/>
          </p:cNvSpPr>
          <p:nvPr>
            <p:ph idx="1"/>
          </p:nvPr>
        </p:nvSpPr>
        <p:spPr>
          <a:xfrm>
            <a:off x="545431" y="212271"/>
            <a:ext cx="11472397" cy="6433458"/>
          </a:xfrm>
        </p:spPr>
        <p:txBody>
          <a:bodyPr>
            <a:normAutofit/>
          </a:bodyPr>
          <a:lstStyle/>
          <a:p>
            <a:pPr>
              <a:lnSpc>
                <a:spcPct val="150000"/>
              </a:lnSpc>
            </a:pPr>
            <a:r>
              <a:rPr lang="en-US" sz="2200" u="sng" dirty="0">
                <a:latin typeface="Times New Roman" panose="02020603050405020304" pitchFamily="18" charset="0"/>
                <a:cs typeface="Times New Roman" panose="02020603050405020304" pitchFamily="18" charset="0"/>
              </a:rPr>
              <a:t>Infrastructure and Surveillance</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Preventing exposure to environmental hazards relies on many partners, including state and local health departments. Personnel, surveillance systems, and education are important resources for investigating and responding to disease, monitoring for hazards, and educating the public. </a:t>
            </a:r>
          </a:p>
          <a:p>
            <a:pPr>
              <a:lnSpc>
                <a:spcPct val="150000"/>
              </a:lnSpc>
            </a:pPr>
            <a:r>
              <a:rPr lang="en-US" sz="2200" u="sng" dirty="0">
                <a:latin typeface="Times New Roman" panose="02020603050405020304" pitchFamily="18" charset="0"/>
                <a:cs typeface="Times New Roman" panose="02020603050405020304" pitchFamily="18" charset="0"/>
              </a:rPr>
              <a:t>Global Environmental Health</a:t>
            </a:r>
            <a:endParaRPr lang="en-GB" sz="2200" dirty="0">
              <a:latin typeface="Times New Roman" panose="02020603050405020304" pitchFamily="18" charset="0"/>
              <a:cs typeface="Times New Roman" panose="02020603050405020304" pitchFamily="18" charset="0"/>
            </a:endParaRPr>
          </a:p>
          <a:p>
            <a:pPr marL="0" indent="0">
              <a:lnSpc>
                <a:spcPct val="150000"/>
              </a:lnSpc>
              <a:buNone/>
            </a:pPr>
            <a:r>
              <a:rPr lang="en-GB" sz="2200" dirty="0">
                <a:latin typeface="Times New Roman" panose="02020603050405020304" pitchFamily="18" charset="0"/>
                <a:cs typeface="Times New Roman" panose="02020603050405020304" pitchFamily="18" charset="0"/>
              </a:rPr>
              <a:t>The coronavirus outbreak has affected the global environmental health by creating a medium of awareness through the need for sanitation, because coronavirus can also pollute water and if this is productive, it would be disastrous one has people with the virus would increase largely and in response increasing the death rate.</a:t>
            </a:r>
          </a:p>
          <a:p>
            <a:pPr marL="0" indent="0">
              <a:lnSpc>
                <a:spcPct val="150000"/>
              </a:lnSpc>
              <a:buNone/>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549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2059-5871-4437-8EF2-C2C32E66DF46}"/>
              </a:ext>
            </a:extLst>
          </p:cNvPr>
          <p:cNvSpPr>
            <a:spLocks noGrp="1"/>
          </p:cNvSpPr>
          <p:nvPr>
            <p:ph type="title"/>
          </p:nvPr>
        </p:nvSpPr>
        <p:spPr>
          <a:xfrm>
            <a:off x="146957" y="365126"/>
            <a:ext cx="11805557" cy="810532"/>
          </a:xfrm>
        </p:spPr>
        <p:txBody>
          <a:bodyPr>
            <a:normAutofit/>
          </a:bodyPr>
          <a:lstStyle/>
          <a:p>
            <a:pPr marL="342900" indent="-342900" algn="ctr">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CASE STUDIES OF SOME EXAMPLES OF THE EFFECTS OF CORNAVIRUS ON ENVIONMENTAL HEALTH</a:t>
            </a:r>
            <a:endParaRPr lang="en-GB" dirty="0"/>
          </a:p>
        </p:txBody>
      </p:sp>
      <p:sp>
        <p:nvSpPr>
          <p:cNvPr id="3" name="Content Placeholder 2">
            <a:extLst>
              <a:ext uri="{FF2B5EF4-FFF2-40B4-BE49-F238E27FC236}">
                <a16:creationId xmlns:a16="http://schemas.microsoft.com/office/drawing/2014/main" id="{2FAFA8FC-3BC3-4F2D-B678-41C4B7BD7EC6}"/>
              </a:ext>
            </a:extLst>
          </p:cNvPr>
          <p:cNvSpPr>
            <a:spLocks noGrp="1"/>
          </p:cNvSpPr>
          <p:nvPr>
            <p:ph idx="1"/>
          </p:nvPr>
        </p:nvSpPr>
        <p:spPr>
          <a:xfrm>
            <a:off x="457200" y="1253330"/>
            <a:ext cx="11495314" cy="4543313"/>
          </a:xfrm>
        </p:spPr>
        <p:txBody>
          <a:bodyPr>
            <a:normAutofit/>
          </a:bodyPr>
          <a:lstStyle/>
          <a:p>
            <a:pPr lvl="1">
              <a:lnSpc>
                <a:spcPct val="150000"/>
              </a:lnSpc>
            </a:pPr>
            <a:r>
              <a:rPr lang="en-US" sz="2200" b="1" dirty="0">
                <a:latin typeface="Times New Roman" panose="02020603050405020304" pitchFamily="18" charset="0"/>
                <a:cs typeface="Times New Roman" panose="02020603050405020304" pitchFamily="18" charset="0"/>
              </a:rPr>
              <a:t>CLIMATE IS NO THE CRISIS</a:t>
            </a:r>
            <a:endParaRPr lang="en-GB" sz="2200" b="1" i="1" dirty="0">
              <a:latin typeface="Times New Roman" panose="02020603050405020304" pitchFamily="18" charset="0"/>
              <a:cs typeface="Times New Roman" panose="02020603050405020304" pitchFamily="18" charset="0"/>
            </a:endParaRPr>
          </a:p>
          <a:p>
            <a:pPr marL="0" indent="0" algn="just">
              <a:lnSpc>
                <a:spcPct val="150000"/>
              </a:lnSpc>
              <a:buNone/>
            </a:pPr>
            <a:r>
              <a:rPr lang="en-US" sz="2200" dirty="0">
                <a:latin typeface="Times New Roman" panose="02020603050405020304" pitchFamily="18" charset="0"/>
                <a:cs typeface="Times New Roman" panose="02020603050405020304" pitchFamily="18" charset="0"/>
              </a:rPr>
              <a:t>            With the virus consuming everybody’s attention, the climate issue has been crowded off the agenda. The European Parliament opted to forgo a debate on the EU’s new Climate Law after the plenary session was shortened to minimize people’s exposure. Parliament President David </a:t>
            </a:r>
            <a:r>
              <a:rPr lang="en-US" sz="2200" dirty="0" err="1">
                <a:latin typeface="Times New Roman" panose="02020603050405020304" pitchFamily="18" charset="0"/>
                <a:cs typeface="Times New Roman" panose="02020603050405020304" pitchFamily="18" charset="0"/>
              </a:rPr>
              <a:t>Sassoli</a:t>
            </a:r>
            <a:r>
              <a:rPr lang="en-US" sz="2200" dirty="0">
                <a:latin typeface="Times New Roman" panose="02020603050405020304" pitchFamily="18" charset="0"/>
                <a:cs typeface="Times New Roman" panose="02020603050405020304" pitchFamily="18" charset="0"/>
              </a:rPr>
              <a:t> then quarantined himself for two weeks.</a:t>
            </a:r>
            <a:endParaRPr lang="en-GB" sz="2200" dirty="0">
              <a:latin typeface="Times New Roman" panose="02020603050405020304" pitchFamily="18" charset="0"/>
              <a:cs typeface="Times New Roman" panose="02020603050405020304" pitchFamily="18" charset="0"/>
            </a:endParaRPr>
          </a:p>
          <a:p>
            <a:pPr marL="457200" lvl="1" indent="0" algn="just">
              <a:lnSpc>
                <a:spcPct val="150000"/>
              </a:lnSpc>
              <a:buNone/>
            </a:pPr>
            <a:r>
              <a:rPr lang="en-US" sz="2200" dirty="0">
                <a:latin typeface="Times New Roman" panose="02020603050405020304" pitchFamily="18" charset="0"/>
                <a:cs typeface="Times New Roman" panose="02020603050405020304" pitchFamily="18" charset="0"/>
              </a:rPr>
              <a:t>“Meetings are being canceled but important decisions should not be delayed,” said Anton Lazarus of the European Environmental Bureau. “The corona crisis cannot be allowed to slow down action to tackle climate and ecological crises.”</a:t>
            </a:r>
            <a:endParaRPr lang="en-GB" sz="2200" dirty="0">
              <a:latin typeface="Times New Roman" panose="02020603050405020304" pitchFamily="18" charset="0"/>
              <a:cs typeface="Times New Roman" panose="02020603050405020304" pitchFamily="18" charset="0"/>
            </a:endParaRPr>
          </a:p>
          <a:p>
            <a:pPr>
              <a:lnSpc>
                <a:spcPct val="150000"/>
              </a:lnSpc>
            </a:pPr>
            <a:endParaRPr lang="en-GB" dirty="0"/>
          </a:p>
        </p:txBody>
      </p:sp>
    </p:spTree>
    <p:extLst>
      <p:ext uri="{BB962C8B-B14F-4D97-AF65-F5344CB8AC3E}">
        <p14:creationId xmlns:p14="http://schemas.microsoft.com/office/powerpoint/2010/main" val="2769804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4B7B15-BE7F-4A96-AE9D-169D7A70C0C6}"/>
              </a:ext>
            </a:extLst>
          </p:cNvPr>
          <p:cNvSpPr>
            <a:spLocks noGrp="1"/>
          </p:cNvSpPr>
          <p:nvPr>
            <p:ph idx="1"/>
          </p:nvPr>
        </p:nvSpPr>
        <p:spPr>
          <a:xfrm>
            <a:off x="408213" y="375556"/>
            <a:ext cx="11609615" cy="6139543"/>
          </a:xfrm>
        </p:spPr>
        <p:txBody>
          <a:bodyPr>
            <a:normAutofit/>
          </a:bodyPr>
          <a:lstStyle/>
          <a:p>
            <a:pPr lvl="1">
              <a:lnSpc>
                <a:spcPct val="150000"/>
              </a:lnSpc>
            </a:pPr>
            <a:r>
              <a:rPr lang="en-US" sz="2200" b="1" dirty="0">
                <a:latin typeface="Times New Roman" panose="02020603050405020304" pitchFamily="18" charset="0"/>
                <a:cs typeface="Times New Roman" panose="02020603050405020304" pitchFamily="18" charset="0"/>
              </a:rPr>
              <a:t>QUARANTINE IN RESPONSE TO AVOIDANCE OF SPREAD OF THE PANDEMIC</a:t>
            </a:r>
            <a:endParaRPr lang="en-GB" sz="2200" b="1" i="1" dirty="0">
              <a:latin typeface="Times New Roman" panose="02020603050405020304" pitchFamily="18" charset="0"/>
              <a:cs typeface="Times New Roman" panose="02020603050405020304" pitchFamily="18" charset="0"/>
            </a:endParaRPr>
          </a:p>
          <a:p>
            <a:pPr marL="0" indent="0" algn="just">
              <a:lnSpc>
                <a:spcPct val="150000"/>
              </a:lnSpc>
              <a:buNone/>
            </a:pPr>
            <a:r>
              <a:rPr lang="en-US" sz="2200" dirty="0">
                <a:latin typeface="Times New Roman" panose="02020603050405020304" pitchFamily="18" charset="0"/>
                <a:cs typeface="Times New Roman" panose="02020603050405020304" pitchFamily="18" charset="0"/>
              </a:rPr>
              <a:t>           The President of the republic of Nigeria, His Excellency Muhammadu Buhari initiated regulations that would regulate the Coronavirus situation declaring the pandemic as a “dangerous infectious disease.” A statement from the presidency noted that the president had signed the regulations “in exercise of the powers conferred on him by Sections 2, 3 and 4 of the Quarantine Act (CAP Q2 LFN 2004), and all other powers enabling him in that behalf.” </a:t>
            </a:r>
          </a:p>
          <a:p>
            <a:pPr>
              <a:lnSpc>
                <a:spcPct val="150000"/>
              </a:lnSpc>
            </a:pPr>
            <a:r>
              <a:rPr lang="en-US" sz="2200" b="1" dirty="0">
                <a:latin typeface="Times New Roman" panose="02020603050405020304" pitchFamily="18" charset="0"/>
                <a:cs typeface="Times New Roman" panose="02020603050405020304" pitchFamily="18" charset="0"/>
              </a:rPr>
              <a:t>HEALTH DISPARITY</a:t>
            </a:r>
            <a:endParaRPr lang="en-GB" sz="2200" b="1" dirty="0">
              <a:latin typeface="Times New Roman" panose="02020603050405020304" pitchFamily="18" charset="0"/>
              <a:cs typeface="Times New Roman" panose="02020603050405020304" pitchFamily="18" charset="0"/>
            </a:endParaRPr>
          </a:p>
          <a:p>
            <a:pPr marL="0" indent="0" algn="just">
              <a:lnSpc>
                <a:spcPct val="150000"/>
              </a:lnSpc>
              <a:buNone/>
            </a:pPr>
            <a:r>
              <a:rPr lang="en-US" sz="2200" b="1" dirty="0">
                <a:latin typeface="Times New Roman" panose="02020603050405020304" pitchFamily="18" charset="0"/>
                <a:cs typeface="Times New Roman" panose="02020603050405020304" pitchFamily="18" charset="0"/>
              </a:rPr>
              <a:t>         Health disparity</a:t>
            </a:r>
            <a:r>
              <a:rPr lang="en-US" sz="2200" dirty="0">
                <a:latin typeface="Times New Roman" panose="02020603050405020304" pitchFamily="18" charset="0"/>
                <a:cs typeface="Times New Roman" panose="02020603050405020304" pitchFamily="18" charset="0"/>
              </a:rPr>
              <a:t> refers to a higher burden of illness, injury, disability, or mortality experienced by one group relative to another. There has been an increase health disparity experienced by the environment as a result of the outbreak of coronavirus.</a:t>
            </a:r>
            <a:endParaRPr lang="en-GB" sz="2200" dirty="0">
              <a:latin typeface="Times New Roman" panose="02020603050405020304" pitchFamily="18" charset="0"/>
              <a:cs typeface="Times New Roman" panose="02020603050405020304" pitchFamily="18" charset="0"/>
            </a:endParaRPr>
          </a:p>
          <a:p>
            <a:pPr>
              <a:lnSpc>
                <a:spcPct val="150000"/>
              </a:lnSpc>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655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B330-077F-4748-A61D-19542139037D}"/>
              </a:ext>
            </a:extLst>
          </p:cNvPr>
          <p:cNvSpPr>
            <a:spLocks noGrp="1"/>
          </p:cNvSpPr>
          <p:nvPr>
            <p:ph type="title"/>
          </p:nvPr>
        </p:nvSpPr>
        <p:spPr>
          <a:xfrm>
            <a:off x="0" y="512082"/>
            <a:ext cx="12066814" cy="777875"/>
          </a:xfrm>
        </p:spPr>
        <p:txBody>
          <a:bodyPr>
            <a:noAutofit/>
          </a:bodyPr>
          <a:lstStyle/>
          <a:p>
            <a:pPr marL="342900" indent="-342900" algn="ctr">
              <a:lnSpc>
                <a:spcPct val="150000"/>
              </a:lnSpc>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CRITICAL EXAMINATION OF THE EFFECT OF CORONAVIRUS ON THE ECONOMY SUSTAINABILITY</a:t>
            </a:r>
            <a:endParaRPr lang="en-GB" sz="2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1D2AE9B-19DB-4E0B-A8C9-DBA778D2765A}"/>
              </a:ext>
            </a:extLst>
          </p:cNvPr>
          <p:cNvSpPr>
            <a:spLocks noGrp="1"/>
          </p:cNvSpPr>
          <p:nvPr>
            <p:ph idx="1"/>
          </p:nvPr>
        </p:nvSpPr>
        <p:spPr>
          <a:xfrm>
            <a:off x="125185" y="1649185"/>
            <a:ext cx="11941629" cy="4490357"/>
          </a:xfrm>
        </p:spPr>
        <p:txBody>
          <a:bodyPr>
            <a:normAutofit/>
          </a:bodyPr>
          <a:lstStyle/>
          <a:p>
            <a:pPr marL="457200" lvl="1" indent="0" algn="just">
              <a:lnSpc>
                <a:spcPct val="150000"/>
              </a:lnSpc>
              <a:buNone/>
            </a:pPr>
            <a:r>
              <a:rPr lang="en-US" sz="2200" dirty="0"/>
              <a:t> </a:t>
            </a:r>
            <a:r>
              <a:rPr lang="en-US" sz="2200" dirty="0">
                <a:latin typeface="Times New Roman" panose="02020603050405020304" pitchFamily="18" charset="0"/>
                <a:cs typeface="Times New Roman" panose="02020603050405020304" pitchFamily="18" charset="0"/>
              </a:rPr>
              <a:t>The coronavirus outbreak which originated in china has infected more than 550,000 people. Its spread has left businesses around the world countries costs. The effects of the coronavirus give a big shift in the stock market where shares in companies are bought and sold, this affects many investments plan to be in pensions or in an individual savings accounts (ISAs). This has never been seen by DOW and the FTSE recently since their biggest one in 1987. </a:t>
            </a:r>
            <a:r>
              <a:rPr lang="en-US" sz="2200" b="1" dirty="0">
                <a:latin typeface="Times New Roman" panose="02020603050405020304" pitchFamily="18" charset="0"/>
                <a:cs typeface="Times New Roman" panose="02020603050405020304" pitchFamily="18" charset="0"/>
              </a:rPr>
              <a:t>Economic stability describes the financial system of a nation that displays only minor fluctuations in output growth and exhibits a consistently low inflation rate, this stability is usually seen as a desirable state for a developed country that is often encouraged by the policies and actions of its central bank.</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0255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BB6E5FD-7F52-4CC7-89F3-E6EB56421422}"/>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t="11064" b="3657"/>
          <a:stretch/>
        </p:blipFill>
        <p:spPr bwMode="auto">
          <a:xfrm>
            <a:off x="1861458" y="323224"/>
            <a:ext cx="8147956" cy="5016219"/>
          </a:xfrm>
          <a:prstGeom prst="rect">
            <a:avLst/>
          </a:prstGeom>
          <a:ln>
            <a:noFill/>
          </a:ln>
          <a:extLst>
            <a:ext uri="{53640926-AAD7-44D8-BBD7-CCE9431645EC}">
              <a14:shadowObscured xmlns:a14="http://schemas.microsoft.com/office/drawing/2010/main"/>
            </a:ext>
          </a:extLst>
        </p:spPr>
      </p:pic>
      <p:sp>
        <p:nvSpPr>
          <p:cNvPr id="5" name="Text Box 9">
            <a:extLst>
              <a:ext uri="{FF2B5EF4-FFF2-40B4-BE49-F238E27FC236}">
                <a16:creationId xmlns:a16="http://schemas.microsoft.com/office/drawing/2014/main" id="{D6799111-B28D-478E-B762-A921324D1C40}"/>
              </a:ext>
            </a:extLst>
          </p:cNvPr>
          <p:cNvSpPr txBox="1"/>
          <p:nvPr/>
        </p:nvSpPr>
        <p:spPr>
          <a:xfrm>
            <a:off x="702129" y="5666012"/>
            <a:ext cx="10531928" cy="446661"/>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Bef>
                <a:spcPts val="900"/>
              </a:spcBef>
              <a:spcAft>
                <a:spcPts val="600"/>
              </a:spcAft>
            </a:pPr>
            <a:r>
              <a:rPr lang="en-GB" sz="2200" b="1" dirty="0">
                <a:effectLst/>
                <a:latin typeface="Times New Roman" panose="02020603050405020304" pitchFamily="18" charset="0"/>
                <a:ea typeface="Times New Roman" panose="02020603050405020304" pitchFamily="18" charset="0"/>
                <a:cs typeface="Times New Roman" panose="02020603050405020304" pitchFamily="18" charset="0"/>
              </a:rPr>
              <a:t>Figure 5: The impact of coronavirus on stock markets since the start of the outbreak</a:t>
            </a:r>
            <a:endParaRPr lang="en-GB" sz="2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827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139CAC-D08D-4E52-BEB6-0A65A2FCEEF2}"/>
              </a:ext>
            </a:extLst>
          </p:cNvPr>
          <p:cNvSpPr>
            <a:spLocks noGrp="1"/>
          </p:cNvSpPr>
          <p:nvPr>
            <p:ph idx="1"/>
          </p:nvPr>
        </p:nvSpPr>
        <p:spPr>
          <a:xfrm>
            <a:off x="574221" y="471147"/>
            <a:ext cx="11043557" cy="5915706"/>
          </a:xfrm>
        </p:spPr>
        <p:txBody>
          <a:bodyPr>
            <a:normAutofit/>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       This in effects develops fear in investors that spread of coronavirus will destroy economic growth and that government action may not be enough to stop the decline. In response, central banks in many countries have slashed the interest rates which in theory making borrowing cheaper and encourage spending to boost the economy.</a:t>
            </a:r>
            <a:r>
              <a:rPr lang="en-US" sz="2200" dirty="0"/>
              <a:t> </a:t>
            </a:r>
            <a:r>
              <a:rPr lang="en-US" sz="2200" dirty="0">
                <a:latin typeface="Times New Roman" panose="02020603050405020304" pitchFamily="18" charset="0"/>
                <a:cs typeface="Times New Roman" panose="02020603050405020304" pitchFamily="18" charset="0"/>
              </a:rPr>
              <a:t>Another of this coronavirus is on the global market being able to recover some grounds after the US senate passed a $2 trillion coronavirus aid bill to help workers and business. This coronavirus aid had also been warned by analyst to may be volatile until the pandemic is contained.</a:t>
            </a: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r>
              <a:rPr lang="en-US" sz="2200" dirty="0">
                <a:latin typeface="Times New Roman" panose="02020603050405020304" pitchFamily="18" charset="0"/>
                <a:cs typeface="Times New Roman" panose="02020603050405020304" pitchFamily="18" charset="0"/>
              </a:rPr>
              <a:t> Another effect produced by the pandemic is the </a:t>
            </a:r>
            <a:r>
              <a:rPr lang="en-US" sz="2200" b="1" dirty="0">
                <a:latin typeface="Times New Roman" panose="02020603050405020304" pitchFamily="18" charset="0"/>
                <a:cs typeface="Times New Roman" panose="02020603050405020304" pitchFamily="18" charset="0"/>
              </a:rPr>
              <a:t>issue of joblessness</a:t>
            </a:r>
            <a:r>
              <a:rPr lang="en-US" sz="2200" dirty="0">
                <a:latin typeface="Times New Roman" panose="02020603050405020304" pitchFamily="18" charset="0"/>
                <a:cs typeface="Times New Roman" panose="02020603050405020304" pitchFamily="18" charset="0"/>
              </a:rPr>
              <a:t>, the number of unemployment hitting a record highly and signaling an end to a decade of expansion to one of world’s largest economies.</a:t>
            </a:r>
          </a:p>
          <a:p>
            <a:pPr marL="0" indent="0" algn="just">
              <a:lnSpc>
                <a:spcPct val="150000"/>
              </a:lnSpc>
              <a:buNone/>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146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271101E-A2E1-48F5-9B64-9CF90FC05EBE}"/>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t="13563" b="4159"/>
          <a:stretch/>
        </p:blipFill>
        <p:spPr bwMode="auto">
          <a:xfrm>
            <a:off x="1959430" y="284180"/>
            <a:ext cx="7364184" cy="4761348"/>
          </a:xfrm>
          <a:prstGeom prst="rect">
            <a:avLst/>
          </a:prstGeom>
          <a:ln>
            <a:noFill/>
          </a:ln>
          <a:extLst>
            <a:ext uri="{53640926-AAD7-44D8-BBD7-CCE9431645EC}">
              <a14:shadowObscured xmlns:a14="http://schemas.microsoft.com/office/drawing/2010/main"/>
            </a:ext>
          </a:extLst>
        </p:spPr>
      </p:pic>
      <p:sp>
        <p:nvSpPr>
          <p:cNvPr id="5" name="Text Box 14">
            <a:extLst>
              <a:ext uri="{FF2B5EF4-FFF2-40B4-BE49-F238E27FC236}">
                <a16:creationId xmlns:a16="http://schemas.microsoft.com/office/drawing/2014/main" id="{2F9E269C-38A4-4E37-B36C-5A9A23A53739}"/>
              </a:ext>
            </a:extLst>
          </p:cNvPr>
          <p:cNvSpPr txBox="1"/>
          <p:nvPr/>
        </p:nvSpPr>
        <p:spPr>
          <a:xfrm>
            <a:off x="353786" y="5209903"/>
            <a:ext cx="11838214" cy="954492"/>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Bef>
                <a:spcPts val="900"/>
              </a:spcBef>
              <a:spcAft>
                <a:spcPts val="600"/>
              </a:spcAft>
            </a:pPr>
            <a:r>
              <a:rPr lang="en-GB" sz="2200" b="1" dirty="0">
                <a:effectLst/>
                <a:latin typeface="Times New Roman" panose="02020603050405020304" pitchFamily="18" charset="0"/>
                <a:ea typeface="Times New Roman" panose="02020603050405020304" pitchFamily="18" charset="0"/>
                <a:cs typeface="Times New Roman" panose="02020603050405020304" pitchFamily="18" charset="0"/>
              </a:rPr>
              <a:t>Figure 6: Jobless claims hit new record as more than six million people files claims as coronavirus hits</a:t>
            </a:r>
            <a:endParaRPr lang="en-GB" sz="2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999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7F2E-A318-4F6F-8223-BE526EF0C866}"/>
              </a:ext>
            </a:extLst>
          </p:cNvPr>
          <p:cNvSpPr>
            <a:spLocks noGrp="1"/>
          </p:cNvSpPr>
          <p:nvPr>
            <p:ph type="title"/>
          </p:nvPr>
        </p:nvSpPr>
        <p:spPr>
          <a:xfrm>
            <a:off x="0" y="230527"/>
            <a:ext cx="11353800" cy="538958"/>
          </a:xfrm>
        </p:spPr>
        <p:txBody>
          <a:bodyPr>
            <a:normAutofit/>
          </a:bodyPr>
          <a:lstStyle/>
          <a:p>
            <a:pPr algn="ctr"/>
            <a:r>
              <a:rPr lang="en-GB" sz="2400" b="1" dirty="0">
                <a:latin typeface="Times New Roman" panose="02020603050405020304" pitchFamily="18" charset="0"/>
                <a:cs typeface="Times New Roman" panose="02020603050405020304" pitchFamily="18" charset="0"/>
              </a:rPr>
              <a:t>ABSTRACT</a:t>
            </a:r>
          </a:p>
        </p:txBody>
      </p:sp>
      <p:sp>
        <p:nvSpPr>
          <p:cNvPr id="3" name="Content Placeholder 2">
            <a:extLst>
              <a:ext uri="{FF2B5EF4-FFF2-40B4-BE49-F238E27FC236}">
                <a16:creationId xmlns:a16="http://schemas.microsoft.com/office/drawing/2014/main" id="{5E94DE16-495C-4B1B-AE82-42311077E105}"/>
              </a:ext>
            </a:extLst>
          </p:cNvPr>
          <p:cNvSpPr>
            <a:spLocks noGrp="1"/>
          </p:cNvSpPr>
          <p:nvPr>
            <p:ph idx="1"/>
          </p:nvPr>
        </p:nvSpPr>
        <p:spPr>
          <a:xfrm>
            <a:off x="449179" y="785814"/>
            <a:ext cx="11353800" cy="5841659"/>
          </a:xfrm>
        </p:spPr>
        <p:txBody>
          <a:bodyPr>
            <a:normAutofit fontScale="92500"/>
          </a:bodyPr>
          <a:lstStyle/>
          <a:p>
            <a:pPr marL="0" indent="0" algn="just">
              <a:lnSpc>
                <a:spcPct val="170000"/>
              </a:lnSpc>
              <a:buNone/>
            </a:pPr>
            <a:r>
              <a:rPr lang="en-US" sz="2400" dirty="0">
                <a:latin typeface="Times New Roman" panose="02020603050405020304" pitchFamily="18" charset="0"/>
                <a:cs typeface="Times New Roman" panose="02020603050405020304" pitchFamily="18" charset="0"/>
              </a:rPr>
              <a:t>         This</a:t>
            </a:r>
            <a:r>
              <a:rPr lang="en-GB" sz="2400" dirty="0">
                <a:latin typeface="Times New Roman" panose="02020603050405020304" pitchFamily="18" charset="0"/>
                <a:cs typeface="Times New Roman" panose="02020603050405020304" pitchFamily="18" charset="0"/>
              </a:rPr>
              <a:t> term paper </a:t>
            </a:r>
            <a:r>
              <a:rPr lang="en-US" sz="2400" dirty="0">
                <a:latin typeface="Times New Roman" panose="02020603050405020304" pitchFamily="18" charset="0"/>
                <a:cs typeface="Times New Roman" panose="02020603050405020304" pitchFamily="18" charset="0"/>
              </a:rPr>
              <a:t>gives a detailed account on the engineering strategies for handling covid-19 for environmental and economic sustainability</a:t>
            </a:r>
            <a:r>
              <a:rPr lang="en-GB"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new strain of coronavirus which originated in Wuhan, Hubei province, China, in late December 2019, has caused a cluster of cases of an acute respiratory disease, which is referred to as coronavirus disease 2019 (COVID-19). According to media reports, more than 200 countries and territories have been affected by COVID-19, because major outbreaks of it have occurred in the United States, central China, western Europe, and Iran. Coronaviruses are the </a:t>
            </a:r>
            <a:r>
              <a:rPr lang="en-US" sz="2400" u="sng" dirty="0">
                <a:latin typeface="Times New Roman" panose="02020603050405020304" pitchFamily="18" charset="0"/>
                <a:cs typeface="Times New Roman" panose="02020603050405020304" pitchFamily="18" charset="0"/>
                <a:hlinkClick r:id="rId2" tooltip="Subfamily">
                  <a:extLst>
                    <a:ext uri="{A12FA001-AC4F-418D-AE19-62706E023703}">
                      <ahyp:hlinkClr xmlns:ahyp="http://schemas.microsoft.com/office/drawing/2018/hyperlinkcolor" val="tx"/>
                    </a:ext>
                  </a:extLst>
                </a:hlinkClick>
              </a:rPr>
              <a:t>subfamily</a:t>
            </a:r>
            <a:r>
              <a:rPr lang="en-US" sz="2400" dirty="0">
                <a:latin typeface="Times New Roman" panose="02020603050405020304" pitchFamily="18" charset="0"/>
                <a:cs typeface="Times New Roman" panose="02020603050405020304" pitchFamily="18" charset="0"/>
              </a:rPr>
              <a:t> of </a:t>
            </a:r>
            <a:r>
              <a:rPr lang="en-US" sz="2400" i="1" dirty="0">
                <a:latin typeface="Times New Roman" panose="02020603050405020304" pitchFamily="18" charset="0"/>
                <a:cs typeface="Times New Roman" panose="02020603050405020304" pitchFamily="18" charset="0"/>
              </a:rPr>
              <a:t>Orthocoronavirinae</a:t>
            </a:r>
            <a:r>
              <a:rPr lang="en-US" sz="2400" dirty="0">
                <a:latin typeface="Times New Roman" panose="02020603050405020304" pitchFamily="18" charset="0"/>
                <a:cs typeface="Times New Roman" panose="02020603050405020304" pitchFamily="18" charset="0"/>
              </a:rPr>
              <a:t>, in the family </a:t>
            </a:r>
            <a:r>
              <a:rPr lang="en-US" sz="2400" i="1" u="sng" dirty="0" err="1">
                <a:latin typeface="Times New Roman" panose="02020603050405020304" pitchFamily="18" charset="0"/>
                <a:cs typeface="Times New Roman" panose="02020603050405020304" pitchFamily="18" charset="0"/>
                <a:hlinkClick r:id="rId3" tooltip="Coronaviridae">
                  <a:extLst>
                    <a:ext uri="{A12FA001-AC4F-418D-AE19-62706E023703}">
                      <ahyp:hlinkClr xmlns:ahyp="http://schemas.microsoft.com/office/drawing/2018/hyperlinkcolor" val="tx"/>
                    </a:ext>
                  </a:extLst>
                </a:hlinkClick>
              </a:rPr>
              <a:t>Coronaviridae</a:t>
            </a:r>
            <a:r>
              <a:rPr lang="en-US" sz="2400" dirty="0">
                <a:latin typeface="Times New Roman" panose="02020603050405020304" pitchFamily="18" charset="0"/>
                <a:cs typeface="Times New Roman" panose="02020603050405020304" pitchFamily="18" charset="0"/>
              </a:rPr>
              <a:t>, order </a:t>
            </a:r>
            <a:r>
              <a:rPr lang="en-US" sz="2400" i="1" u="sng" dirty="0" err="1">
                <a:latin typeface="Times New Roman" panose="02020603050405020304" pitchFamily="18" charset="0"/>
                <a:cs typeface="Times New Roman" panose="02020603050405020304" pitchFamily="18" charset="0"/>
                <a:hlinkClick r:id="rId4" tooltip="Nidovirales">
                  <a:extLst>
                    <a:ext uri="{A12FA001-AC4F-418D-AE19-62706E023703}">
                      <ahyp:hlinkClr xmlns:ahyp="http://schemas.microsoft.com/office/drawing/2018/hyperlinkcolor" val="tx"/>
                    </a:ext>
                  </a:extLst>
                </a:hlinkClick>
              </a:rPr>
              <a:t>Nidovirales</a:t>
            </a:r>
            <a:r>
              <a:rPr lang="en-US" sz="2400" dirty="0">
                <a:latin typeface="Times New Roman" panose="02020603050405020304" pitchFamily="18" charset="0"/>
                <a:cs typeface="Times New Roman" panose="02020603050405020304" pitchFamily="18" charset="0"/>
              </a:rPr>
              <a:t>, and realm </a:t>
            </a:r>
            <a:r>
              <a:rPr lang="en-US" sz="2400" i="1" u="sng" dirty="0" err="1">
                <a:latin typeface="Times New Roman" panose="02020603050405020304" pitchFamily="18" charset="0"/>
                <a:cs typeface="Times New Roman" panose="02020603050405020304" pitchFamily="18" charset="0"/>
                <a:hlinkClick r:id="rId5" tooltip="Riboviria">
                  <a:extLst>
                    <a:ext uri="{A12FA001-AC4F-418D-AE19-62706E023703}">
                      <ahyp:hlinkClr xmlns:ahyp="http://schemas.microsoft.com/office/drawing/2018/hyperlinkcolor" val="tx"/>
                    </a:ext>
                  </a:extLst>
                </a:hlinkClick>
              </a:rPr>
              <a:t>Riboviria</a:t>
            </a:r>
            <a:r>
              <a:rPr lang="en-US" sz="240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Coronavirus could be used as a weapon designed as other viruses existing. Hence, covid-19 has been seen to have severe effects on the environmental health and economic sustainability. </a:t>
            </a:r>
            <a:endParaRPr lang="en-GB"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737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289E-8DC2-4F9A-B8A1-981B08C0F72F}"/>
              </a:ext>
            </a:extLst>
          </p:cNvPr>
          <p:cNvSpPr>
            <a:spLocks noGrp="1"/>
          </p:cNvSpPr>
          <p:nvPr>
            <p:ph type="title"/>
          </p:nvPr>
        </p:nvSpPr>
        <p:spPr>
          <a:xfrm>
            <a:off x="119742" y="114301"/>
            <a:ext cx="11947071" cy="636813"/>
          </a:xfrm>
        </p:spPr>
        <p:txBody>
          <a:bodyPr>
            <a:normAutofit/>
          </a:bodyPr>
          <a:lstStyle/>
          <a:p>
            <a:pPr marL="342900" indent="-342900" algn="ct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ENGINEERING STRATEGIES FOR HANDLING COVID-10 </a:t>
            </a:r>
            <a:endParaRPr lang="en-GB" dirty="0"/>
          </a:p>
        </p:txBody>
      </p:sp>
      <p:sp>
        <p:nvSpPr>
          <p:cNvPr id="3" name="Content Placeholder 2">
            <a:extLst>
              <a:ext uri="{FF2B5EF4-FFF2-40B4-BE49-F238E27FC236}">
                <a16:creationId xmlns:a16="http://schemas.microsoft.com/office/drawing/2014/main" id="{315B0511-1A31-415E-8593-41281C96D131}"/>
              </a:ext>
            </a:extLst>
          </p:cNvPr>
          <p:cNvSpPr>
            <a:spLocks noGrp="1"/>
          </p:cNvSpPr>
          <p:nvPr>
            <p:ph idx="1"/>
          </p:nvPr>
        </p:nvSpPr>
        <p:spPr>
          <a:xfrm>
            <a:off x="342899" y="636814"/>
            <a:ext cx="11560629" cy="6106886"/>
          </a:xfrm>
        </p:spPr>
        <p:txBody>
          <a:bodyPr>
            <a:normAutofit/>
          </a:bodyPr>
          <a:lstStyle/>
          <a:p>
            <a:pPr marL="0" indent="0">
              <a:lnSpc>
                <a:spcPct val="150000"/>
              </a:lnSpc>
              <a:buNone/>
            </a:pPr>
            <a:r>
              <a:rPr lang="en-US" sz="2200" dirty="0">
                <a:latin typeface="Times New Roman" panose="02020603050405020304" pitchFamily="18" charset="0"/>
                <a:cs typeface="Times New Roman" panose="02020603050405020304" pitchFamily="18" charset="0"/>
              </a:rPr>
              <a:t>This includes the strategies from the engineering field which affects the environmental health and economic stability resulting from the engineering strategies deployed which are:</a:t>
            </a:r>
            <a:endParaRPr lang="en-GB" sz="2200" dirty="0">
              <a:latin typeface="Times New Roman" panose="02020603050405020304" pitchFamily="18" charset="0"/>
              <a:cs typeface="Times New Roman" panose="02020603050405020304" pitchFamily="18" charset="0"/>
            </a:endParaRPr>
          </a:p>
          <a:p>
            <a:pPr lvl="0">
              <a:lnSpc>
                <a:spcPct val="150000"/>
              </a:lnSpc>
            </a:pPr>
            <a:r>
              <a:rPr lang="en-US" sz="2200" b="1" dirty="0">
                <a:latin typeface="Times New Roman" panose="02020603050405020304" pitchFamily="18" charset="0"/>
                <a:cs typeface="Times New Roman" panose="02020603050405020304" pitchFamily="18" charset="0"/>
              </a:rPr>
              <a:t>ADAPTATION TO THE BASIC PRINCIPLE GIVEN OFF BY THE WORLD HEALTH ORGANISATION USED IN HANDLING A PANDEMIC:</a:t>
            </a:r>
            <a:endParaRPr lang="en-GB" sz="2200" b="1" i="1" dirty="0">
              <a:latin typeface="Times New Roman" panose="02020603050405020304" pitchFamily="18" charset="0"/>
              <a:cs typeface="Times New Roman" panose="02020603050405020304" pitchFamily="18" charset="0"/>
            </a:endParaRPr>
          </a:p>
          <a:p>
            <a:pPr marL="0" indent="0" algn="just">
              <a:lnSpc>
                <a:spcPct val="150000"/>
              </a:lnSpc>
              <a:buNone/>
            </a:pPr>
            <a:r>
              <a:rPr lang="en-US" sz="2200" dirty="0">
                <a:latin typeface="Times New Roman" panose="02020603050405020304" pitchFamily="18" charset="0"/>
                <a:cs typeface="Times New Roman" panose="02020603050405020304" pitchFamily="18" charset="0"/>
              </a:rPr>
              <a:t>         In this strategy involves the principle deployed by the world health organization to handle a pandemic could as be used as principle (strategy) by the engineering field to handle this pandemic firstly. This simply involves ‘management of the pandemic itself’. The basic strategies in the control of an outbreak are </a:t>
            </a:r>
            <a:r>
              <a:rPr lang="en-US" sz="2200" b="1" dirty="0">
                <a:latin typeface="Times New Roman" panose="02020603050405020304" pitchFamily="18" charset="0"/>
                <a:cs typeface="Times New Roman" panose="02020603050405020304" pitchFamily="18" charset="0"/>
              </a:rPr>
              <a:t>containment</a:t>
            </a:r>
            <a:r>
              <a:rPr lang="en-US" sz="2200" dirty="0">
                <a:latin typeface="Times New Roman" panose="02020603050405020304" pitchFamily="18" charset="0"/>
                <a:cs typeface="Times New Roman" panose="02020603050405020304" pitchFamily="18" charset="0"/>
              </a:rPr>
              <a:t> and </a:t>
            </a:r>
            <a:r>
              <a:rPr lang="en-US" sz="2200" b="1" dirty="0">
                <a:latin typeface="Times New Roman" panose="02020603050405020304" pitchFamily="18" charset="0"/>
                <a:cs typeface="Times New Roman" panose="02020603050405020304" pitchFamily="18" charset="0"/>
              </a:rPr>
              <a:t>mitigation</a:t>
            </a:r>
            <a:r>
              <a:rPr lang="en-US" sz="2200" dirty="0">
                <a:latin typeface="Times New Roman" panose="02020603050405020304" pitchFamily="18" charset="0"/>
                <a:cs typeface="Times New Roman" panose="02020603050405020304" pitchFamily="18" charset="0"/>
              </a:rPr>
              <a:t>. Containment may be undertaken in the early stages of the outbreak, including </a:t>
            </a:r>
            <a:r>
              <a:rPr lang="en-US" sz="2200" u="sng" dirty="0">
                <a:latin typeface="Times New Roman" panose="02020603050405020304" pitchFamily="18" charset="0"/>
                <a:cs typeface="Times New Roman" panose="02020603050405020304" pitchFamily="18" charset="0"/>
                <a:hlinkClick r:id="rId2" tooltip="Contact tracing">
                  <a:extLst>
                    <a:ext uri="{A12FA001-AC4F-418D-AE19-62706E023703}">
                      <ahyp:hlinkClr xmlns:ahyp="http://schemas.microsoft.com/office/drawing/2018/hyperlinkcolor" val="tx"/>
                    </a:ext>
                  </a:extLst>
                </a:hlinkClick>
              </a:rPr>
              <a:t>contact tracing</a:t>
            </a:r>
            <a:r>
              <a:rPr lang="en-US" sz="2200" dirty="0">
                <a:latin typeface="Times New Roman" panose="02020603050405020304" pitchFamily="18" charset="0"/>
                <a:cs typeface="Times New Roman" panose="02020603050405020304" pitchFamily="18" charset="0"/>
              </a:rPr>
              <a:t> and isolating infected individuals to stop the disease from spreading to the rest of the population, other public health interventions on infection control, and therapeutic countermeasures such as </a:t>
            </a:r>
            <a:r>
              <a:rPr lang="en-US" sz="2200" u="sng" dirty="0">
                <a:latin typeface="Times New Roman" panose="02020603050405020304" pitchFamily="18" charset="0"/>
                <a:cs typeface="Times New Roman" panose="02020603050405020304" pitchFamily="18" charset="0"/>
                <a:hlinkClick r:id="rId3" tooltip="Vaccination">
                  <a:extLst>
                    <a:ext uri="{A12FA001-AC4F-418D-AE19-62706E023703}">
                      <ahyp:hlinkClr xmlns:ahyp="http://schemas.microsoft.com/office/drawing/2018/hyperlinkcolor" val="tx"/>
                    </a:ext>
                  </a:extLst>
                </a:hlinkClick>
              </a:rPr>
              <a:t>vaccinations</a:t>
            </a:r>
            <a:r>
              <a:rPr lang="en-US" sz="2200" dirty="0">
                <a:latin typeface="Times New Roman" panose="02020603050405020304" pitchFamily="18" charset="0"/>
                <a:cs typeface="Times New Roman" panose="02020603050405020304" pitchFamily="18" charset="0"/>
              </a:rPr>
              <a:t> which may be effective if available. </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1894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C0584-0D85-4E1C-ADF8-1CAA81091BE6}"/>
              </a:ext>
            </a:extLst>
          </p:cNvPr>
          <p:cNvSpPr>
            <a:spLocks noGrp="1"/>
          </p:cNvSpPr>
          <p:nvPr>
            <p:ph idx="1"/>
          </p:nvPr>
        </p:nvSpPr>
        <p:spPr>
          <a:xfrm>
            <a:off x="304800" y="244929"/>
            <a:ext cx="11566358" cy="6368142"/>
          </a:xfrm>
        </p:spPr>
        <p:txBody>
          <a:bodyPr>
            <a:normAutofit lnSpcReduction="10000"/>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   When it becomes apparent that it is no longer possible to contain the spread of the disease, management will then move on to the mitigation stage, in which measures are taken to slow the spread of the disease and mitigate its effects on society and the healthcare system. In reality, containment and mitigation measures may be undertaken simultaneously. A key part of managing an infectious disease outbreak is trying to decrease the epidemic peak, known as "flattening the epidemic curve". </a:t>
            </a:r>
            <a:r>
              <a:rPr lang="en-GB" sz="2200" dirty="0">
                <a:latin typeface="Times New Roman" panose="02020603050405020304" pitchFamily="18" charset="0"/>
                <a:cs typeface="Times New Roman" panose="02020603050405020304" pitchFamily="18" charset="0"/>
              </a:rPr>
              <a:t>In a flu pandemic, these actions may include: personal preventive measures such as hand hygiene, wearing face-masks, and self-quarantine; community measures aimed at </a:t>
            </a:r>
            <a:r>
              <a:rPr lang="en-GB" sz="2200" u="sng" dirty="0">
                <a:latin typeface="Times New Roman" panose="02020603050405020304" pitchFamily="18" charset="0"/>
                <a:cs typeface="Times New Roman" panose="02020603050405020304" pitchFamily="18" charset="0"/>
                <a:hlinkClick r:id="rId2" tooltip="Social distancing">
                  <a:extLst>
                    <a:ext uri="{A12FA001-AC4F-418D-AE19-62706E023703}">
                      <ahyp:hlinkClr xmlns:ahyp="http://schemas.microsoft.com/office/drawing/2018/hyperlinkcolor" val="tx"/>
                    </a:ext>
                  </a:extLst>
                </a:hlinkClick>
              </a:rPr>
              <a:t>social distancing</a:t>
            </a:r>
            <a:r>
              <a:rPr lang="en-GB" sz="2200" dirty="0">
                <a:latin typeface="Times New Roman" panose="02020603050405020304" pitchFamily="18" charset="0"/>
                <a:cs typeface="Times New Roman" panose="02020603050405020304" pitchFamily="18" charset="0"/>
              </a:rPr>
              <a:t> such as closing schools and cancelling mass gatherings; community engagement to encourage acceptance and participation in such interventions; and environmental measures such as cleaning of surfaces. </a:t>
            </a:r>
          </a:p>
          <a:p>
            <a:pPr marL="0" indent="0" algn="just">
              <a:lnSpc>
                <a:spcPct val="150000"/>
              </a:lnSpc>
              <a:buNone/>
            </a:pPr>
            <a:r>
              <a:rPr lang="en-US" sz="2200" dirty="0">
                <a:latin typeface="Times New Roman" panose="02020603050405020304" pitchFamily="18" charset="0"/>
                <a:cs typeface="Times New Roman" panose="02020603050405020304" pitchFamily="18" charset="0"/>
              </a:rPr>
              <a:t>        Another strategy, under managing outbreak so as to handle the pandemic is </a:t>
            </a:r>
            <a:r>
              <a:rPr lang="en-US" sz="2200" b="1" dirty="0">
                <a:latin typeface="Times New Roman" panose="02020603050405020304" pitchFamily="18" charset="0"/>
                <a:cs typeface="Times New Roman" panose="02020603050405020304" pitchFamily="18" charset="0"/>
              </a:rPr>
              <a:t>suppression</a:t>
            </a:r>
            <a:r>
              <a:rPr lang="en-US" sz="2200" dirty="0">
                <a:latin typeface="Times New Roman" panose="02020603050405020304" pitchFamily="18" charset="0"/>
                <a:cs typeface="Times New Roman" panose="02020603050405020304" pitchFamily="18" charset="0"/>
              </a:rPr>
              <a:t>, requires more extreme long-term non-pharmaceutical interventions so as to reverse the pandemic by reducing the </a:t>
            </a:r>
            <a:r>
              <a:rPr lang="en-US" sz="2200" u="sng" dirty="0">
                <a:latin typeface="Times New Roman" panose="02020603050405020304" pitchFamily="18" charset="0"/>
                <a:cs typeface="Times New Roman" panose="02020603050405020304" pitchFamily="18" charset="0"/>
                <a:hlinkClick r:id="rId3" tooltip="Basic reproduction number">
                  <a:extLst>
                    <a:ext uri="{A12FA001-AC4F-418D-AE19-62706E023703}">
                      <ahyp:hlinkClr xmlns:ahyp="http://schemas.microsoft.com/office/drawing/2018/hyperlinkcolor" val="tx"/>
                    </a:ext>
                  </a:extLst>
                </a:hlinkClick>
              </a:rPr>
              <a:t>basic reproduction number</a:t>
            </a:r>
            <a:r>
              <a:rPr lang="en-US" sz="2200" dirty="0">
                <a:latin typeface="Times New Roman" panose="02020603050405020304" pitchFamily="18" charset="0"/>
                <a:cs typeface="Times New Roman" panose="02020603050405020304" pitchFamily="18" charset="0"/>
              </a:rPr>
              <a:t> to less than 1. </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2911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04BA-808A-49DE-869B-C93EEC982200}"/>
              </a:ext>
            </a:extLst>
          </p:cNvPr>
          <p:cNvSpPr>
            <a:spLocks noGrp="1"/>
          </p:cNvSpPr>
          <p:nvPr>
            <p:ph type="title"/>
          </p:nvPr>
        </p:nvSpPr>
        <p:spPr>
          <a:xfrm>
            <a:off x="201385" y="283483"/>
            <a:ext cx="11789229" cy="598260"/>
          </a:xfrm>
        </p:spPr>
        <p:txBody>
          <a:bodyPr>
            <a:norm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DEPLOYRATION OF OPTIMIZED SUPPLY OF P.P.E</a:t>
            </a:r>
            <a:endParaRPr lang="en-GB" dirty="0"/>
          </a:p>
        </p:txBody>
      </p:sp>
      <p:sp>
        <p:nvSpPr>
          <p:cNvPr id="3" name="Content Placeholder 2">
            <a:extLst>
              <a:ext uri="{FF2B5EF4-FFF2-40B4-BE49-F238E27FC236}">
                <a16:creationId xmlns:a16="http://schemas.microsoft.com/office/drawing/2014/main" id="{1F932F86-3420-4972-853A-E333D8014389}"/>
              </a:ext>
            </a:extLst>
          </p:cNvPr>
          <p:cNvSpPr>
            <a:spLocks noGrp="1"/>
          </p:cNvSpPr>
          <p:nvPr>
            <p:ph idx="1"/>
          </p:nvPr>
        </p:nvSpPr>
        <p:spPr>
          <a:xfrm>
            <a:off x="391886" y="881743"/>
            <a:ext cx="11478985" cy="5807073"/>
          </a:xfrm>
        </p:spPr>
        <p:txBody>
          <a:bodyPr>
            <a:normAutofit lnSpcReduction="10000"/>
          </a:bodyPr>
          <a:lstStyle/>
          <a:p>
            <a:pPr marL="0" lvl="0" indent="0" algn="just">
              <a:lnSpc>
                <a:spcPct val="150000"/>
              </a:lnSpc>
              <a:buNone/>
            </a:pPr>
            <a:r>
              <a:rPr lang="en-GB" sz="2200" b="1" dirty="0">
                <a:latin typeface="Times New Roman" panose="02020603050405020304" pitchFamily="18" charset="0"/>
                <a:cs typeface="Times New Roman" panose="02020603050405020304" pitchFamily="18" charset="0"/>
              </a:rPr>
              <a:t>           Personal protective equipment</a:t>
            </a:r>
            <a:r>
              <a:rPr lang="en-GB" sz="2200" dirty="0">
                <a:latin typeface="Times New Roman" panose="02020603050405020304" pitchFamily="18" charset="0"/>
                <a:cs typeface="Times New Roman" panose="02020603050405020304" pitchFamily="18" charset="0"/>
              </a:rPr>
              <a:t> (</a:t>
            </a:r>
            <a:r>
              <a:rPr lang="en-GB" sz="2200" b="1" dirty="0">
                <a:latin typeface="Times New Roman" panose="02020603050405020304" pitchFamily="18" charset="0"/>
                <a:cs typeface="Times New Roman" panose="02020603050405020304" pitchFamily="18" charset="0"/>
              </a:rPr>
              <a:t>PPE</a:t>
            </a:r>
            <a:r>
              <a:rPr lang="en-GB" sz="2200" dirty="0">
                <a:latin typeface="Times New Roman" panose="02020603050405020304" pitchFamily="18" charset="0"/>
                <a:cs typeface="Times New Roman" panose="02020603050405020304" pitchFamily="18" charset="0"/>
              </a:rPr>
              <a:t>) is protective </a:t>
            </a:r>
            <a:r>
              <a:rPr lang="en-GB" sz="2200" u="sng" dirty="0">
                <a:latin typeface="Times New Roman" panose="02020603050405020304" pitchFamily="18" charset="0"/>
                <a:cs typeface="Times New Roman" panose="02020603050405020304" pitchFamily="18" charset="0"/>
                <a:hlinkClick r:id="rId2" tooltip="Clothing">
                  <a:extLst>
                    <a:ext uri="{A12FA001-AC4F-418D-AE19-62706E023703}">
                      <ahyp:hlinkClr xmlns:ahyp="http://schemas.microsoft.com/office/drawing/2018/hyperlinkcolor" val="tx"/>
                    </a:ext>
                  </a:extLst>
                </a:hlinkClick>
              </a:rPr>
              <a:t>clothing</a:t>
            </a:r>
            <a:r>
              <a:rPr lang="en-GB" sz="2200" dirty="0">
                <a:latin typeface="Times New Roman" panose="02020603050405020304" pitchFamily="18" charset="0"/>
                <a:cs typeface="Times New Roman" panose="02020603050405020304" pitchFamily="18" charset="0"/>
              </a:rPr>
              <a:t>, </a:t>
            </a:r>
            <a:r>
              <a:rPr lang="en-GB" sz="2200" u="sng" dirty="0">
                <a:latin typeface="Times New Roman" panose="02020603050405020304" pitchFamily="18" charset="0"/>
                <a:cs typeface="Times New Roman" panose="02020603050405020304" pitchFamily="18" charset="0"/>
                <a:hlinkClick r:id="rId3" tooltip="Helmets">
                  <a:extLst>
                    <a:ext uri="{A12FA001-AC4F-418D-AE19-62706E023703}">
                      <ahyp:hlinkClr xmlns:ahyp="http://schemas.microsoft.com/office/drawing/2018/hyperlinkcolor" val="tx"/>
                    </a:ext>
                  </a:extLst>
                </a:hlinkClick>
              </a:rPr>
              <a:t>helmets</a:t>
            </a:r>
            <a:r>
              <a:rPr lang="en-GB" sz="2200" dirty="0">
                <a:latin typeface="Times New Roman" panose="02020603050405020304" pitchFamily="18" charset="0"/>
                <a:cs typeface="Times New Roman" panose="02020603050405020304" pitchFamily="18" charset="0"/>
              </a:rPr>
              <a:t>, </a:t>
            </a:r>
            <a:r>
              <a:rPr lang="en-GB" sz="2200" u="sng" dirty="0">
                <a:latin typeface="Times New Roman" panose="02020603050405020304" pitchFamily="18" charset="0"/>
                <a:cs typeface="Times New Roman" panose="02020603050405020304" pitchFamily="18" charset="0"/>
                <a:hlinkClick r:id="rId4" tooltip="Goggles">
                  <a:extLst>
                    <a:ext uri="{A12FA001-AC4F-418D-AE19-62706E023703}">
                      <ahyp:hlinkClr xmlns:ahyp="http://schemas.microsoft.com/office/drawing/2018/hyperlinkcolor" val="tx"/>
                    </a:ext>
                  </a:extLst>
                </a:hlinkClick>
              </a:rPr>
              <a:t>goggles</a:t>
            </a:r>
            <a:r>
              <a:rPr lang="en-GB" sz="2200" dirty="0">
                <a:latin typeface="Times New Roman" panose="02020603050405020304" pitchFamily="18" charset="0"/>
                <a:cs typeface="Times New Roman" panose="02020603050405020304" pitchFamily="18" charset="0"/>
              </a:rPr>
              <a:t>, or other garments or equipment designed to protect the wearer's body from </a:t>
            </a:r>
            <a:r>
              <a:rPr lang="en-GB" sz="2200" u="sng" dirty="0">
                <a:latin typeface="Times New Roman" panose="02020603050405020304" pitchFamily="18" charset="0"/>
                <a:cs typeface="Times New Roman" panose="02020603050405020304" pitchFamily="18" charset="0"/>
                <a:hlinkClick r:id="rId5" tooltip="Injury">
                  <a:extLst>
                    <a:ext uri="{A12FA001-AC4F-418D-AE19-62706E023703}">
                      <ahyp:hlinkClr xmlns:ahyp="http://schemas.microsoft.com/office/drawing/2018/hyperlinkcolor" val="tx"/>
                    </a:ext>
                  </a:extLst>
                </a:hlinkClick>
              </a:rPr>
              <a:t>injury</a:t>
            </a:r>
            <a:r>
              <a:rPr lang="en-GB" sz="2200" dirty="0">
                <a:latin typeface="Times New Roman" panose="02020603050405020304" pitchFamily="18" charset="0"/>
                <a:cs typeface="Times New Roman" panose="02020603050405020304" pitchFamily="18" charset="0"/>
              </a:rPr>
              <a:t> or </a:t>
            </a:r>
            <a:r>
              <a:rPr lang="en-GB" sz="2200" u="sng" dirty="0">
                <a:latin typeface="Times New Roman" panose="02020603050405020304" pitchFamily="18" charset="0"/>
                <a:cs typeface="Times New Roman" panose="02020603050405020304" pitchFamily="18" charset="0"/>
                <a:hlinkClick r:id="rId6" tooltip="Infection">
                  <a:extLst>
                    <a:ext uri="{A12FA001-AC4F-418D-AE19-62706E023703}">
                      <ahyp:hlinkClr xmlns:ahyp="http://schemas.microsoft.com/office/drawing/2018/hyperlinkcolor" val="tx"/>
                    </a:ext>
                  </a:extLst>
                </a:hlinkClick>
              </a:rPr>
              <a:t>infection</a:t>
            </a:r>
            <a:r>
              <a:rPr lang="en-GB" sz="2200" dirty="0">
                <a:latin typeface="Times New Roman" panose="02020603050405020304" pitchFamily="18" charset="0"/>
                <a:cs typeface="Times New Roman" panose="02020603050405020304" pitchFamily="18" charset="0"/>
              </a:rPr>
              <a:t>. The hazards addressed by protective equipment include physical, electrical, heat, chemicals, </a:t>
            </a:r>
            <a:r>
              <a:rPr lang="en-GB" sz="2200" u="sng" dirty="0">
                <a:latin typeface="Times New Roman" panose="02020603050405020304" pitchFamily="18" charset="0"/>
                <a:cs typeface="Times New Roman" panose="02020603050405020304" pitchFamily="18" charset="0"/>
                <a:hlinkClick r:id="rId7" tooltip="Biological hazard">
                  <a:extLst>
                    <a:ext uri="{A12FA001-AC4F-418D-AE19-62706E023703}">
                      <ahyp:hlinkClr xmlns:ahyp="http://schemas.microsoft.com/office/drawing/2018/hyperlinkcolor" val="tx"/>
                    </a:ext>
                  </a:extLst>
                </a:hlinkClick>
              </a:rPr>
              <a:t>biohazards</a:t>
            </a:r>
            <a:r>
              <a:rPr lang="en-GB" sz="2200" dirty="0">
                <a:latin typeface="Times New Roman" panose="02020603050405020304" pitchFamily="18" charset="0"/>
                <a:cs typeface="Times New Roman" panose="02020603050405020304" pitchFamily="18" charset="0"/>
              </a:rPr>
              <a:t>, and </a:t>
            </a:r>
            <a:r>
              <a:rPr lang="en-GB" sz="2200" u="sng" dirty="0">
                <a:latin typeface="Times New Roman" panose="02020603050405020304" pitchFamily="18" charset="0"/>
                <a:cs typeface="Times New Roman" panose="02020603050405020304" pitchFamily="18" charset="0"/>
                <a:hlinkClick r:id="rId8" tooltip="Atmospheric particulate matter">
                  <a:extLst>
                    <a:ext uri="{A12FA001-AC4F-418D-AE19-62706E023703}">
                      <ahyp:hlinkClr xmlns:ahyp="http://schemas.microsoft.com/office/drawing/2018/hyperlinkcolor" val="tx"/>
                    </a:ext>
                  </a:extLst>
                </a:hlinkClick>
              </a:rPr>
              <a:t>airborne particulate matter</a:t>
            </a:r>
            <a:r>
              <a:rPr lang="en-GB" sz="2200" dirty="0">
                <a:latin typeface="Times New Roman" panose="02020603050405020304" pitchFamily="18" charset="0"/>
                <a:cs typeface="Times New Roman" panose="02020603050405020304" pitchFamily="18" charset="0"/>
              </a:rPr>
              <a:t>. Protective equipment may be worn for job-related </a:t>
            </a:r>
            <a:r>
              <a:rPr lang="en-GB" sz="2200" u="sng" dirty="0">
                <a:latin typeface="Times New Roman" panose="02020603050405020304" pitchFamily="18" charset="0"/>
                <a:cs typeface="Times New Roman" panose="02020603050405020304" pitchFamily="18" charset="0"/>
                <a:hlinkClick r:id="rId9" tooltip="Occupational safety and health">
                  <a:extLst>
                    <a:ext uri="{A12FA001-AC4F-418D-AE19-62706E023703}">
                      <ahyp:hlinkClr xmlns:ahyp="http://schemas.microsoft.com/office/drawing/2018/hyperlinkcolor" val="tx"/>
                    </a:ext>
                  </a:extLst>
                </a:hlinkClick>
              </a:rPr>
              <a:t>occupational safety and health</a:t>
            </a:r>
            <a:r>
              <a:rPr lang="en-GB" sz="2200" dirty="0">
                <a:latin typeface="Times New Roman" panose="02020603050405020304" pitchFamily="18" charset="0"/>
                <a:cs typeface="Times New Roman" panose="02020603050405020304" pitchFamily="18" charset="0"/>
              </a:rPr>
              <a:t> purposes, as well as for </a:t>
            </a:r>
            <a:r>
              <a:rPr lang="en-GB" sz="2200" u="sng" dirty="0">
                <a:latin typeface="Times New Roman" panose="02020603050405020304" pitchFamily="18" charset="0"/>
                <a:cs typeface="Times New Roman" panose="02020603050405020304" pitchFamily="18" charset="0"/>
                <a:hlinkClick r:id="rId10" tooltip="Sports">
                  <a:extLst>
                    <a:ext uri="{A12FA001-AC4F-418D-AE19-62706E023703}">
                      <ahyp:hlinkClr xmlns:ahyp="http://schemas.microsoft.com/office/drawing/2018/hyperlinkcolor" val="tx"/>
                    </a:ext>
                  </a:extLst>
                </a:hlinkClick>
              </a:rPr>
              <a:t>sports</a:t>
            </a:r>
            <a:r>
              <a:rPr lang="en-GB" sz="2200" dirty="0">
                <a:latin typeface="Times New Roman" panose="02020603050405020304" pitchFamily="18" charset="0"/>
                <a:cs typeface="Times New Roman" panose="02020603050405020304" pitchFamily="18" charset="0"/>
              </a:rPr>
              <a:t> and other </a:t>
            </a:r>
            <a:r>
              <a:rPr lang="en-GB" sz="2200" u="sng" dirty="0">
                <a:latin typeface="Times New Roman" panose="02020603050405020304" pitchFamily="18" charset="0"/>
                <a:cs typeface="Times New Roman" panose="02020603050405020304" pitchFamily="18" charset="0"/>
                <a:hlinkClick r:id="rId11" tooltip="Recreation">
                  <a:extLst>
                    <a:ext uri="{A12FA001-AC4F-418D-AE19-62706E023703}">
                      <ahyp:hlinkClr xmlns:ahyp="http://schemas.microsoft.com/office/drawing/2018/hyperlinkcolor" val="tx"/>
                    </a:ext>
                  </a:extLst>
                </a:hlinkClick>
              </a:rPr>
              <a:t>recreational activities</a:t>
            </a:r>
            <a:r>
              <a:rPr lang="en-GB" sz="2200" dirty="0">
                <a:latin typeface="Times New Roman" panose="02020603050405020304" pitchFamily="18" charset="0"/>
                <a:cs typeface="Times New Roman" panose="02020603050405020304" pitchFamily="18" charset="0"/>
              </a:rPr>
              <a:t>. "Protective clothing" is applied to traditional categories of clothing, and "protective gear" applies to items such as pads, guards, shields, or masks, and others. PPE suits can be similar in appearance to a </a:t>
            </a:r>
            <a:r>
              <a:rPr lang="en-GB" sz="2200" u="sng" dirty="0">
                <a:latin typeface="Times New Roman" panose="02020603050405020304" pitchFamily="18" charset="0"/>
                <a:cs typeface="Times New Roman" panose="02020603050405020304" pitchFamily="18" charset="0"/>
                <a:hlinkClick r:id="rId12" tooltip="Cleanroom suit">
                  <a:extLst>
                    <a:ext uri="{A12FA001-AC4F-418D-AE19-62706E023703}">
                      <ahyp:hlinkClr xmlns:ahyp="http://schemas.microsoft.com/office/drawing/2018/hyperlinkcolor" val="tx"/>
                    </a:ext>
                  </a:extLst>
                </a:hlinkClick>
              </a:rPr>
              <a:t>cleanroom suit</a:t>
            </a:r>
            <a:r>
              <a:rPr lang="en-GB" sz="2200" dirty="0">
                <a:latin typeface="Times New Roman" panose="02020603050405020304" pitchFamily="18" charset="0"/>
                <a:cs typeface="Times New Roman" panose="02020603050405020304" pitchFamily="18" charset="0"/>
              </a:rPr>
              <a:t>. </a:t>
            </a:r>
          </a:p>
          <a:p>
            <a:pPr marL="0" indent="0" algn="just">
              <a:lnSpc>
                <a:spcPct val="150000"/>
              </a:lnSpc>
              <a:buNone/>
            </a:pPr>
            <a:r>
              <a:rPr lang="en-GB" sz="2200" dirty="0">
                <a:latin typeface="Times New Roman" panose="02020603050405020304" pitchFamily="18" charset="0"/>
                <a:cs typeface="Times New Roman" panose="02020603050405020304" pitchFamily="18" charset="0"/>
              </a:rPr>
              <a:t>The purpose of personal protective equipment is to reduce employee exposure to hazards when </a:t>
            </a:r>
            <a:r>
              <a:rPr lang="en-GB" sz="2200" u="sng" dirty="0">
                <a:latin typeface="Times New Roman" panose="02020603050405020304" pitchFamily="18" charset="0"/>
                <a:cs typeface="Times New Roman" panose="02020603050405020304" pitchFamily="18" charset="0"/>
                <a:hlinkClick r:id="rId13" tooltip="Engineering controls">
                  <a:extLst>
                    <a:ext uri="{A12FA001-AC4F-418D-AE19-62706E023703}">
                      <ahyp:hlinkClr xmlns:ahyp="http://schemas.microsoft.com/office/drawing/2018/hyperlinkcolor" val="tx"/>
                    </a:ext>
                  </a:extLst>
                </a:hlinkClick>
              </a:rPr>
              <a:t>engineering controls</a:t>
            </a:r>
            <a:r>
              <a:rPr lang="en-GB" sz="2200" dirty="0">
                <a:latin typeface="Times New Roman" panose="02020603050405020304" pitchFamily="18" charset="0"/>
                <a:cs typeface="Times New Roman" panose="02020603050405020304" pitchFamily="18" charset="0"/>
              </a:rPr>
              <a:t> and </a:t>
            </a:r>
            <a:r>
              <a:rPr lang="en-GB" sz="2200" u="sng" dirty="0">
                <a:latin typeface="Times New Roman" panose="02020603050405020304" pitchFamily="18" charset="0"/>
                <a:cs typeface="Times New Roman" panose="02020603050405020304" pitchFamily="18" charset="0"/>
                <a:hlinkClick r:id="rId14" tooltip="Administrative controls">
                  <a:extLst>
                    <a:ext uri="{A12FA001-AC4F-418D-AE19-62706E023703}">
                      <ahyp:hlinkClr xmlns:ahyp="http://schemas.microsoft.com/office/drawing/2018/hyperlinkcolor" val="tx"/>
                    </a:ext>
                  </a:extLst>
                </a:hlinkClick>
              </a:rPr>
              <a:t>administrative controls</a:t>
            </a:r>
            <a:r>
              <a:rPr lang="en-GB" sz="2200" dirty="0">
                <a:latin typeface="Times New Roman" panose="02020603050405020304" pitchFamily="18" charset="0"/>
                <a:cs typeface="Times New Roman" panose="02020603050405020304" pitchFamily="18" charset="0"/>
              </a:rPr>
              <a:t> are not feasible or effective to reduce these risks to acceptable levels. PPE is needed when there are hazards present. PPE has the serious limitation that it does not eliminate the hazard at the source and may result in employees being exposed to the hazard if the equipment fails</a:t>
            </a:r>
          </a:p>
        </p:txBody>
      </p:sp>
    </p:spTree>
    <p:extLst>
      <p:ext uri="{BB962C8B-B14F-4D97-AF65-F5344CB8AC3E}">
        <p14:creationId xmlns:p14="http://schemas.microsoft.com/office/powerpoint/2010/main" val="3627759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4450-934F-4206-8FFB-50E8E1CAD77B}"/>
              </a:ext>
            </a:extLst>
          </p:cNvPr>
          <p:cNvSpPr>
            <a:spLocks noGrp="1"/>
          </p:cNvSpPr>
          <p:nvPr>
            <p:ph type="title"/>
          </p:nvPr>
        </p:nvSpPr>
        <p:spPr>
          <a:xfrm>
            <a:off x="190500" y="316139"/>
            <a:ext cx="11805557" cy="1257299"/>
          </a:xfrm>
        </p:spPr>
        <p:txBody>
          <a:bodyPr>
            <a:noAutofit/>
          </a:bodyPr>
          <a:lstStyle/>
          <a:p>
            <a:pPr marL="342900" indent="-342900">
              <a:lnSpc>
                <a:spcPct val="150000"/>
              </a:lnSpc>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THE MATHEMATICAL MODELLING FOR CORONAVIRUS AS A FIRST-HAND STRATEGY</a:t>
            </a:r>
            <a:br>
              <a:rPr lang="en-GB" sz="2200" b="1" i="1" dirty="0">
                <a:latin typeface="Times New Roman" panose="02020603050405020304" pitchFamily="18" charset="0"/>
                <a:cs typeface="Times New Roman" panose="02020603050405020304" pitchFamily="18" charset="0"/>
              </a:rPr>
            </a:br>
            <a:endParaRPr lang="en-GB" sz="2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0E2F147-8E83-4B2D-8AA9-20D9DAE25EC1}"/>
              </a:ext>
            </a:extLst>
          </p:cNvPr>
          <p:cNvSpPr>
            <a:spLocks noGrp="1"/>
          </p:cNvSpPr>
          <p:nvPr>
            <p:ph idx="1"/>
          </p:nvPr>
        </p:nvSpPr>
        <p:spPr>
          <a:xfrm>
            <a:off x="454478" y="1420586"/>
            <a:ext cx="11277599" cy="5121275"/>
          </a:xfrm>
        </p:spPr>
        <p:txBody>
          <a:bodyPr>
            <a:normAutofit/>
          </a:bodyPr>
          <a:lstStyle/>
          <a:p>
            <a:pPr marL="0" lvl="0" indent="0" algn="just">
              <a:lnSpc>
                <a:spcPct val="150000"/>
              </a:lnSpc>
              <a:buNone/>
            </a:pPr>
            <a:r>
              <a:rPr lang="en-US" sz="2200" dirty="0">
                <a:latin typeface="Times New Roman" panose="02020603050405020304" pitchFamily="18" charset="0"/>
                <a:cs typeface="Times New Roman" panose="02020603050405020304" pitchFamily="18" charset="0"/>
              </a:rPr>
              <a:t>      Mathematical model is description of a system using mathematical concepts and language. The process of developing the mathematical model is termed </a:t>
            </a:r>
            <a:r>
              <a:rPr lang="en-US" sz="2200" b="1" dirty="0">
                <a:latin typeface="Times New Roman" panose="02020603050405020304" pitchFamily="18" charset="0"/>
                <a:cs typeface="Times New Roman" panose="02020603050405020304" pitchFamily="18" charset="0"/>
              </a:rPr>
              <a:t>mathematical modelling</a:t>
            </a:r>
            <a:r>
              <a:rPr lang="en-US" sz="2200" dirty="0">
                <a:latin typeface="Times New Roman" panose="02020603050405020304" pitchFamily="18" charset="0"/>
                <a:cs typeface="Times New Roman" panose="02020603050405020304" pitchFamily="18" charset="0"/>
              </a:rPr>
              <a:t>. A model may help to explain a system and to study the effects of different components, and to make predictions about behaviour. In the quest for a mathematical model to estimate the transmissibility and the dynamic of transmission of the virus, the elements of the model must contain governing equations, supplementary sub-models, Assumptions and constraints. There are several researches focusing on mathematical modelling, these researches focused on calculating the basic reproduction number (R0) by using the serial intervals and intrinsic growth rate, or using ordinary differential equations and Markov Chain Monte Carlo methods. </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6088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65B9-86AB-4FDB-AEBB-61AA9BC6B258}"/>
              </a:ext>
            </a:extLst>
          </p:cNvPr>
          <p:cNvSpPr>
            <a:spLocks noGrp="1"/>
          </p:cNvSpPr>
          <p:nvPr>
            <p:ph type="title"/>
          </p:nvPr>
        </p:nvSpPr>
        <p:spPr>
          <a:xfrm>
            <a:off x="419100" y="181542"/>
            <a:ext cx="11353800" cy="662782"/>
          </a:xfrm>
        </p:spPr>
        <p:txBody>
          <a:bodyPr>
            <a:noAutofit/>
          </a:bodyPr>
          <a:lstStyle/>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THE USE OF ARTIFICIAL INTELLIGENCE TO FIGHT COVID-19</a:t>
            </a:r>
            <a:endParaRPr lang="en-GB" sz="2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4CB887B-5BE4-4970-8C21-5945D430FCE3}"/>
              </a:ext>
            </a:extLst>
          </p:cNvPr>
          <p:cNvSpPr>
            <a:spLocks noGrp="1"/>
          </p:cNvSpPr>
          <p:nvPr>
            <p:ph idx="1"/>
          </p:nvPr>
        </p:nvSpPr>
        <p:spPr>
          <a:xfrm>
            <a:off x="256674" y="844324"/>
            <a:ext cx="11662610" cy="5832134"/>
          </a:xfrm>
        </p:spPr>
        <p:txBody>
          <a:bodyPr>
            <a:normAutofit fontScale="92500"/>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    Artificial intelligence (AI) are the machines which are programmed and designed in such a way that they act and think like a human. The introduction of AI brings an idea of the error-free world and slowly introduce in all the sector that reduce human effort and give an accurate and faster result. Coronavirus could be tackled using Artificial intelligence through playing a part in each stage of the covid-19 pandemic, from predicting the spread of the novel coronavirus to powering robots that </a:t>
            </a:r>
            <a:r>
              <a:rPr lang="en-US" sz="2200" b="1" dirty="0">
                <a:latin typeface="Times New Roman" panose="02020603050405020304" pitchFamily="18" charset="0"/>
                <a:cs typeface="Times New Roman" panose="02020603050405020304" pitchFamily="18" charset="0"/>
              </a:rPr>
              <a:t>can replace humans in the hospital wards.</a:t>
            </a:r>
            <a:endParaRPr lang="en-GB" sz="2200" dirty="0">
              <a:latin typeface="Times New Roman" panose="02020603050405020304" pitchFamily="18" charset="0"/>
              <a:cs typeface="Times New Roman" panose="02020603050405020304" pitchFamily="18" charset="0"/>
            </a:endParaRPr>
          </a:p>
          <a:p>
            <a:pPr>
              <a:lnSpc>
                <a:spcPct val="150000"/>
              </a:lnSpc>
            </a:pPr>
            <a:r>
              <a:rPr lang="en-US" sz="2200" b="1" dirty="0">
                <a:latin typeface="Times New Roman" panose="02020603050405020304" pitchFamily="18" charset="0"/>
                <a:cs typeface="Times New Roman" panose="02020603050405020304" pitchFamily="18" charset="0"/>
              </a:rPr>
              <a:t>THE USE OF VENTILATORS</a:t>
            </a:r>
            <a:endParaRPr lang="en-GB" sz="2200" b="1" i="1" dirty="0">
              <a:latin typeface="Times New Roman" panose="02020603050405020304" pitchFamily="18" charset="0"/>
              <a:cs typeface="Times New Roman" panose="02020603050405020304" pitchFamily="18" charset="0"/>
            </a:endParaRPr>
          </a:p>
          <a:p>
            <a:pPr marL="0" indent="0" algn="just">
              <a:lnSpc>
                <a:spcPct val="150000"/>
              </a:lnSpc>
              <a:buNone/>
            </a:pPr>
            <a:r>
              <a:rPr lang="en-US" sz="2200" dirty="0">
                <a:latin typeface="Times New Roman" panose="02020603050405020304" pitchFamily="18" charset="0"/>
                <a:cs typeface="Times New Roman" panose="02020603050405020304" pitchFamily="18" charset="0"/>
              </a:rPr>
              <a:t>      Ventilators are machines that provides mechanical ventilation by moving breathable air into and out of the lungs, to deliver breathable to a patient who is physically unable to breathe or breathing insufficiently. The use of ventilators recognized the engineering field to be a major important strategy in fighting coronavirus since the virus is a disease that attacks the respiratory system severely, therefore not allowing the patients to breath in properly. The ventilator could serve as an important machine for the patients to take in air.</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564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96B5-CFE6-4577-A6D0-D926F1FACC08}"/>
              </a:ext>
            </a:extLst>
          </p:cNvPr>
          <p:cNvSpPr>
            <a:spLocks noGrp="1"/>
          </p:cNvSpPr>
          <p:nvPr>
            <p:ph type="title"/>
          </p:nvPr>
        </p:nvSpPr>
        <p:spPr>
          <a:xfrm>
            <a:off x="0" y="1"/>
            <a:ext cx="12192000" cy="1061356"/>
          </a:xfrm>
        </p:spPr>
        <p:txBody>
          <a:bodyPr>
            <a:noAutofit/>
          </a:bodyPr>
          <a:lstStyle/>
          <a:p>
            <a:pPr marL="342900" indent="-342900">
              <a:lnSpc>
                <a:spcPct val="150000"/>
              </a:lnSpc>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ENGINEERS STRATEGISING WITH THE JANSSEN PHARMACEUTICAL COMPANY FOR ANT-VIRAL THERAPIES:</a:t>
            </a:r>
            <a:endParaRPr lang="en-GB" sz="2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C81DEBD-7768-42A3-AF9C-450DBB021DFA}"/>
              </a:ext>
            </a:extLst>
          </p:cNvPr>
          <p:cNvSpPr>
            <a:spLocks noGrp="1"/>
          </p:cNvSpPr>
          <p:nvPr>
            <p:ph idx="1"/>
          </p:nvPr>
        </p:nvSpPr>
        <p:spPr>
          <a:xfrm>
            <a:off x="272143" y="933020"/>
            <a:ext cx="11647714" cy="5796642"/>
          </a:xfrm>
        </p:spPr>
        <p:txBody>
          <a:bodyPr>
            <a:noAutofit/>
          </a:bodyPr>
          <a:lstStyle/>
          <a:p>
            <a:pPr marL="0" lvl="0" indent="0" algn="just">
              <a:lnSpc>
                <a:spcPct val="150000"/>
              </a:lnSpc>
              <a:buNone/>
            </a:pPr>
            <a:r>
              <a:rPr lang="en-US" sz="2200" dirty="0">
                <a:latin typeface="Times New Roman" panose="02020603050405020304" pitchFamily="18" charset="0"/>
                <a:cs typeface="Times New Roman" panose="02020603050405020304" pitchFamily="18" charset="0"/>
              </a:rPr>
              <a:t>         This strategy would handle the pandemic situation greatly as in relieving the effects of the infection in the short term, which also offers </a:t>
            </a:r>
            <a:r>
              <a:rPr lang="en-US" sz="2200" dirty="0" err="1">
                <a:latin typeface="Times New Roman" panose="02020603050405020304" pitchFamily="18" charset="0"/>
                <a:cs typeface="Times New Roman" panose="02020603050405020304" pitchFamily="18" charset="0"/>
              </a:rPr>
              <a:t>Advac</a:t>
            </a:r>
            <a:r>
              <a:rPr lang="en-US" sz="2200" dirty="0">
                <a:latin typeface="Times New Roman" panose="02020603050405020304" pitchFamily="18" charset="0"/>
                <a:cs typeface="Times New Roman" panose="02020603050405020304" pitchFamily="18" charset="0"/>
              </a:rPr>
              <a:t> and Per.C6 technologies so that a vaccine can be produced to provide immunity. Those use bioreactors of suspended human cells to produce viral vectors that would contain the antigen of covid-19. When these are injected into the body, they safely mimic the virus, priming the immune system, so it’s ready to fight the real covid-19 virus if the person later becomes infected.</a:t>
            </a:r>
            <a:endParaRPr lang="en-GB" sz="2200" dirty="0">
              <a:latin typeface="Times New Roman" panose="02020603050405020304" pitchFamily="18" charset="0"/>
              <a:cs typeface="Times New Roman" panose="02020603050405020304" pitchFamily="18" charset="0"/>
            </a:endParaRPr>
          </a:p>
          <a:p>
            <a:pPr>
              <a:lnSpc>
                <a:spcPct val="160000"/>
              </a:lnSpc>
            </a:pPr>
            <a:r>
              <a:rPr lang="en-US" sz="2200" b="1" dirty="0">
                <a:latin typeface="Times New Roman" panose="02020603050405020304" pitchFamily="18" charset="0"/>
                <a:cs typeface="Times New Roman" panose="02020603050405020304" pitchFamily="18" charset="0"/>
              </a:rPr>
              <a:t>LARGE SCALE VACCINE PRODUCTION </a:t>
            </a:r>
            <a:endParaRPr lang="en-GB" sz="2200" b="1" i="1" dirty="0">
              <a:latin typeface="Times New Roman" panose="02020603050405020304" pitchFamily="18" charset="0"/>
              <a:cs typeface="Times New Roman" panose="02020603050405020304" pitchFamily="18" charset="0"/>
            </a:endParaRPr>
          </a:p>
          <a:p>
            <a:pPr marL="0" indent="0" algn="just">
              <a:lnSpc>
                <a:spcPct val="150000"/>
              </a:lnSpc>
              <a:buNone/>
            </a:pPr>
            <a:r>
              <a:rPr lang="en-US" sz="2200" dirty="0"/>
              <a:t>       </a:t>
            </a:r>
            <a:r>
              <a:rPr lang="en-US" sz="2200" dirty="0">
                <a:latin typeface="Times New Roman" panose="02020603050405020304" pitchFamily="18" charset="0"/>
                <a:cs typeface="Times New Roman" panose="02020603050405020304" pitchFamily="18" charset="0"/>
              </a:rPr>
              <a:t>This is another strategy in the engineering field to handle covid-19 case using chemical engineers to develop, produce, design and provide the ability to rapidly upscale production of the vaccines which includes the design of lager plant, tower, column with bigger operation techniques to produce more quantified, qualified and efficient vaccines to be distributed.</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15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4BE28-1AC4-41F9-8E03-12B0BB290C1A}"/>
              </a:ext>
            </a:extLst>
          </p:cNvPr>
          <p:cNvSpPr>
            <a:spLocks noGrp="1"/>
          </p:cNvSpPr>
          <p:nvPr>
            <p:ph type="title"/>
          </p:nvPr>
        </p:nvSpPr>
        <p:spPr>
          <a:xfrm>
            <a:off x="195943" y="163288"/>
            <a:ext cx="11854543" cy="571498"/>
          </a:xfrm>
        </p:spPr>
        <p:txBody>
          <a:bodyPr>
            <a:noAutofit/>
          </a:bodyPr>
          <a:lstStyle/>
          <a:p>
            <a:pPr marL="342900" indent="-342900">
              <a:lnSpc>
                <a:spcPct val="150000"/>
              </a:lnSpc>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ESTABLISHMENT OF A PORTFOLIO FOR CONVID-19 CANDITATES AND ALSO PROVISION OF TECHNOLOGY TRANSMISION:</a:t>
            </a:r>
            <a:endParaRPr lang="en-GB" sz="2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8102FFD-8A38-49F7-BF1C-B31BCD47964D}"/>
              </a:ext>
            </a:extLst>
          </p:cNvPr>
          <p:cNvSpPr>
            <a:spLocks noGrp="1"/>
          </p:cNvSpPr>
          <p:nvPr>
            <p:ph idx="1"/>
          </p:nvPr>
        </p:nvSpPr>
        <p:spPr>
          <a:xfrm>
            <a:off x="195943" y="947057"/>
            <a:ext cx="11854543" cy="5617029"/>
          </a:xfrm>
        </p:spPr>
        <p:txBody>
          <a:bodyPr>
            <a:noAutofit/>
          </a:bodyPr>
          <a:lstStyle/>
          <a:p>
            <a:pPr marL="0" lvl="0" indent="0" algn="just">
              <a:lnSpc>
                <a:spcPct val="150000"/>
              </a:lnSpc>
              <a:buNone/>
            </a:pPr>
            <a:r>
              <a:rPr lang="en-US" sz="2200" dirty="0">
                <a:latin typeface="Times New Roman" panose="02020603050405020304" pitchFamily="18" charset="0"/>
                <a:cs typeface="Times New Roman" panose="02020603050405020304" pitchFamily="18" charset="0"/>
              </a:rPr>
              <a:t>          This becomes a strategy as to handle the covid-19 case through the provision of the technology transformation for Hepatitis B surface antigen vaccine to prevent Hepatitis B virus infection which in effects reduces the rate at which the coronavirus spread. Also, the establishment of a portfolio of covid-19 candidates through four R and B programs, in partnership with </a:t>
            </a:r>
            <a:r>
              <a:rPr lang="en-US" sz="2200" b="1" dirty="0" err="1">
                <a:latin typeface="Times New Roman" panose="02020603050405020304" pitchFamily="18" charset="0"/>
                <a:cs typeface="Times New Roman" panose="02020603050405020304" pitchFamily="18" charset="0"/>
              </a:rPr>
              <a:t>invio</a:t>
            </a:r>
            <a:r>
              <a:rPr lang="en-US" sz="2200" dirty="0">
                <a:latin typeface="Times New Roman" panose="02020603050405020304" pitchFamily="18" charset="0"/>
                <a:cs typeface="Times New Roman" panose="02020603050405020304" pitchFamily="18" charset="0"/>
              </a:rPr>
              <a:t> for funding- these promising nucleic acid technologies that deliver genes into the body to retool human cells to produce an immune response</a:t>
            </a:r>
          </a:p>
          <a:p>
            <a:pPr lvl="0">
              <a:lnSpc>
                <a:spcPct val="150000"/>
              </a:lnSpc>
            </a:pPr>
            <a:r>
              <a:rPr lang="en-US" sz="2200" b="1" dirty="0">
                <a:latin typeface="Times New Roman" panose="02020603050405020304" pitchFamily="18" charset="0"/>
                <a:cs typeface="Times New Roman" panose="02020603050405020304" pitchFamily="18" charset="0"/>
              </a:rPr>
              <a:t>HANDLING BY PRESENTATION OF A SAFE VACCINE DEVELOPED</a:t>
            </a:r>
            <a:endParaRPr lang="en-GB" sz="2200" b="1" i="1" dirty="0">
              <a:latin typeface="Times New Roman" panose="02020603050405020304" pitchFamily="18" charset="0"/>
              <a:cs typeface="Times New Roman" panose="02020603050405020304" pitchFamily="18" charset="0"/>
            </a:endParaRPr>
          </a:p>
          <a:p>
            <a:pPr marL="0" indent="0" algn="just">
              <a:lnSpc>
                <a:spcPct val="150000"/>
              </a:lnSpc>
              <a:buNone/>
            </a:pPr>
            <a:r>
              <a:rPr lang="en-US" sz="2200" dirty="0">
                <a:latin typeface="Times New Roman" panose="02020603050405020304" pitchFamily="18" charset="0"/>
                <a:cs typeface="Times New Roman" panose="02020603050405020304" pitchFamily="18" charset="0"/>
              </a:rPr>
              <a:t>     This research, teaching and bio-pharmaceutical industrial consists consulting in the field of bio-design and optimization for bio-pharmaceutical product process development, both fundamental and applied research. In this way one can handle the case of the pandemic. In this research for the vaccine, chemical engineers are partner up with scientist and micro-biologist to find or fight for vaccine.</a:t>
            </a:r>
            <a:endParaRPr lang="en-GB" sz="2200" dirty="0">
              <a:latin typeface="Times New Roman" panose="02020603050405020304" pitchFamily="18" charset="0"/>
              <a:cs typeface="Times New Roman" panose="02020603050405020304" pitchFamily="18" charset="0"/>
            </a:endParaRPr>
          </a:p>
          <a:p>
            <a:pPr marL="0" lvl="0" indent="0" algn="just">
              <a:lnSpc>
                <a:spcPct val="150000"/>
              </a:lnSpc>
              <a:buNone/>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008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0FA79-659D-44CA-8575-940995CC8B9D}"/>
              </a:ext>
            </a:extLst>
          </p:cNvPr>
          <p:cNvSpPr>
            <a:spLocks noGrp="1"/>
          </p:cNvSpPr>
          <p:nvPr>
            <p:ph type="title"/>
          </p:nvPr>
        </p:nvSpPr>
        <p:spPr>
          <a:xfrm>
            <a:off x="838200" y="1162277"/>
            <a:ext cx="10515600" cy="4533446"/>
          </a:xfrm>
        </p:spPr>
        <p:txBody>
          <a:bodyPr>
            <a:normAutofit/>
          </a:bodyPr>
          <a:lstStyle/>
          <a:p>
            <a:pPr algn="ctr">
              <a:lnSpc>
                <a:spcPct val="150000"/>
              </a:lnSpc>
            </a:pPr>
            <a:r>
              <a:rPr lang="en-US" b="1" dirty="0">
                <a:latin typeface="Times New Roman" panose="02020603050405020304" pitchFamily="18" charset="0"/>
                <a:cs typeface="Times New Roman" panose="02020603050405020304" pitchFamily="18" charset="0"/>
              </a:rPr>
              <a:t>CHAPTER THREE</a:t>
            </a:r>
            <a:br>
              <a:rPr lang="en-GB"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METHODOLOGY</a:t>
            </a:r>
            <a:br>
              <a:rPr lang="en-GB"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CASE STUDIES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897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B693-21E1-4ADA-8F01-18928BF9F80F}"/>
              </a:ext>
            </a:extLst>
          </p:cNvPr>
          <p:cNvSpPr>
            <a:spLocks noGrp="1"/>
          </p:cNvSpPr>
          <p:nvPr>
            <p:ph type="title"/>
          </p:nvPr>
        </p:nvSpPr>
        <p:spPr>
          <a:xfrm>
            <a:off x="353785" y="674232"/>
            <a:ext cx="11838215" cy="457200"/>
          </a:xfrm>
        </p:spPr>
        <p:txBody>
          <a:bodyPr>
            <a:noAutofit/>
          </a:bodyPr>
          <a:lstStyle/>
          <a:p>
            <a:r>
              <a:rPr lang="en-US" sz="2400" b="1" dirty="0">
                <a:latin typeface="Times New Roman" panose="02020603050405020304" pitchFamily="18" charset="0"/>
                <a:cs typeface="Times New Roman" panose="02020603050405020304" pitchFamily="18" charset="0"/>
              </a:rPr>
              <a:t>CASE 1: CHINA</a:t>
            </a:r>
            <a:endParaRPr lang="en-GB"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F075BD2-322C-439C-848E-46B2D99D6092}"/>
              </a:ext>
            </a:extLst>
          </p:cNvPr>
          <p:cNvSpPr>
            <a:spLocks noGrp="1"/>
          </p:cNvSpPr>
          <p:nvPr>
            <p:ph idx="1"/>
          </p:nvPr>
        </p:nvSpPr>
        <p:spPr>
          <a:xfrm>
            <a:off x="273503" y="1134838"/>
            <a:ext cx="11644993" cy="4588324"/>
          </a:xfrm>
        </p:spPr>
        <p:txBody>
          <a:bodyPr>
            <a:normAutofit/>
          </a:bodyPr>
          <a:lstStyle/>
          <a:p>
            <a:pPr marL="0" indent="0" algn="just">
              <a:lnSpc>
                <a:spcPct val="150000"/>
              </a:lnSpc>
              <a:buNone/>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2200" u="sng" dirty="0">
                <a:latin typeface="Times New Roman" panose="02020603050405020304" pitchFamily="18" charset="0"/>
                <a:ea typeface="SimSun" panose="02010600030101010101" pitchFamily="2" charset="-122"/>
                <a:cs typeface="Times New Roman" panose="02020603050405020304" pitchFamily="18" charset="0"/>
              </a:rPr>
              <a:t>Population</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In the past 15 years China has experienced numerous public health crises caused by diseases outbreak including severe Acute Respiratory Syndromes (SARS) in 2003 and influenza- a virus subtype H7N9 in 2013. These epidemics such as SARS and H7N9 have caused huge negative impacts on the population health and the economy, but this case coronavirus which has become a pandemic bringing a threatened national and even international security. The effects of the covid-19 on China’s environmental health can be seen through the increase in the </a:t>
            </a:r>
            <a:r>
              <a:rPr lang="en-US" altLang="zh-CN" sz="2200" b="1" dirty="0">
                <a:latin typeface="Times New Roman" panose="02020603050405020304" pitchFamily="18" charset="0"/>
                <a:ea typeface="SimSun" panose="02010600030101010101" pitchFamily="2" charset="-122"/>
                <a:cs typeface="Times New Roman" panose="02020603050405020304" pitchFamily="18" charset="0"/>
              </a:rPr>
              <a:t>death rate</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causing reduction in </a:t>
            </a:r>
            <a:r>
              <a:rPr lang="en-US" altLang="zh-CN" sz="2200" b="1" dirty="0">
                <a:latin typeface="Times New Roman" panose="02020603050405020304" pitchFamily="18" charset="0"/>
                <a:ea typeface="SimSun" panose="02010600030101010101" pitchFamily="2" charset="-122"/>
                <a:cs typeface="Times New Roman" panose="02020603050405020304" pitchFamily="18" charset="0"/>
              </a:rPr>
              <a:t>population</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This year the death rate would reduce more than usual of any other year, as shown below:</a:t>
            </a:r>
            <a:endParaRPr lang="en-GB" sz="2200" dirty="0"/>
          </a:p>
        </p:txBody>
      </p:sp>
      <p:sp>
        <p:nvSpPr>
          <p:cNvPr id="6" name="Rectangle 5">
            <a:extLst>
              <a:ext uri="{FF2B5EF4-FFF2-40B4-BE49-F238E27FC236}">
                <a16:creationId xmlns:a16="http://schemas.microsoft.com/office/drawing/2014/main" id="{D9D3AEC4-0A45-4A4D-9940-3220FA876681}"/>
              </a:ext>
            </a:extLst>
          </p:cNvPr>
          <p:cNvSpPr>
            <a:spLocks noChangeArrowheads="1"/>
          </p:cNvSpPr>
          <p:nvPr/>
        </p:nvSpPr>
        <p:spPr bwMode="auto">
          <a:xfrm>
            <a:off x="800100" y="-143551"/>
            <a:ext cx="6078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zh-CN" sz="1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en-US" altLang="zh-CN" sz="1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8940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9671E7-976D-4245-8811-4DD7E250E6BE}"/>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922814" y="289945"/>
            <a:ext cx="5959929" cy="4412684"/>
          </a:xfrm>
          <a:prstGeom prst="rect">
            <a:avLst/>
          </a:prstGeom>
        </p:spPr>
      </p:pic>
      <p:sp>
        <p:nvSpPr>
          <p:cNvPr id="5" name="Text Box 30">
            <a:extLst>
              <a:ext uri="{FF2B5EF4-FFF2-40B4-BE49-F238E27FC236}">
                <a16:creationId xmlns:a16="http://schemas.microsoft.com/office/drawing/2014/main" id="{C89B7AAB-56F1-43E5-8477-BE9B79DC32EB}"/>
              </a:ext>
            </a:extLst>
          </p:cNvPr>
          <p:cNvSpPr txBox="1"/>
          <p:nvPr/>
        </p:nvSpPr>
        <p:spPr>
          <a:xfrm>
            <a:off x="2237014" y="4916805"/>
            <a:ext cx="7494815" cy="104124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Bef>
                <a:spcPts val="900"/>
              </a:spcBef>
              <a:spcAft>
                <a:spcPts val="600"/>
              </a:spcAft>
            </a:pPr>
            <a:r>
              <a:rPr lang="en-GB" sz="2400" b="1" dirty="0">
                <a:effectLst/>
                <a:latin typeface="Times New Roman" panose="02020603050405020304" pitchFamily="18" charset="0"/>
                <a:ea typeface="Times New Roman" panose="02020603050405020304" pitchFamily="18" charset="0"/>
                <a:cs typeface="Times New Roman" panose="02020603050405020304" pitchFamily="18" charset="0"/>
              </a:rPr>
              <a:t>Figure 11: Birth and Death rate in china from 1950 to 2015</a:t>
            </a:r>
            <a:endParaRPr lang="en-GB" sz="20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015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B0E639-EB4E-4165-96B1-544131E3242E}"/>
              </a:ext>
            </a:extLst>
          </p:cNvPr>
          <p:cNvSpPr>
            <a:spLocks noGrp="1"/>
          </p:cNvSpPr>
          <p:nvPr>
            <p:ph idx="1"/>
          </p:nvPr>
        </p:nvSpPr>
        <p:spPr>
          <a:xfrm>
            <a:off x="497305" y="1"/>
            <a:ext cx="11341769" cy="6858000"/>
          </a:xfrm>
        </p:spPr>
        <p:txBody>
          <a:bodyPr>
            <a:normAutofit lnSpcReduction="10000"/>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            According to WHO, Environmental health as it relates to health as all the physical, chemical, and biological factors external to a person and all the related behaviours</a:t>
            </a:r>
            <a:r>
              <a:rPr lang="en-GB" sz="2200" dirty="0">
                <a:latin typeface="Times New Roman" panose="02020603050405020304" pitchFamily="18" charset="0"/>
                <a:cs typeface="Times New Roman" panose="02020603050405020304" pitchFamily="18" charset="0"/>
              </a:rPr>
              <a:t>, environmental health consists of preventing or controlling disease, injury, and disability related to the interactions between people and their environment. Economic sustainability refers to practices that support long-term economic growth without negatively impacting social, environmental, and cultural aspects of the community. Now the precept of handling is to simply control the virus so as not to out of hand but in this concept, we limit ourselves to the engineering strategies to handle the pandemic for environmental health and economic sustainability. The effects of covid-19 on the environmental health has been seen to be drastically with respect to the elemental themes of environmental health, which includes: outdoor air quality, surface and ground water quality, toxic substances and hazardous wastes, homes and communities, infrastructure and surveillance, and global environmental health. The effects of covid-19 on the economic sustainability are seen on the </a:t>
            </a:r>
            <a:r>
              <a:rPr lang="en-US" sz="2200" b="1" dirty="0">
                <a:latin typeface="Times New Roman" panose="02020603050405020304" pitchFamily="18" charset="0"/>
                <a:cs typeface="Times New Roman" panose="02020603050405020304" pitchFamily="18" charset="0"/>
              </a:rPr>
              <a:t>financial system of a nation that displays only minor fluctuations in output growth and exhibits a consistently low inflation rate. </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5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FFA236-84EC-42EC-B4CF-324D40B77BB7}"/>
              </a:ext>
            </a:extLst>
          </p:cNvPr>
          <p:cNvSpPr>
            <a:spLocks noGrp="1"/>
          </p:cNvSpPr>
          <p:nvPr>
            <p:ph idx="1"/>
          </p:nvPr>
        </p:nvSpPr>
        <p:spPr>
          <a:xfrm>
            <a:off x="401053" y="526954"/>
            <a:ext cx="11502189" cy="5804091"/>
          </a:xfrm>
        </p:spPr>
        <p:txBody>
          <a:bodyPr>
            <a:normAutofit/>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The SARS outbreak infected thousands of people, causing widespread serious illness across a large population and many deaths. According to WHO, 648 of the 8082 probable cases of SARS in mainland China and Hong Kong died initial after the release. Worldwide, in just 3 months, there were more than 8000 infected individuals, with over 700 deaths (almost 9% of infected cases). The psychological impact of SARS was also very serious. The distress was more prominent among the groups of nurses who were working with patients with SARS. Studies show that the SARS outbreak also fostered negative impacts on people’s mental health, as mentioned by two hospital doctors: These SARS cases caused extreme emotional sadness. Psychologically it is entirely possible that an event destroyed a person. They needed psychological counselling. As SARS cases live in the hospital, people won’t be able to see their family, and feared the treatment, </a:t>
            </a:r>
            <a:r>
              <a:rPr lang="en-US" sz="2200" b="1" dirty="0">
                <a:latin typeface="Times New Roman" panose="02020603050405020304" pitchFamily="18" charset="0"/>
                <a:cs typeface="Times New Roman" panose="02020603050405020304" pitchFamily="18" charset="0"/>
              </a:rPr>
              <a:t>developing a mental disorder.</a:t>
            </a: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877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3ADD46-8F85-4750-8C6C-6FB520636CB7}"/>
              </a:ext>
            </a:extLst>
          </p:cNvPr>
          <p:cNvSpPr>
            <a:spLocks noGrp="1"/>
          </p:cNvSpPr>
          <p:nvPr>
            <p:ph idx="1"/>
          </p:nvPr>
        </p:nvSpPr>
        <p:spPr>
          <a:xfrm>
            <a:off x="146957" y="179614"/>
            <a:ext cx="11838214" cy="6482443"/>
          </a:xfrm>
        </p:spPr>
        <p:txBody>
          <a:bodyPr>
            <a:normAutofit fontScale="92500" lnSpcReduction="10000"/>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In the case of identifying the effects of environmental health in china caused by the pandemic, the elements are also examined:</a:t>
            </a:r>
            <a:endParaRPr lang="en-GB" sz="2200" dirty="0">
              <a:latin typeface="Times New Roman" panose="02020603050405020304" pitchFamily="18" charset="0"/>
              <a:cs typeface="Times New Roman" panose="02020603050405020304" pitchFamily="18" charset="0"/>
            </a:endParaRPr>
          </a:p>
          <a:p>
            <a:pPr algn="just">
              <a:lnSpc>
                <a:spcPct val="150000"/>
              </a:lnSpc>
            </a:pPr>
            <a:r>
              <a:rPr lang="en-US" sz="2200" b="1" dirty="0">
                <a:latin typeface="Times New Roman" panose="02020603050405020304" pitchFamily="18" charset="0"/>
                <a:cs typeface="Times New Roman" panose="02020603050405020304" pitchFamily="18" charset="0"/>
              </a:rPr>
              <a:t>The outdoor air quality:</a:t>
            </a:r>
            <a:r>
              <a:rPr lang="en-US" sz="2200" dirty="0">
                <a:latin typeface="Times New Roman" panose="02020603050405020304" pitchFamily="18" charset="0"/>
                <a:cs typeface="Times New Roman" panose="02020603050405020304" pitchFamily="18" charset="0"/>
              </a:rPr>
              <a:t> As a result of the lockdown in response to coronavirus, the air quality as been seen to have been free from industrial air pollution, providing cleaner air in the environment.</a:t>
            </a:r>
            <a:endParaRPr lang="en-GB" sz="2200" dirty="0">
              <a:latin typeface="Times New Roman" panose="02020603050405020304" pitchFamily="18" charset="0"/>
              <a:cs typeface="Times New Roman" panose="02020603050405020304" pitchFamily="18" charset="0"/>
            </a:endParaRPr>
          </a:p>
          <a:p>
            <a:pPr algn="just">
              <a:lnSpc>
                <a:spcPct val="150000"/>
              </a:lnSpc>
            </a:pPr>
            <a:r>
              <a:rPr lang="en-US" sz="2200" b="1" dirty="0">
                <a:latin typeface="Times New Roman" panose="02020603050405020304" pitchFamily="18" charset="0"/>
                <a:cs typeface="Times New Roman" panose="02020603050405020304" pitchFamily="18" charset="0"/>
              </a:rPr>
              <a:t>Surface and ground water quality: </a:t>
            </a:r>
            <a:r>
              <a:rPr lang="en-US" sz="2200" dirty="0">
                <a:latin typeface="Times New Roman" panose="02020603050405020304" pitchFamily="18" charset="0"/>
                <a:cs typeface="Times New Roman" panose="02020603050405020304" pitchFamily="18" charset="0"/>
              </a:rPr>
              <a:t>China as a case study is viewed that their surface and ground water quality reduced due to the disease that could is transmitted through fluids.</a:t>
            </a:r>
            <a:endParaRPr lang="en-GB" sz="2200" dirty="0">
              <a:latin typeface="Times New Roman" panose="02020603050405020304" pitchFamily="18" charset="0"/>
              <a:cs typeface="Times New Roman" panose="02020603050405020304" pitchFamily="18" charset="0"/>
            </a:endParaRPr>
          </a:p>
          <a:p>
            <a:pPr algn="just">
              <a:lnSpc>
                <a:spcPct val="150000"/>
              </a:lnSpc>
            </a:pPr>
            <a:r>
              <a:rPr lang="en-US" sz="2200" b="1" dirty="0">
                <a:latin typeface="Times New Roman" panose="02020603050405020304" pitchFamily="18" charset="0"/>
                <a:cs typeface="Times New Roman" panose="02020603050405020304" pitchFamily="18" charset="0"/>
              </a:rPr>
              <a:t>Toxic substances and hazardous wastes: </a:t>
            </a:r>
            <a:r>
              <a:rPr lang="en-US" sz="2200" dirty="0">
                <a:latin typeface="Times New Roman" panose="02020603050405020304" pitchFamily="18" charset="0"/>
                <a:cs typeface="Times New Roman" panose="02020603050405020304" pitchFamily="18" charset="0"/>
              </a:rPr>
              <a:t> the environmental health had also been helped by the pandemic, since companies can’t be able to produce goods over there, toxic substances such as waste resulting from end product has been reduced greatly.</a:t>
            </a:r>
            <a:endParaRPr lang="en-GB" sz="2200" dirty="0">
              <a:latin typeface="Times New Roman" panose="02020603050405020304" pitchFamily="18" charset="0"/>
              <a:cs typeface="Times New Roman" panose="02020603050405020304" pitchFamily="18" charset="0"/>
            </a:endParaRPr>
          </a:p>
          <a:p>
            <a:pPr algn="just">
              <a:lnSpc>
                <a:spcPct val="150000"/>
              </a:lnSpc>
            </a:pPr>
            <a:r>
              <a:rPr lang="en-US" sz="2200" b="1" dirty="0">
                <a:latin typeface="Times New Roman" panose="02020603050405020304" pitchFamily="18" charset="0"/>
                <a:cs typeface="Times New Roman" panose="02020603050405020304" pitchFamily="18" charset="0"/>
              </a:rPr>
              <a:t>Homes and communities</a:t>
            </a:r>
            <a:r>
              <a:rPr lang="en-US" sz="2200" dirty="0">
                <a:latin typeface="Times New Roman" panose="02020603050405020304" pitchFamily="18" charset="0"/>
                <a:cs typeface="Times New Roman" panose="02020603050405020304" pitchFamily="18" charset="0"/>
              </a:rPr>
              <a:t>: These include</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Indoor air pollution, Inadequate heating and sanitation, Structural problems, Electrical and fire hazards, and Lead-based paint hazards of china which is seen to have increased exponentially, but has the air pollution as reduced by 25 percent in China the homes and communities as increased by that same proportion reduced of the outside pollution.</a:t>
            </a: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982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6823AA-FDAC-4DF0-9C6A-82D2715E02FF}"/>
              </a:ext>
            </a:extLst>
          </p:cNvPr>
          <p:cNvSpPr>
            <a:spLocks noGrp="1"/>
          </p:cNvSpPr>
          <p:nvPr>
            <p:ph idx="1"/>
          </p:nvPr>
        </p:nvSpPr>
        <p:spPr>
          <a:xfrm>
            <a:off x="336884" y="1221205"/>
            <a:ext cx="11502190" cy="4650205"/>
          </a:xfrm>
        </p:spPr>
        <p:txBody>
          <a:bodyPr>
            <a:normAutofit/>
          </a:bodyPr>
          <a:lstStyle/>
          <a:p>
            <a:pPr algn="just">
              <a:lnSpc>
                <a:spcPct val="150000"/>
              </a:lnSpc>
            </a:pPr>
            <a:r>
              <a:rPr lang="en-US" sz="2200" b="1" dirty="0">
                <a:latin typeface="Times New Roman" panose="02020603050405020304" pitchFamily="18" charset="0"/>
                <a:cs typeface="Times New Roman" panose="02020603050405020304" pitchFamily="18" charset="0"/>
              </a:rPr>
              <a:t>Global Environmental Health: </a:t>
            </a:r>
            <a:r>
              <a:rPr lang="en-US" sz="2200" dirty="0">
                <a:latin typeface="Times New Roman" panose="02020603050405020304" pitchFamily="18" charset="0"/>
                <a:cs typeface="Times New Roman" panose="02020603050405020304" pitchFamily="18" charset="0"/>
              </a:rPr>
              <a:t>Coronavirus in china as brought simply a global health disorder such like the Water quality being an important global challenge, The coronavirus outbreak has affected the global environmental health by creating a medium of awareness through the need for sanitation, because coronavirus can also pollute water and if this is productive, it would be disastrous one has people with the virus would increase largely and in response increasing the death rate in china.</a:t>
            </a:r>
            <a:endParaRPr lang="en-GB" sz="2200" dirty="0">
              <a:latin typeface="Times New Roman" panose="02020603050405020304" pitchFamily="18" charset="0"/>
              <a:cs typeface="Times New Roman" panose="02020603050405020304" pitchFamily="18" charset="0"/>
            </a:endParaRPr>
          </a:p>
          <a:p>
            <a:pPr algn="just">
              <a:lnSpc>
                <a:spcPct val="150000"/>
              </a:lnSpc>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9876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D09AB-BBAA-4262-A783-597341C91EBD}"/>
              </a:ext>
            </a:extLst>
          </p:cNvPr>
          <p:cNvSpPr>
            <a:spLocks noGrp="1"/>
          </p:cNvSpPr>
          <p:nvPr>
            <p:ph idx="1"/>
          </p:nvPr>
        </p:nvSpPr>
        <p:spPr>
          <a:xfrm>
            <a:off x="146956" y="179614"/>
            <a:ext cx="11903529" cy="6433457"/>
          </a:xfrm>
        </p:spPr>
        <p:txBody>
          <a:bodyPr>
            <a:normAutofit fontScale="70000" lnSpcReduction="20000"/>
          </a:bodyPr>
          <a:lstStyle/>
          <a:p>
            <a:pPr>
              <a:lnSpc>
                <a:spcPct val="170000"/>
              </a:lnSpc>
            </a:pPr>
            <a:r>
              <a:rPr lang="en-US" b="1" dirty="0">
                <a:latin typeface="Times New Roman" panose="02020603050405020304" pitchFamily="18" charset="0"/>
                <a:cs typeface="Times New Roman" panose="02020603050405020304" pitchFamily="18" charset="0"/>
              </a:rPr>
              <a:t>CASE 2: NIGERIA</a:t>
            </a:r>
            <a:endParaRPr lang="en-GB" b="1" dirty="0">
              <a:latin typeface="Times New Roman" panose="02020603050405020304" pitchFamily="18" charset="0"/>
              <a:cs typeface="Times New Roman" panose="02020603050405020304" pitchFamily="18" charset="0"/>
            </a:endParaRPr>
          </a:p>
          <a:p>
            <a:pPr marL="0" indent="0" algn="just">
              <a:lnSpc>
                <a:spcPct val="170000"/>
              </a:lnSpc>
              <a:buNone/>
            </a:pPr>
            <a:r>
              <a:rPr lang="en-US" dirty="0">
                <a:latin typeface="Times New Roman" panose="02020603050405020304" pitchFamily="18" charset="0"/>
                <a:cs typeface="Times New Roman" panose="02020603050405020304" pitchFamily="18" charset="0"/>
              </a:rPr>
              <a:t>       In Nigeria, the pandemic has been declared has a dangerous disease by our president, meaning it has the potential of bring harm to the body of environmental health as seen in our death rate and health dispersity increasing. In result to the presidential speech, the government’s chief lawyer, Attorney General Abubakar </a:t>
            </a:r>
            <a:r>
              <a:rPr lang="en-US" dirty="0" err="1">
                <a:latin typeface="Times New Roman" panose="02020603050405020304" pitchFamily="18" charset="0"/>
                <a:cs typeface="Times New Roman" panose="02020603050405020304" pitchFamily="18" charset="0"/>
              </a:rPr>
              <a:t>Malami</a:t>
            </a:r>
            <a:r>
              <a:rPr lang="en-US" dirty="0">
                <a:latin typeface="Times New Roman" panose="02020603050405020304" pitchFamily="18" charset="0"/>
                <a:cs typeface="Times New Roman" panose="02020603050405020304" pitchFamily="18" charset="0"/>
              </a:rPr>
              <a:t>, dismissed a reported legal challenge on the propriety of Buhari’s lockdown orders of March 29. He said the quarantine act empowered the president to restrict movement when a “dangerous disease” breaks out.</a:t>
            </a:r>
            <a:endParaRPr lang="en-GB" dirty="0">
              <a:latin typeface="Times New Roman" panose="02020603050405020304" pitchFamily="18" charset="0"/>
              <a:cs typeface="Times New Roman" panose="02020603050405020304" pitchFamily="18" charset="0"/>
            </a:endParaRPr>
          </a:p>
          <a:p>
            <a:pPr>
              <a:lnSpc>
                <a:spcPct val="170000"/>
              </a:lnSpc>
            </a:pPr>
            <a:r>
              <a:rPr lang="en-US" b="1" dirty="0">
                <a:latin typeface="Times New Roman" panose="02020603050405020304" pitchFamily="18" charset="0"/>
                <a:cs typeface="Times New Roman" panose="02020603050405020304" pitchFamily="18" charset="0"/>
              </a:rPr>
              <a:t>CASE 3: INDIA</a:t>
            </a:r>
            <a:endParaRPr lang="en-GB" dirty="0">
              <a:latin typeface="Times New Roman" panose="02020603050405020304" pitchFamily="18" charset="0"/>
              <a:cs typeface="Times New Roman" panose="02020603050405020304" pitchFamily="18" charset="0"/>
            </a:endParaRPr>
          </a:p>
          <a:p>
            <a:pPr marL="0" indent="0" algn="just">
              <a:lnSpc>
                <a:spcPct val="170000"/>
              </a:lnSpc>
              <a:buNone/>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India, it is seen through their environmental health, their air quality as been spotted to be cleaner and more visible since lockdown due to the pandemic. This increase in the visible air in the air quality was seen to be as a result of the decrease in the use of fossil fuels burning which is a 2.5micronones smaller than the cubic of a human hair, this fossil fuel also do causes bad respiratory system but due to the decrease in it the environmental health is now in a good condition for them in India.</a:t>
            </a:r>
            <a:endParaRPr lang="en-GB" dirty="0">
              <a:latin typeface="Times New Roman" panose="02020603050405020304" pitchFamily="18" charset="0"/>
              <a:cs typeface="Times New Roman" panose="02020603050405020304" pitchFamily="18" charset="0"/>
            </a:endParaRPr>
          </a:p>
          <a:p>
            <a:pPr marL="0" indent="0">
              <a:lnSpc>
                <a:spcPct val="170000"/>
              </a:lnSpc>
              <a:buNone/>
            </a:pPr>
            <a:endParaRPr lang="en-GB" dirty="0">
              <a:latin typeface="Times New Roman" panose="02020603050405020304" pitchFamily="18" charset="0"/>
              <a:cs typeface="Times New Roman" panose="02020603050405020304" pitchFamily="18" charset="0"/>
            </a:endParaRPr>
          </a:p>
          <a:p>
            <a:pPr>
              <a:lnSpc>
                <a:spcPct val="170000"/>
              </a:lnSpc>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307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A0084C-6175-4C82-A856-8C0F83DBAD6C}"/>
              </a:ext>
            </a:extLst>
          </p:cNvPr>
          <p:cNvSpPr>
            <a:spLocks noGrp="1"/>
          </p:cNvSpPr>
          <p:nvPr>
            <p:ph idx="1"/>
          </p:nvPr>
        </p:nvSpPr>
        <p:spPr>
          <a:xfrm>
            <a:off x="244929" y="228600"/>
            <a:ext cx="11789228" cy="6400800"/>
          </a:xfrm>
        </p:spPr>
        <p:txBody>
          <a:bodyPr>
            <a:normAutofit/>
          </a:bodyPr>
          <a:lstStyle/>
          <a:p>
            <a:pPr>
              <a:lnSpc>
                <a:spcPct val="170000"/>
              </a:lnSpc>
            </a:pPr>
            <a:r>
              <a:rPr lang="en-US" sz="2200" b="1" dirty="0">
                <a:latin typeface="Times New Roman" panose="02020603050405020304" pitchFamily="18" charset="0"/>
                <a:cs typeface="Times New Roman" panose="02020603050405020304" pitchFamily="18" charset="0"/>
              </a:rPr>
              <a:t>CASE 4: ECONMIC SUSTAINANCE</a:t>
            </a:r>
            <a:endParaRPr lang="en-GB" sz="2200" b="1" dirty="0">
              <a:latin typeface="Times New Roman" panose="02020603050405020304" pitchFamily="18" charset="0"/>
              <a:cs typeface="Times New Roman" panose="02020603050405020304" pitchFamily="18" charset="0"/>
            </a:endParaRPr>
          </a:p>
          <a:p>
            <a:pPr marL="0" indent="0">
              <a:lnSpc>
                <a:spcPct val="170000"/>
              </a:lnSpc>
              <a:buNone/>
            </a:pPr>
            <a:r>
              <a:rPr lang="en-US" sz="2200" dirty="0">
                <a:latin typeface="Times New Roman" panose="02020603050405020304" pitchFamily="18" charset="0"/>
                <a:cs typeface="Times New Roman" panose="02020603050405020304" pitchFamily="18" charset="0"/>
              </a:rPr>
              <a:t>        The economic sustainability of various companies as been sited to be unstable, businesses such as Football clubs are now losing their funds to run the club gradually as they stay more lockdown at home. The president of united state-Donald Trump also had a say on the economy sustainability saying that it is better to heal firstly (and on this having a 49% to 48% win).</a:t>
            </a:r>
            <a:endParaRPr lang="en-GB" sz="2200" dirty="0">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402262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D011-6D72-436C-8CBD-2072DA0F7047}"/>
              </a:ext>
            </a:extLst>
          </p:cNvPr>
          <p:cNvSpPr>
            <a:spLocks noGrp="1"/>
          </p:cNvSpPr>
          <p:nvPr>
            <p:ph type="title"/>
          </p:nvPr>
        </p:nvSpPr>
        <p:spPr>
          <a:xfrm>
            <a:off x="0" y="0"/>
            <a:ext cx="12192000" cy="1094014"/>
          </a:xfrm>
        </p:spPr>
        <p:txBody>
          <a:bodyPr>
            <a:noAutofit/>
          </a:bodyPr>
          <a:lstStyle/>
          <a:p>
            <a:pPr algn="ctr"/>
            <a:r>
              <a:rPr lang="en-US" sz="2200" b="1" dirty="0">
                <a:latin typeface="Times New Roman" panose="02020603050405020304" pitchFamily="18" charset="0"/>
                <a:cs typeface="Times New Roman" panose="02020603050405020304" pitchFamily="18" charset="0"/>
              </a:rPr>
              <a:t>CASE STUDY ON THE EFFECTS OF CORONAVIRUS ON ECONOMIC SUSTAINABILITY</a:t>
            </a:r>
            <a:endParaRPr lang="en-GB" sz="2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4BAF1E8-6731-4440-9813-7B487910A1C1}"/>
              </a:ext>
            </a:extLst>
          </p:cNvPr>
          <p:cNvSpPr>
            <a:spLocks noGrp="1"/>
          </p:cNvSpPr>
          <p:nvPr>
            <p:ph idx="1"/>
          </p:nvPr>
        </p:nvSpPr>
        <p:spPr>
          <a:xfrm>
            <a:off x="212271" y="816429"/>
            <a:ext cx="11821886" cy="5861957"/>
          </a:xfrm>
        </p:spPr>
        <p:txBody>
          <a:bodyPr>
            <a:normAutofit lnSpcReduction="10000"/>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A major case study of this effect can be seen from where the virus was found in, which is in China, Wuhan city. In china, where the coronavirus first appeared, industrial production, sales and investment all fell into the first two month of the year, compared with the same period in 2019. China makes up a third of manufacturing globally and is the world’s largest exporter of goods. The pandemic had affected their economy severely in sense of their production, for example, their industrial production fell by 13.5% in the first two months of the year as shown below:</a:t>
            </a: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r>
              <a:rPr lang="en-US" sz="2200" dirty="0">
                <a:latin typeface="Times New Roman" panose="02020603050405020304" pitchFamily="18" charset="0"/>
                <a:cs typeface="Times New Roman" panose="02020603050405020304" pitchFamily="18" charset="0"/>
              </a:rPr>
              <a:t>   Another example of the case study of how the coronavirus has affected China’s economy is on their car sales, due to the restrictions that has affected the supply chains of the big companies such as the industrial equipment manufacturer JCB and carmaker Nissan, shops and car dealerships have all reported a fall in the demand, also an indication was made that china’s car demand dropped by 86%in February. Forcing more carmakers such as </a:t>
            </a:r>
            <a:r>
              <a:rPr lang="en-US" sz="2200" dirty="0" err="1">
                <a:latin typeface="Times New Roman" panose="02020603050405020304" pitchFamily="18" charset="0"/>
                <a:cs typeface="Times New Roman" panose="02020603050405020304" pitchFamily="18" charset="0"/>
              </a:rPr>
              <a:t>Telsa</a:t>
            </a:r>
            <a:r>
              <a:rPr lang="en-US" sz="2200" dirty="0">
                <a:latin typeface="Times New Roman" panose="02020603050405020304" pitchFamily="18" charset="0"/>
                <a:cs typeface="Times New Roman" panose="02020603050405020304" pitchFamily="18" charset="0"/>
              </a:rPr>
              <a:t> or </a:t>
            </a:r>
            <a:r>
              <a:rPr lang="en-US" sz="2200" dirty="0" err="1">
                <a:latin typeface="Times New Roman" panose="02020603050405020304" pitchFamily="18" charset="0"/>
                <a:cs typeface="Times New Roman" panose="02020603050405020304" pitchFamily="18" charset="0"/>
              </a:rPr>
              <a:t>Geely</a:t>
            </a:r>
            <a:r>
              <a:rPr lang="en-US" sz="2200" dirty="0">
                <a:latin typeface="Times New Roman" panose="02020603050405020304" pitchFamily="18" charset="0"/>
                <a:cs typeface="Times New Roman" panose="02020603050405020304" pitchFamily="18" charset="0"/>
              </a:rPr>
              <a:t> to now sell cars online as customers stay away from showrooms, this fall in the car sales in China are shown below:</a:t>
            </a: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0234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6BDDC11-C584-4000-9AE0-90D9F04F7A0B}"/>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t="6810" b="4867"/>
          <a:stretch/>
        </p:blipFill>
        <p:spPr bwMode="auto">
          <a:xfrm>
            <a:off x="2939142" y="1208240"/>
            <a:ext cx="5682343" cy="3512623"/>
          </a:xfrm>
          <a:prstGeom prst="rect">
            <a:avLst/>
          </a:prstGeom>
          <a:ln>
            <a:noFill/>
          </a:ln>
          <a:extLst>
            <a:ext uri="{53640926-AAD7-44D8-BBD7-CCE9431645EC}">
              <a14:shadowObscured xmlns:a14="http://schemas.microsoft.com/office/drawing/2010/main"/>
            </a:ext>
          </a:extLst>
        </p:spPr>
      </p:pic>
      <p:sp>
        <p:nvSpPr>
          <p:cNvPr id="5" name="Text Box 24">
            <a:extLst>
              <a:ext uri="{FF2B5EF4-FFF2-40B4-BE49-F238E27FC236}">
                <a16:creationId xmlns:a16="http://schemas.microsoft.com/office/drawing/2014/main" id="{CD81643F-F324-4A10-BC7D-C8B2239126E1}"/>
              </a:ext>
            </a:extLst>
          </p:cNvPr>
          <p:cNvSpPr txBox="1"/>
          <p:nvPr/>
        </p:nvSpPr>
        <p:spPr>
          <a:xfrm>
            <a:off x="2939142" y="4720863"/>
            <a:ext cx="5559879" cy="446661"/>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Bef>
                <a:spcPts val="900"/>
              </a:spcBef>
              <a:spcAft>
                <a:spcPts val="600"/>
              </a:spcAft>
            </a:pPr>
            <a:r>
              <a:rPr lang="en-GB" sz="2200" b="1" dirty="0">
                <a:effectLst/>
                <a:latin typeface="Times New Roman" panose="02020603050405020304" pitchFamily="18" charset="0"/>
                <a:ea typeface="Times New Roman" panose="02020603050405020304" pitchFamily="18" charset="0"/>
                <a:cs typeface="Times New Roman" panose="02020603050405020304" pitchFamily="18" charset="0"/>
              </a:rPr>
              <a:t>Figure 14: Indication of car sales falling</a:t>
            </a:r>
            <a:endParaRPr lang="en-GB" sz="2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427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C5064F-6677-4D4F-80AF-5F70E0C946CE}"/>
              </a:ext>
            </a:extLst>
          </p:cNvPr>
          <p:cNvSpPr>
            <a:spLocks noGrp="1"/>
          </p:cNvSpPr>
          <p:nvPr>
            <p:ph idx="1"/>
          </p:nvPr>
        </p:nvSpPr>
        <p:spPr>
          <a:xfrm>
            <a:off x="391885" y="408214"/>
            <a:ext cx="11462657" cy="6123215"/>
          </a:xfrm>
        </p:spPr>
        <p:txBody>
          <a:bodyPr/>
          <a:lstStyle/>
          <a:p>
            <a:pPr marL="0" indent="0" algn="just">
              <a:lnSpc>
                <a:spcPct val="150000"/>
              </a:lnSpc>
              <a:buNone/>
            </a:pPr>
            <a:r>
              <a:rPr lang="en-US" sz="2200" b="1" dirty="0">
                <a:latin typeface="Times New Roman" panose="02020603050405020304" pitchFamily="18" charset="0"/>
                <a:cs typeface="Times New Roman" panose="02020603050405020304" pitchFamily="18" charset="0"/>
              </a:rPr>
              <a:t>        Another case study in effect to economy stability is the issue of Gold investment, </a:t>
            </a:r>
            <a:r>
              <a:rPr lang="en-US" sz="2200" dirty="0">
                <a:latin typeface="Times New Roman" panose="02020603050405020304" pitchFamily="18" charset="0"/>
                <a:cs typeface="Times New Roman" panose="02020603050405020304" pitchFamily="18" charset="0"/>
              </a:rPr>
              <a:t>in a time of crisis, investors often choose less risky investments. Since Gold is traditionally considered a ‘safe haven’ for investment in times of uncertainty, the price of gold tumbled briefly in march, as investors were fearful about a global recession.</a:t>
            </a:r>
            <a:endParaRPr lang="en-GB" sz="2200" dirty="0">
              <a:latin typeface="Times New Roman" panose="02020603050405020304" pitchFamily="18" charset="0"/>
              <a:cs typeface="Times New Roman" panose="02020603050405020304" pitchFamily="18" charset="0"/>
            </a:endParaRPr>
          </a:p>
          <a:p>
            <a:pPr marL="0" indent="0">
              <a:buNone/>
            </a:pPr>
            <a:endParaRPr lang="en-GB" dirty="0"/>
          </a:p>
        </p:txBody>
      </p:sp>
      <p:pic>
        <p:nvPicPr>
          <p:cNvPr id="4" name="Picture 3">
            <a:extLst>
              <a:ext uri="{FF2B5EF4-FFF2-40B4-BE49-F238E27FC236}">
                <a16:creationId xmlns:a16="http://schemas.microsoft.com/office/drawing/2014/main" id="{754AD476-7F9C-4421-A820-C593F2BA8FF0}"/>
              </a:ext>
            </a:extLst>
          </p:cNvPr>
          <p:cNvPicPr/>
          <p:nvPr/>
        </p:nvPicPr>
        <p:blipFill rotWithShape="1">
          <a:blip r:embed="rId2" cstate="print">
            <a:extLst>
              <a:ext uri="{28A0092B-C50C-407E-A947-70E740481C1C}">
                <a14:useLocalDpi xmlns:a14="http://schemas.microsoft.com/office/drawing/2010/main" val="0"/>
              </a:ext>
            </a:extLst>
          </a:blip>
          <a:srcRect t="6812" b="4626"/>
          <a:stretch/>
        </p:blipFill>
        <p:spPr bwMode="auto">
          <a:xfrm>
            <a:off x="3429000" y="2543765"/>
            <a:ext cx="4914900" cy="2942635"/>
          </a:xfrm>
          <a:prstGeom prst="rect">
            <a:avLst/>
          </a:prstGeom>
          <a:ln>
            <a:noFill/>
          </a:ln>
          <a:extLst>
            <a:ext uri="{53640926-AAD7-44D8-BBD7-CCE9431645EC}">
              <a14:shadowObscured xmlns:a14="http://schemas.microsoft.com/office/drawing/2010/main"/>
            </a:ext>
          </a:extLst>
        </p:spPr>
      </p:pic>
      <p:sp>
        <p:nvSpPr>
          <p:cNvPr id="5" name="Text Box 27">
            <a:extLst>
              <a:ext uri="{FF2B5EF4-FFF2-40B4-BE49-F238E27FC236}">
                <a16:creationId xmlns:a16="http://schemas.microsoft.com/office/drawing/2014/main" id="{233EFDC8-7AD1-443D-9E0A-3DDEF651908C}"/>
              </a:ext>
            </a:extLst>
          </p:cNvPr>
          <p:cNvSpPr txBox="1"/>
          <p:nvPr/>
        </p:nvSpPr>
        <p:spPr>
          <a:xfrm>
            <a:off x="3257550" y="5486400"/>
            <a:ext cx="5257799" cy="446661"/>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Bef>
                <a:spcPts val="900"/>
              </a:spcBef>
              <a:spcAft>
                <a:spcPts val="600"/>
              </a:spcAft>
            </a:pPr>
            <a:r>
              <a:rPr lang="en-GB" sz="2200" b="1" dirty="0">
                <a:effectLst/>
                <a:latin typeface="Times New Roman" panose="02020603050405020304" pitchFamily="18" charset="0"/>
                <a:ea typeface="Times New Roman" panose="02020603050405020304" pitchFamily="18" charset="0"/>
                <a:cs typeface="Times New Roman" panose="02020603050405020304" pitchFamily="18" charset="0"/>
              </a:rPr>
              <a:t>Figure 13: The value of Gold jumping back</a:t>
            </a:r>
            <a:endParaRPr lang="en-GB" sz="2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038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5412A-CBC9-41AD-A737-B5C5DC37CA9D}"/>
              </a:ext>
            </a:extLst>
          </p:cNvPr>
          <p:cNvSpPr>
            <a:spLocks noGrp="1"/>
          </p:cNvSpPr>
          <p:nvPr>
            <p:ph idx="1"/>
          </p:nvPr>
        </p:nvSpPr>
        <p:spPr>
          <a:xfrm>
            <a:off x="310243" y="261256"/>
            <a:ext cx="11658600" cy="6319157"/>
          </a:xfrm>
        </p:spPr>
        <p:txBody>
          <a:bodyPr>
            <a:normAutofit/>
          </a:bodyPr>
          <a:lstStyle/>
          <a:p>
            <a:pPr marL="0" indent="0" algn="just">
              <a:lnSpc>
                <a:spcPct val="150000"/>
              </a:lnSpc>
              <a:buNone/>
            </a:pPr>
            <a:r>
              <a:rPr lang="en-US" sz="2200" b="1" dirty="0">
                <a:latin typeface="Times New Roman" panose="02020603050405020304" pitchFamily="18" charset="0"/>
                <a:cs typeface="Times New Roman" panose="02020603050405020304" pitchFamily="18" charset="0"/>
              </a:rPr>
              <a:t>      Another case study is the oil price being affected by a row between Opec, the group of oil producers, and Russia,</a:t>
            </a:r>
            <a:r>
              <a:rPr lang="en-US" sz="2200" dirty="0">
                <a:latin typeface="Times New Roman" panose="02020603050405020304" pitchFamily="18" charset="0"/>
                <a:cs typeface="Times New Roman" panose="02020603050405020304" pitchFamily="18" charset="0"/>
              </a:rPr>
              <a:t> this is also seen in Nigeria, Italy, America, Dubai and other countries. Coronavirus has driven the price down further as shown below:</a:t>
            </a: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endParaRPr lang="en-GB" sz="2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B4601C3-CEEC-45DB-953F-918F97969BF2}"/>
              </a:ext>
            </a:extLst>
          </p:cNvPr>
          <p:cNvPicPr/>
          <p:nvPr/>
        </p:nvPicPr>
        <p:blipFill rotWithShape="1">
          <a:blip r:embed="rId2" cstate="print">
            <a:extLst>
              <a:ext uri="{28A0092B-C50C-407E-A947-70E740481C1C}">
                <a14:useLocalDpi xmlns:a14="http://schemas.microsoft.com/office/drawing/2010/main" val="0"/>
              </a:ext>
            </a:extLst>
          </a:blip>
          <a:srcRect t="14059" b="4572"/>
          <a:stretch/>
        </p:blipFill>
        <p:spPr bwMode="auto">
          <a:xfrm>
            <a:off x="2710543" y="2083582"/>
            <a:ext cx="5649686" cy="3206875"/>
          </a:xfrm>
          <a:prstGeom prst="rect">
            <a:avLst/>
          </a:prstGeom>
          <a:ln>
            <a:noFill/>
          </a:ln>
          <a:extLst>
            <a:ext uri="{53640926-AAD7-44D8-BBD7-CCE9431645EC}">
              <a14:shadowObscured xmlns:a14="http://schemas.microsoft.com/office/drawing/2010/main"/>
            </a:ext>
          </a:extLst>
        </p:spPr>
      </p:pic>
      <p:sp>
        <p:nvSpPr>
          <p:cNvPr id="9" name="Text Box 28">
            <a:extLst>
              <a:ext uri="{FF2B5EF4-FFF2-40B4-BE49-F238E27FC236}">
                <a16:creationId xmlns:a16="http://schemas.microsoft.com/office/drawing/2014/main" id="{F22900AA-E53B-4956-B021-7484583408C9}"/>
              </a:ext>
            </a:extLst>
          </p:cNvPr>
          <p:cNvSpPr txBox="1"/>
          <p:nvPr/>
        </p:nvSpPr>
        <p:spPr>
          <a:xfrm>
            <a:off x="3707901" y="5378221"/>
            <a:ext cx="3982856" cy="55721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50000"/>
              </a:lnSpc>
              <a:spcBef>
                <a:spcPts val="900"/>
              </a:spcBef>
              <a:spcAft>
                <a:spcPts val="600"/>
              </a:spcAft>
            </a:pPr>
            <a:r>
              <a:rPr lang="en-GB" sz="2200" b="1" dirty="0">
                <a:effectLst/>
                <a:latin typeface="Times New Roman" panose="02020603050405020304" pitchFamily="18" charset="0"/>
                <a:ea typeface="Times New Roman" panose="02020603050405020304" pitchFamily="18" charset="0"/>
                <a:cs typeface="Times New Roman" panose="02020603050405020304" pitchFamily="18" charset="0"/>
              </a:rPr>
              <a:t>Figure 15: oil price rallies</a:t>
            </a:r>
            <a:endParaRPr lang="en-GB" sz="2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7549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8B14A-D6A1-41AF-BF39-7ABC25BCE6F2}"/>
              </a:ext>
            </a:extLst>
          </p:cNvPr>
          <p:cNvSpPr>
            <a:spLocks noGrp="1"/>
          </p:cNvSpPr>
          <p:nvPr>
            <p:ph type="title"/>
          </p:nvPr>
        </p:nvSpPr>
        <p:spPr>
          <a:xfrm>
            <a:off x="244929" y="228601"/>
            <a:ext cx="11740242" cy="767442"/>
          </a:xfrm>
        </p:spPr>
        <p:txBody>
          <a:bodyPr>
            <a:noAutofit/>
          </a:bodyPr>
          <a:lstStyle/>
          <a:p>
            <a:pPr algn="ctr">
              <a:lnSpc>
                <a:spcPct val="150000"/>
              </a:lnSpc>
            </a:pPr>
            <a:r>
              <a:rPr lang="en-US" sz="2200" b="1" dirty="0">
                <a:latin typeface="Times New Roman" panose="02020603050405020304" pitchFamily="18" charset="0"/>
                <a:cs typeface="Times New Roman" panose="02020603050405020304" pitchFamily="18" charset="0"/>
              </a:rPr>
              <a:t>CASE STUDIES OF THE ENGINEERING STRATEGIES OFFERING SOLUTIONS TO THE ENVIRONMENTAL HEALTH AND ECONOMIC SUSTAINABILITY</a:t>
            </a:r>
            <a:endParaRPr lang="en-GB" sz="2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473FEBC-7C45-4305-B700-5A809631A93E}"/>
              </a:ext>
            </a:extLst>
          </p:cNvPr>
          <p:cNvSpPr>
            <a:spLocks noGrp="1"/>
          </p:cNvSpPr>
          <p:nvPr>
            <p:ph idx="1"/>
          </p:nvPr>
        </p:nvSpPr>
        <p:spPr>
          <a:xfrm>
            <a:off x="244929" y="1175657"/>
            <a:ext cx="11740242" cy="5453742"/>
          </a:xfrm>
        </p:spPr>
        <p:txBody>
          <a:bodyPr>
            <a:normAutofit/>
          </a:bodyPr>
          <a:lstStyle/>
          <a:p>
            <a:pPr algn="just">
              <a:lnSpc>
                <a:spcPct val="150000"/>
              </a:lnSpc>
            </a:pP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CASE 1:</a:t>
            </a:r>
            <a:r>
              <a:rPr lang="en-US" sz="2200" dirty="0">
                <a:latin typeface="Times New Roman" panose="02020603050405020304" pitchFamily="18" charset="0"/>
                <a:cs typeface="Times New Roman" panose="02020603050405020304" pitchFamily="18" charset="0"/>
              </a:rPr>
              <a:t> </a:t>
            </a:r>
          </a:p>
          <a:p>
            <a:pPr marL="0" indent="0" algn="just">
              <a:lnSpc>
                <a:spcPct val="150000"/>
              </a:lnSpc>
              <a:buNone/>
            </a:pPr>
            <a:r>
              <a:rPr lang="en-US" sz="2200" dirty="0">
                <a:latin typeface="Times New Roman" panose="02020603050405020304" pitchFamily="18" charset="0"/>
                <a:cs typeface="Times New Roman" panose="02020603050405020304" pitchFamily="18" charset="0"/>
              </a:rPr>
              <a:t>The initial strategy is to initiate the deployed principle given by the world health organization for managing Pandemic situations. A good example of this principle deployed is in Nigeria in initiating the lockdown, following the principle stage by stage in order to achieve a good goal of eradicating the disease. This stage involves containment, mitigation, suppression etc.</a:t>
            </a:r>
          </a:p>
          <a:p>
            <a:pPr marL="0" indent="0" algn="just">
              <a:lnSpc>
                <a:spcPct val="150000"/>
              </a:lnSpc>
              <a:buNone/>
            </a:pPr>
            <a:endParaRPr lang="en-GB" sz="2200" dirty="0">
              <a:latin typeface="Times New Roman" panose="02020603050405020304" pitchFamily="18" charset="0"/>
              <a:cs typeface="Times New Roman" panose="02020603050405020304" pitchFamily="18" charset="0"/>
            </a:endParaRPr>
          </a:p>
        </p:txBody>
      </p:sp>
      <p:pic>
        <p:nvPicPr>
          <p:cNvPr id="8" name="Picture 7" descr="https://upload.wikimedia.org/wikipedia/commons/thumb/9/90/Community_mitigation_%28cropped%29.jpg/350px-Community_mitigation_%28cropped%29.jpg">
            <a:hlinkClick r:id="rId2"/>
            <a:extLst>
              <a:ext uri="{FF2B5EF4-FFF2-40B4-BE49-F238E27FC236}">
                <a16:creationId xmlns:a16="http://schemas.microsoft.com/office/drawing/2014/main" id="{4EED03D9-5487-49B5-8148-997541F9775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16136" y="3857167"/>
            <a:ext cx="4359728" cy="2041070"/>
          </a:xfrm>
          <a:prstGeom prst="rect">
            <a:avLst/>
          </a:prstGeom>
          <a:noFill/>
          <a:ln>
            <a:noFill/>
          </a:ln>
        </p:spPr>
      </p:pic>
      <p:sp>
        <p:nvSpPr>
          <p:cNvPr id="9" name="Text Box 32">
            <a:extLst>
              <a:ext uri="{FF2B5EF4-FFF2-40B4-BE49-F238E27FC236}">
                <a16:creationId xmlns:a16="http://schemas.microsoft.com/office/drawing/2014/main" id="{B5F8313A-50C3-4839-ACF0-F0AC523A8D2C}"/>
              </a:ext>
            </a:extLst>
          </p:cNvPr>
          <p:cNvSpPr txBox="1"/>
          <p:nvPr/>
        </p:nvSpPr>
        <p:spPr>
          <a:xfrm>
            <a:off x="451758" y="5898237"/>
            <a:ext cx="11740242" cy="146232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Bef>
                <a:spcPts val="900"/>
              </a:spcBef>
              <a:spcAft>
                <a:spcPts val="600"/>
              </a:spcAft>
            </a:pPr>
            <a:r>
              <a:rPr lang="en-GB" sz="2200" b="1" dirty="0">
                <a:effectLst/>
                <a:latin typeface="Times New Roman" panose="02020603050405020304" pitchFamily="18" charset="0"/>
                <a:ea typeface="Times New Roman" panose="02020603050405020304" pitchFamily="18" charset="0"/>
                <a:cs typeface="Times New Roman" panose="02020603050405020304" pitchFamily="18" charset="0"/>
              </a:rPr>
              <a:t>Figure 16: Figure 6: The goals of community mitigation: (1) delay outbreak peak; (2) reduce peak burden on healthcare, known as flattening the curve; and (3) diminish overall cases and health impact</a:t>
            </a:r>
            <a:endParaRPr lang="en-GB" sz="2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13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2AC65C-41BD-4C60-8A3E-2EF760FE4CD2}"/>
              </a:ext>
            </a:extLst>
          </p:cNvPr>
          <p:cNvSpPr>
            <a:spLocks noGrp="1"/>
          </p:cNvSpPr>
          <p:nvPr>
            <p:ph idx="1"/>
          </p:nvPr>
        </p:nvSpPr>
        <p:spPr>
          <a:xfrm>
            <a:off x="449179" y="0"/>
            <a:ext cx="11325726" cy="6858000"/>
          </a:xfrm>
        </p:spPr>
        <p:txBody>
          <a:bodyPr>
            <a:normAutofit lnSpcReduction="10000"/>
          </a:bodyPr>
          <a:lstStyle/>
          <a:p>
            <a:pPr marL="0" indent="0" algn="just">
              <a:lnSpc>
                <a:spcPct val="160000"/>
              </a:lnSpc>
              <a:buNone/>
            </a:pPr>
            <a:r>
              <a:rPr lang="en-US" sz="2200" dirty="0">
                <a:latin typeface="Times New Roman" panose="02020603050405020304" pitchFamily="18" charset="0"/>
                <a:cs typeface="Times New Roman" panose="02020603050405020304" pitchFamily="18" charset="0"/>
              </a:rPr>
              <a:t>Some of the engineering strategies given with case study for this issue are seen to be the use of artificial intelligence, the use of ventilators and mathematical modelling to handle this issue.</a:t>
            </a:r>
          </a:p>
          <a:p>
            <a:pPr marL="0" indent="0" algn="just">
              <a:lnSpc>
                <a:spcPct val="160000"/>
              </a:lnSpc>
              <a:buNone/>
            </a:pPr>
            <a:r>
              <a:rPr lang="en-US" sz="2200" dirty="0">
                <a:latin typeface="Times New Roman" panose="02020603050405020304" pitchFamily="18" charset="0"/>
                <a:cs typeface="Times New Roman" panose="02020603050405020304" pitchFamily="18" charset="0"/>
              </a:rPr>
              <a:t>          Furthermore, for the successful completion of the term paper, I was able acquire more knowledge in the engineering strategies for handling economic sustainability and environmental health due to the coronavirus.</a:t>
            </a:r>
            <a:endParaRPr lang="en-GB" sz="2200" dirty="0">
              <a:latin typeface="Times New Roman" panose="02020603050405020304" pitchFamily="18" charset="0"/>
              <a:cs typeface="Times New Roman" panose="02020603050405020304" pitchFamily="18" charset="0"/>
            </a:endParaRPr>
          </a:p>
          <a:p>
            <a:pPr marL="0" indent="0" algn="just">
              <a:lnSpc>
                <a:spcPct val="160000"/>
              </a:lnSpc>
              <a:buNone/>
            </a:pPr>
            <a:r>
              <a:rPr lang="en-US" sz="2200" dirty="0">
                <a:latin typeface="Times New Roman" panose="02020603050405020304" pitchFamily="18" charset="0"/>
                <a:cs typeface="Times New Roman" panose="02020603050405020304" pitchFamily="18" charset="0"/>
              </a:rPr>
              <a:t>         Lastly, the term paper was totally successful because the set-out objectives were achieved after taking certain precautions and observations realized.</a:t>
            </a:r>
          </a:p>
          <a:p>
            <a:pPr marL="0" indent="0">
              <a:lnSpc>
                <a:spcPct val="150000"/>
              </a:lnSpc>
              <a:buNone/>
            </a:pPr>
            <a:r>
              <a:rPr lang="en-US" sz="2200" dirty="0">
                <a:latin typeface="Times New Roman" panose="02020603050405020304" pitchFamily="18" charset="0"/>
                <a:cs typeface="Times New Roman" panose="02020603050405020304" pitchFamily="18" charset="0"/>
              </a:rPr>
              <a:t>KEYWORDS</a:t>
            </a:r>
            <a:endParaRPr lang="en-GB" sz="22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Health And Environment</a:t>
            </a:r>
            <a:endParaRPr lang="en-GB" sz="2200" dirty="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Stability</a:t>
            </a:r>
            <a:endParaRPr lang="en-GB" sz="2200" dirty="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Economy</a:t>
            </a:r>
            <a:endParaRPr lang="en-GB" sz="2200" dirty="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Sustain</a:t>
            </a: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026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690A-0DE9-4CBB-8C9B-60A6BB354BFE}"/>
              </a:ext>
            </a:extLst>
          </p:cNvPr>
          <p:cNvSpPr>
            <a:spLocks noGrp="1"/>
          </p:cNvSpPr>
          <p:nvPr>
            <p:ph type="title"/>
          </p:nvPr>
        </p:nvSpPr>
        <p:spPr>
          <a:xfrm>
            <a:off x="0" y="226785"/>
            <a:ext cx="11174186" cy="679904"/>
          </a:xfrm>
        </p:spPr>
        <p:txBody>
          <a:bodyPr>
            <a:normAutofit/>
          </a:bodyPr>
          <a:lstStyle/>
          <a:p>
            <a:pPr marL="571500" indent="-5715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CASE 2:</a:t>
            </a:r>
            <a:endParaRPr lang="en-GB" dirty="0"/>
          </a:p>
        </p:txBody>
      </p:sp>
      <p:sp>
        <p:nvSpPr>
          <p:cNvPr id="3" name="Content Placeholder 2">
            <a:extLst>
              <a:ext uri="{FF2B5EF4-FFF2-40B4-BE49-F238E27FC236}">
                <a16:creationId xmlns:a16="http://schemas.microsoft.com/office/drawing/2014/main" id="{937BBADB-731F-40C7-813A-77C089A7387F}"/>
              </a:ext>
            </a:extLst>
          </p:cNvPr>
          <p:cNvSpPr>
            <a:spLocks noGrp="1"/>
          </p:cNvSpPr>
          <p:nvPr>
            <p:ph idx="1"/>
          </p:nvPr>
        </p:nvSpPr>
        <p:spPr>
          <a:xfrm>
            <a:off x="179613" y="681037"/>
            <a:ext cx="11805557" cy="5495926"/>
          </a:xfrm>
        </p:spPr>
        <p:txBody>
          <a:bodyPr>
            <a:normAutofit fontScale="92500"/>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             Another case study deployed as an engineering strategy is in artificial intelligence, taking Italy has a case study where their environmental health is in a hazardous state, where movement is completely shut down due to high case value found in their country. In this country where the doctors work non-stop, robots sourced from AI could be used efficiently to a very great advantage. For example, using the artificial intelligence, the Canadian health surveillance startup Blue Dot being among the first in the world to accurately identify the spread of covid-19 and its risk according to CNBC. In late, December, the startup’s AI software discovered a cluster of unusual pneumonia cases in Wuhan, China and predicted where the virus might go next, but imagine the number of lives that would have been saved if the virus spread was mitigated and the global response was triggered sooner. Another thing AI can do to handle the pandemic is to help the researchers scour through the data to find potential treatments. The artificial intelligence (AI) uses a natural language processing to analyze tens of thousands of scientific research papers at an unprecedented pace.</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550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C823-2DF2-4171-A3F4-61B40EEDD1AF}"/>
              </a:ext>
            </a:extLst>
          </p:cNvPr>
          <p:cNvSpPr>
            <a:spLocks noGrp="1"/>
          </p:cNvSpPr>
          <p:nvPr>
            <p:ph type="title"/>
          </p:nvPr>
        </p:nvSpPr>
        <p:spPr>
          <a:xfrm>
            <a:off x="87086" y="169183"/>
            <a:ext cx="11979728" cy="511854"/>
          </a:xfrm>
        </p:spPr>
        <p:txBody>
          <a:bodyPr>
            <a:normAutofit fontScale="90000"/>
          </a:bodyPr>
          <a:lstStyle/>
          <a:p>
            <a:pPr>
              <a:lnSpc>
                <a:spcPct val="150000"/>
              </a:lnSpc>
            </a:pPr>
            <a:r>
              <a:rPr lang="en-US" sz="2200" b="1" dirty="0">
                <a:latin typeface="Times New Roman" panose="02020603050405020304" pitchFamily="18" charset="0"/>
                <a:cs typeface="Times New Roman" panose="02020603050405020304" pitchFamily="18" charset="0"/>
              </a:rPr>
              <a:t>CASE 3: BODY PROTECTION</a:t>
            </a:r>
            <a:endParaRPr lang="en-GB" sz="2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FA6048E-8ACB-42DE-9289-A2FABAEDBD6B}"/>
              </a:ext>
            </a:extLst>
          </p:cNvPr>
          <p:cNvSpPr>
            <a:spLocks noGrp="1"/>
          </p:cNvSpPr>
          <p:nvPr>
            <p:ph idx="1"/>
          </p:nvPr>
        </p:nvSpPr>
        <p:spPr>
          <a:xfrm>
            <a:off x="234042" y="681037"/>
            <a:ext cx="11669487" cy="5409520"/>
          </a:xfrm>
        </p:spPr>
        <p:txBody>
          <a:bodyPr>
            <a:normAutofit/>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The case seen from body protection failure was initially seen from Italy due to their citizens inability to comply with the simply the protection. This case could be solved from one of the strategies offered by engineering which is the use of </a:t>
            </a:r>
            <a:r>
              <a:rPr lang="en-US" sz="2200" b="1" dirty="0">
                <a:latin typeface="Times New Roman" panose="02020603050405020304" pitchFamily="18" charset="0"/>
                <a:cs typeface="Times New Roman" panose="02020603050405020304" pitchFamily="18" charset="0"/>
              </a:rPr>
              <a:t>personal protective equipment.</a:t>
            </a:r>
          </a:p>
          <a:p>
            <a:pPr marL="0" indent="0" algn="just">
              <a:lnSpc>
                <a:spcPct val="150000"/>
              </a:lnSpc>
              <a:buNone/>
            </a:pPr>
            <a:endParaRPr lang="en-GB" sz="2200" dirty="0">
              <a:latin typeface="Times New Roman" panose="02020603050405020304" pitchFamily="18" charset="0"/>
              <a:cs typeface="Times New Roman" panose="02020603050405020304" pitchFamily="18" charset="0"/>
            </a:endParaRPr>
          </a:p>
          <a:p>
            <a:pPr>
              <a:lnSpc>
                <a:spcPct val="150000"/>
              </a:lnSpc>
            </a:pPr>
            <a:r>
              <a:rPr lang="en-US" sz="2200" b="1" dirty="0">
                <a:latin typeface="Times New Roman" panose="02020603050405020304" pitchFamily="18" charset="0"/>
                <a:cs typeface="Times New Roman" panose="02020603050405020304" pitchFamily="18" charset="0"/>
              </a:rPr>
              <a:t>CASE 4: MONITORING THE PANDEMIC SITUATION AND ITS TRANSMISSIBILITY</a:t>
            </a:r>
            <a:endParaRPr lang="en-GB" sz="2200" b="1" dirty="0">
              <a:latin typeface="Times New Roman" panose="02020603050405020304" pitchFamily="18" charset="0"/>
              <a:cs typeface="Times New Roman" panose="02020603050405020304" pitchFamily="18" charset="0"/>
            </a:endParaRPr>
          </a:p>
          <a:p>
            <a:pPr marL="0" indent="0">
              <a:lnSpc>
                <a:spcPct val="150000"/>
              </a:lnSpc>
              <a:buNone/>
            </a:pPr>
            <a:r>
              <a:rPr lang="en-US" sz="2200" dirty="0">
                <a:latin typeface="Times New Roman" panose="02020603050405020304" pitchFamily="18" charset="0"/>
                <a:cs typeface="Times New Roman" panose="02020603050405020304" pitchFamily="18" charset="0"/>
              </a:rPr>
              <a:t>        In this case, countries such as Nigeria quietly employed the use </a:t>
            </a:r>
            <a:r>
              <a:rPr lang="en-US" sz="2200" b="1" dirty="0">
                <a:latin typeface="Times New Roman" panose="02020603050405020304" pitchFamily="18" charset="0"/>
                <a:cs typeface="Times New Roman" panose="02020603050405020304" pitchFamily="18" charset="0"/>
              </a:rPr>
              <a:t>mathematical modelling</a:t>
            </a:r>
            <a:r>
              <a:rPr lang="en-US" sz="2200" dirty="0">
                <a:latin typeface="Times New Roman" panose="02020603050405020304" pitchFamily="18" charset="0"/>
                <a:cs typeface="Times New Roman" panose="02020603050405020304" pitchFamily="18" charset="0"/>
              </a:rPr>
              <a:t> for the coronavirus, this </a:t>
            </a:r>
            <a:r>
              <a:rPr lang="en-US" sz="2200" b="1" dirty="0">
                <a:latin typeface="Times New Roman" panose="02020603050405020304" pitchFamily="18" charset="0"/>
                <a:cs typeface="Times New Roman" panose="02020603050405020304" pitchFamily="18" charset="0"/>
              </a:rPr>
              <a:t>modelling</a:t>
            </a:r>
            <a:r>
              <a:rPr lang="en-US" sz="2200" dirty="0">
                <a:latin typeface="Times New Roman" panose="02020603050405020304" pitchFamily="18" charset="0"/>
                <a:cs typeface="Times New Roman" panose="02020603050405020304" pitchFamily="18" charset="0"/>
              </a:rPr>
              <a:t> is an engineering strategy which involves adequate </a:t>
            </a:r>
            <a:r>
              <a:rPr lang="en-US" sz="2200" b="1" dirty="0">
                <a:latin typeface="Times New Roman" panose="02020603050405020304" pitchFamily="18" charset="0"/>
                <a:cs typeface="Times New Roman" panose="02020603050405020304" pitchFamily="18" charset="0"/>
              </a:rPr>
              <a:t>simulation</a:t>
            </a:r>
            <a:r>
              <a:rPr lang="en-US" sz="2200" dirty="0">
                <a:latin typeface="Times New Roman" panose="02020603050405020304" pitchFamily="18" charset="0"/>
                <a:cs typeface="Times New Roman" panose="02020603050405020304" pitchFamily="18" charset="0"/>
              </a:rPr>
              <a:t> in monitoring the virus spread. This strategy develops a mathematical model to estimate transmissibility and dynamic transmission of the virus.</a:t>
            </a: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106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F79608-B189-4A7C-82A9-B16CA5F8F491}"/>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13707" y="291306"/>
            <a:ext cx="10564586" cy="5521665"/>
          </a:xfrm>
          <a:prstGeom prst="rect">
            <a:avLst/>
          </a:prstGeom>
        </p:spPr>
      </p:pic>
      <p:sp>
        <p:nvSpPr>
          <p:cNvPr id="5" name="Text Box 34">
            <a:extLst>
              <a:ext uri="{FF2B5EF4-FFF2-40B4-BE49-F238E27FC236}">
                <a16:creationId xmlns:a16="http://schemas.microsoft.com/office/drawing/2014/main" id="{0A40D2F1-A9A6-42DC-B9B1-FBAC021AC31E}"/>
              </a:ext>
            </a:extLst>
          </p:cNvPr>
          <p:cNvSpPr txBox="1"/>
          <p:nvPr/>
        </p:nvSpPr>
        <p:spPr>
          <a:xfrm>
            <a:off x="2193879" y="5812971"/>
            <a:ext cx="7537950" cy="446661"/>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Bef>
                <a:spcPts val="900"/>
              </a:spcBef>
              <a:spcAft>
                <a:spcPts val="600"/>
              </a:spcAft>
            </a:pPr>
            <a:r>
              <a:rPr lang="en-GB" sz="2200" b="1" dirty="0">
                <a:effectLst/>
                <a:latin typeface="Times New Roman" panose="02020603050405020304" pitchFamily="18" charset="0"/>
                <a:ea typeface="Times New Roman" panose="02020603050405020304" pitchFamily="18" charset="0"/>
                <a:cs typeface="Times New Roman" panose="02020603050405020304" pitchFamily="18" charset="0"/>
              </a:rPr>
              <a:t>Figure 17: Modelling and Simulation for the virus spread</a:t>
            </a:r>
            <a:endParaRPr lang="en-GB" sz="2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601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39E7-9BCB-4CCD-9C36-E21E6572FD9C}"/>
              </a:ext>
            </a:extLst>
          </p:cNvPr>
          <p:cNvSpPr>
            <a:spLocks noGrp="1"/>
          </p:cNvSpPr>
          <p:nvPr>
            <p:ph type="title"/>
          </p:nvPr>
        </p:nvSpPr>
        <p:spPr>
          <a:xfrm>
            <a:off x="424543" y="365125"/>
            <a:ext cx="11332027" cy="6052004"/>
          </a:xfrm>
        </p:spPr>
        <p:txBody>
          <a:bodyPr>
            <a:normAutofit/>
          </a:bodyPr>
          <a:lstStyle/>
          <a:p>
            <a:pPr algn="ctr">
              <a:lnSpc>
                <a:spcPct val="150000"/>
              </a:lnSpc>
            </a:pPr>
            <a:r>
              <a:rPr lang="en-US" sz="4000" b="1" dirty="0">
                <a:latin typeface="Times New Roman" panose="02020603050405020304" pitchFamily="18" charset="0"/>
                <a:cs typeface="Times New Roman" panose="02020603050405020304" pitchFamily="18" charset="0"/>
              </a:rPr>
              <a:t>CHAPTER FOUR</a:t>
            </a:r>
            <a:br>
              <a:rPr lang="en-GB" sz="28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RESULT AND ANALYSIS (DISCUSSION) OF RESULT</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268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575F-E7BD-4C95-872A-0EC0304143AF}"/>
              </a:ext>
            </a:extLst>
          </p:cNvPr>
          <p:cNvSpPr>
            <a:spLocks noGrp="1"/>
          </p:cNvSpPr>
          <p:nvPr>
            <p:ph type="title"/>
          </p:nvPr>
        </p:nvSpPr>
        <p:spPr>
          <a:xfrm>
            <a:off x="310243" y="365126"/>
            <a:ext cx="11043557" cy="679904"/>
          </a:xfrm>
        </p:spPr>
        <p:txBody>
          <a:bodyPr>
            <a:noAutofit/>
          </a:bodyPr>
          <a:lstStyle/>
          <a:p>
            <a:pPr algn="ctr">
              <a:lnSpc>
                <a:spcPct val="150000"/>
              </a:lnSpc>
            </a:pPr>
            <a:r>
              <a:rPr lang="en-US" sz="2200" b="1" dirty="0">
                <a:latin typeface="Times New Roman" panose="02020603050405020304" pitchFamily="18" charset="0"/>
                <a:cs typeface="Times New Roman" panose="02020603050405020304" pitchFamily="18" charset="0"/>
              </a:rPr>
              <a:t>RESULT: CHINA AS CASE STUDY WITH RESPECT TO ENVIRONMENTAL HEALTH AND ECONMIC SUSTAINABILITY</a:t>
            </a:r>
            <a:br>
              <a:rPr lang="en-GB" sz="2200" b="1" dirty="0">
                <a:latin typeface="Times New Roman" panose="02020603050405020304" pitchFamily="18" charset="0"/>
                <a:cs typeface="Times New Roman" panose="02020603050405020304" pitchFamily="18" charset="0"/>
              </a:rPr>
            </a:br>
            <a:endParaRPr lang="en-GB" sz="2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2B281D4-85C2-4148-BC39-90708F212D45}"/>
              </a:ext>
            </a:extLst>
          </p:cNvPr>
          <p:cNvSpPr>
            <a:spLocks noGrp="1"/>
          </p:cNvSpPr>
          <p:nvPr>
            <p:ph idx="1"/>
          </p:nvPr>
        </p:nvSpPr>
        <p:spPr>
          <a:xfrm>
            <a:off x="163285" y="1045030"/>
            <a:ext cx="11854544" cy="5812970"/>
          </a:xfrm>
        </p:spPr>
        <p:txBody>
          <a:bodyPr>
            <a:normAutofit/>
          </a:bodyPr>
          <a:lstStyle/>
          <a:p>
            <a:pPr marL="0" indent="0" algn="just">
              <a:lnSpc>
                <a:spcPct val="150000"/>
              </a:lnSpc>
              <a:buNone/>
            </a:pPr>
            <a:r>
              <a:rPr lang="en-US" sz="2200" dirty="0"/>
              <a:t>      </a:t>
            </a:r>
            <a:r>
              <a:rPr lang="en-US" sz="2200" dirty="0">
                <a:latin typeface="Times New Roman" panose="02020603050405020304" pitchFamily="18" charset="0"/>
                <a:cs typeface="Times New Roman" panose="02020603050405020304" pitchFamily="18" charset="0"/>
              </a:rPr>
              <a:t>All discoveries, research and teaching seen in china about the virus includes; </a:t>
            </a: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r>
              <a:rPr lang="en-US" sz="2200" dirty="0">
                <a:latin typeface="Times New Roman" panose="02020603050405020304" pitchFamily="18" charset="0"/>
                <a:cs typeface="Times New Roman" panose="02020603050405020304" pitchFamily="18" charset="0"/>
              </a:rPr>
              <a:t>        Symptoms of COVID-19 are non-specific and the disease presentation can range from no symptoms (asymptomatic) to severe pneumonia and death. As of 20 February 2020, and based on 55924 laboratory confirmed cases, typical signs and symptoms include: fever (87.9%), dry cough (67.7%), fatigue (38.1%), sputum production (33.4%), shortness of breath (18.6%), sore throat (13.9%), headache (13.6%), myalgia or arthralgia (14.8%), chills (11.4%), nausea or vomiting (5.0%), nasal congestion (4.8%), diarrhea (3.7%), and hemoptysis (0.9%), and conjunctival congestion (0.8%). People with COVID-19 generally develop signs and symptoms, including mild respiratory symptoms and fever, on an average of 5-6 days after infection (mean incubation period 5-6 days, range 1-14 days). Most people infected with COVID-19 virus have mild disease and recover. </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94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114512-0362-4BBC-B8CD-B7E02018A1EA}"/>
              </a:ext>
            </a:extLst>
          </p:cNvPr>
          <p:cNvSpPr>
            <a:spLocks noGrp="1"/>
          </p:cNvSpPr>
          <p:nvPr>
            <p:ph idx="1"/>
          </p:nvPr>
        </p:nvSpPr>
        <p:spPr>
          <a:xfrm>
            <a:off x="208547" y="-1"/>
            <a:ext cx="11742821" cy="7004957"/>
          </a:xfrm>
        </p:spPr>
        <p:txBody>
          <a:bodyPr>
            <a:noAutofit/>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Approximately 80% of laboratory confirmed patients have had mild to moderate disease, which includes non-pneumonia and pneumonia cases, 13.8% have severe disease (dyspnea, respiratory frequency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30/minute, blood oxygen saturation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93%, PaO2/FiO2 ratio &lt;300, and/or lung infiltrates &gt;50% of the lung field within 24-48 hours) and 6.1% are critical (respiratory failure, septic shock, and/or multiple organ dysfunction/failure). Asymptomatic infection has been reported, but the majority of the relatively rare cases who are asymptomatic on the date of identification/report went on to develop disease. The proportion of truly asymptomatic infections is unclear but appears to be relatively rare and does not appear to be a major driver of transmission. Individuals at highest risk for severe disease and death include people aged over 60 years and those with underlying conditions such as hypertension, diabetes, cardiovascular disease, chronic respiratory disease and cancer. Disease in children appears to be relatively rare and mild with approximately 2.4% of the total reported cases reported amongst individuals aged under 19 years. A very small proportion of those aged under 19 years have developed severe (2.5%) or critical disease (0.2%). </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4932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4776D4-8A18-4785-9723-AA46FA1AB35A}"/>
              </a:ext>
            </a:extLst>
          </p:cNvPr>
          <p:cNvSpPr>
            <a:spLocks noGrp="1"/>
          </p:cNvSpPr>
          <p:nvPr>
            <p:ph idx="1"/>
          </p:nvPr>
        </p:nvSpPr>
        <p:spPr>
          <a:xfrm>
            <a:off x="216568" y="0"/>
            <a:ext cx="11470105" cy="6596743"/>
          </a:xfrm>
        </p:spPr>
        <p:txBody>
          <a:bodyPr>
            <a:noAutofit/>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based on 55924 laboratory confirmed cases, typical signs and symptoms include: fever</a:t>
            </a:r>
            <a:r>
              <a:rPr lang="en-GB"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(87.9%), dry cough (67.7%), fatigue (38.1%), sputum production (33.4%), shortness of breath (18.6%), sore throat (13.9%), headache (13.6%), myalgia or arthralgia (14.8%), chills (11.4%),</a:t>
            </a:r>
            <a:r>
              <a:rPr lang="en-GB"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nausea or vomiting (5.0%), nasal congestion (4.8%), diarrhea (3.7%), and hemoptysis (0.9%), and conjunctival congestion (0.8%).</a:t>
            </a: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r>
              <a:rPr lang="en-US" sz="2200" dirty="0">
                <a:latin typeface="Times New Roman" panose="02020603050405020304" pitchFamily="18" charset="0"/>
                <a:cs typeface="Times New Roman" panose="02020603050405020304" pitchFamily="18" charset="0"/>
              </a:rPr>
              <a:t>     People with COVID-19 generally develop signs and symptoms, including mild respiratory</a:t>
            </a:r>
            <a:r>
              <a:rPr lang="en-GB"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symptoms and fever, on an average of 5-6 days after infection (mean incubation period 5-6</a:t>
            </a:r>
            <a:r>
              <a:rPr lang="en-GB"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days, range 1-14 days). Most people infected with COVID-19 virus have mild disease and recover. Approximately 80% of laboratory confirmed patients have had mild to moderate disease, which includes non-pneumonia and pneumonia cases, 13.8% have severe disease (dyspnea, respiratory frequency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30/minute, blood oxygen saturation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93%, PaO2/FiO2 ratio &lt;300, and/or lung infiltrates &gt;50% of the lung field within 24-48 hours) and 6.1% are critical (respiratory failure, septic shock, and/or multiple organ dysfunction/failure). </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8038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55149B-2187-49E5-A39A-8EFFB21A8091}"/>
              </a:ext>
            </a:extLst>
          </p:cNvPr>
          <p:cNvSpPr>
            <a:spLocks noGrp="1"/>
          </p:cNvSpPr>
          <p:nvPr>
            <p:ph idx="1"/>
          </p:nvPr>
        </p:nvSpPr>
        <p:spPr>
          <a:xfrm>
            <a:off x="385011" y="804970"/>
            <a:ext cx="11454063" cy="5248060"/>
          </a:xfrm>
        </p:spPr>
        <p:txBody>
          <a:bodyPr>
            <a:normAutofit/>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       Asymptomatic infection has been reported, but the majority of the relatively rare cases who are asymptomatic on the date of identification/report went on to develop disease. The proportion of truly asymptomatic infections is unclear but appears to be relatively rare and does not appear to be a major driver of transmission. Individuals at highest risk for severe disease and death include people aged over 60 years and those with underlying conditions such as hypertension, diabetes, cardiovascular disease, chronic respiratory disease and cancer. Disease in children appears to be relatively rare and mild with approximately 2.4% of the total reported cases reported amongst individuals aged under 19 years. A very small proportion of those aged under 19 years have developed severe (2.5%) or critical disease (0.2%).</a:t>
            </a: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6432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01580C0-B29A-41A8-BB0B-5F5C4B72A310}"/>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240970" y="731838"/>
            <a:ext cx="10074729" cy="4868862"/>
          </a:xfrm>
          <a:prstGeom prst="rect">
            <a:avLst/>
          </a:prstGeom>
        </p:spPr>
      </p:pic>
      <p:sp>
        <p:nvSpPr>
          <p:cNvPr id="5" name="Rectangle 4">
            <a:extLst>
              <a:ext uri="{FF2B5EF4-FFF2-40B4-BE49-F238E27FC236}">
                <a16:creationId xmlns:a16="http://schemas.microsoft.com/office/drawing/2014/main" id="{1192D109-B810-4A23-B8C5-86C5E5059C29}"/>
              </a:ext>
            </a:extLst>
          </p:cNvPr>
          <p:cNvSpPr/>
          <p:nvPr/>
        </p:nvSpPr>
        <p:spPr>
          <a:xfrm>
            <a:off x="514348" y="5618330"/>
            <a:ext cx="11527972" cy="1015663"/>
          </a:xfrm>
          <a:prstGeom prst="rect">
            <a:avLst/>
          </a:prstGeom>
        </p:spPr>
        <p:txBody>
          <a:bodyPr wrap="square">
            <a:spAutoFit/>
          </a:bodyPr>
          <a:lstStyle/>
          <a:p>
            <a:pPr algn="ctr">
              <a:lnSpc>
                <a:spcPct val="150000"/>
              </a:lnSpc>
              <a:spcBef>
                <a:spcPts val="900"/>
              </a:spcBef>
              <a:spcAft>
                <a:spcPts val="600"/>
              </a:spcAft>
            </a:pPr>
            <a:r>
              <a:rPr lang="en-GB" sz="2200" b="1" dirty="0">
                <a:latin typeface="Times New Roman" panose="02020603050405020304" pitchFamily="18" charset="0"/>
                <a:ea typeface="Times New Roman" panose="02020603050405020304" pitchFamily="18" charset="0"/>
                <a:cs typeface="Times New Roman" panose="02020603050405020304" pitchFamily="18" charset="0"/>
              </a:rPr>
              <a:t>Figure 18: Case fatality ratio (reported deaths among total cases) for COVID-19 in China over</a:t>
            </a:r>
            <a:endParaRPr lang="en-GB" sz="2200" b="1"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2200" dirty="0">
                <a:latin typeface="Times New Roman" panose="02020603050405020304" pitchFamily="18" charset="0"/>
                <a:ea typeface="SimSun" panose="02010600030101010101" pitchFamily="2" charset="-122"/>
              </a:rPr>
              <a:t> </a:t>
            </a:r>
          </a:p>
        </p:txBody>
      </p:sp>
    </p:spTree>
    <p:extLst>
      <p:ext uri="{BB962C8B-B14F-4D97-AF65-F5344CB8AC3E}">
        <p14:creationId xmlns:p14="http://schemas.microsoft.com/office/powerpoint/2010/main" val="29639480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105C-3A6F-4DF9-87B3-67A6B0F643E1}"/>
              </a:ext>
            </a:extLst>
          </p:cNvPr>
          <p:cNvSpPr>
            <a:spLocks noGrp="1"/>
          </p:cNvSpPr>
          <p:nvPr>
            <p:ph type="title"/>
          </p:nvPr>
        </p:nvSpPr>
        <p:spPr>
          <a:xfrm>
            <a:off x="236764" y="863599"/>
            <a:ext cx="11718471" cy="589644"/>
          </a:xfrm>
        </p:spPr>
        <p:txBody>
          <a:bodyPr>
            <a:normAutofit/>
          </a:bodyPr>
          <a:lstStyle/>
          <a:p>
            <a:pPr algn="ctr">
              <a:lnSpc>
                <a:spcPct val="150000"/>
              </a:lnSpc>
            </a:pPr>
            <a:r>
              <a:rPr lang="en-US" sz="2200" b="1" dirty="0">
                <a:latin typeface="Times New Roman" panose="02020603050405020304" pitchFamily="18" charset="0"/>
                <a:cs typeface="Times New Roman" panose="02020603050405020304" pitchFamily="18" charset="0"/>
              </a:rPr>
              <a:t>ANALYSIS OF RESULT</a:t>
            </a:r>
            <a:endParaRPr lang="en-GB" sz="2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1049F99-28CD-4334-B2C9-EEC0DAE6AEBA}"/>
              </a:ext>
            </a:extLst>
          </p:cNvPr>
          <p:cNvSpPr>
            <a:spLocks noGrp="1"/>
          </p:cNvSpPr>
          <p:nvPr>
            <p:ph idx="1"/>
          </p:nvPr>
        </p:nvSpPr>
        <p:spPr>
          <a:xfrm>
            <a:off x="236764" y="1453243"/>
            <a:ext cx="11718471" cy="4196443"/>
          </a:xfrm>
        </p:spPr>
        <p:txBody>
          <a:bodyPr>
            <a:normAutofit/>
          </a:bodyPr>
          <a:lstStyle/>
          <a:p>
            <a:pPr marL="0" indent="0" algn="ctr">
              <a:lnSpc>
                <a:spcPct val="150000"/>
              </a:lnSpc>
              <a:buNone/>
            </a:pPr>
            <a:r>
              <a:rPr lang="en-US" sz="2200" b="1" dirty="0">
                <a:latin typeface="Times New Roman" panose="02020603050405020304" pitchFamily="18" charset="0"/>
                <a:cs typeface="Times New Roman" panose="02020603050405020304" pitchFamily="18" charset="0"/>
              </a:rPr>
              <a:t>DISCLOSURE OF THE ADEQUATE ENGINEERING STRATEGIES DEPLOYED BY CHINA USING THE COUNTRY AS CASE STUDY</a:t>
            </a:r>
            <a:endParaRPr lang="en-GB" sz="2200" b="1" dirty="0">
              <a:latin typeface="Times New Roman" panose="02020603050405020304" pitchFamily="18" charset="0"/>
              <a:cs typeface="Times New Roman" panose="02020603050405020304" pitchFamily="18" charset="0"/>
            </a:endParaRPr>
          </a:p>
          <a:p>
            <a:pPr marL="0" indent="0" algn="just">
              <a:lnSpc>
                <a:spcPct val="150000"/>
              </a:lnSpc>
              <a:buNone/>
            </a:pPr>
            <a:r>
              <a:rPr lang="en-US" sz="2200" dirty="0">
                <a:latin typeface="Times New Roman" panose="02020603050405020304" pitchFamily="18" charset="0"/>
                <a:cs typeface="Times New Roman" panose="02020603050405020304" pitchFamily="18" charset="0"/>
              </a:rPr>
              <a:t>     The analysis of result using China as a major case study deploying engineering strategies to make life easier (which is the preferential aim of an engineer), it was seen that in trying to sustain their economy and also have a stable environmental health, china deployed a stage-like principle; </a:t>
            </a:r>
          </a:p>
        </p:txBody>
      </p:sp>
    </p:spTree>
    <p:extLst>
      <p:ext uri="{BB962C8B-B14F-4D97-AF65-F5344CB8AC3E}">
        <p14:creationId xmlns:p14="http://schemas.microsoft.com/office/powerpoint/2010/main" val="3429708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F6269-3343-4E9F-A188-190E5767C46C}"/>
              </a:ext>
            </a:extLst>
          </p:cNvPr>
          <p:cNvSpPr>
            <a:spLocks noGrp="1"/>
          </p:cNvSpPr>
          <p:nvPr>
            <p:ph type="title"/>
          </p:nvPr>
        </p:nvSpPr>
        <p:spPr>
          <a:xfrm>
            <a:off x="838200" y="1072469"/>
            <a:ext cx="10515600" cy="4713061"/>
          </a:xfrm>
        </p:spPr>
        <p:txBody>
          <a:bodyPr>
            <a:normAutofit/>
          </a:bodyPr>
          <a:lstStyle/>
          <a:p>
            <a:pPr algn="ctr">
              <a:lnSpc>
                <a:spcPct val="150000"/>
              </a:lnSpc>
            </a:pPr>
            <a:r>
              <a:rPr lang="en-GB" sz="4000" b="1" dirty="0">
                <a:latin typeface="Times New Roman" panose="02020603050405020304" pitchFamily="18" charset="0"/>
                <a:cs typeface="Times New Roman" panose="02020603050405020304" pitchFamily="18" charset="0"/>
              </a:rPr>
              <a:t>CHAPTER ONE</a:t>
            </a:r>
            <a:br>
              <a:rPr lang="en-GB" sz="3600" b="1" dirty="0">
                <a:latin typeface="Times New Roman" panose="02020603050405020304" pitchFamily="18" charset="0"/>
                <a:cs typeface="Times New Roman" panose="02020603050405020304" pitchFamily="18" charset="0"/>
              </a:rPr>
            </a:br>
            <a:r>
              <a:rPr lang="en-GB" sz="3200" b="1" dirty="0">
                <a:latin typeface="Times New Roman" panose="02020603050405020304" pitchFamily="18" charset="0"/>
                <a:cs typeface="Times New Roman" panose="02020603050405020304" pitchFamily="18" charset="0"/>
              </a:rPr>
              <a:t>INTRODUCTION </a:t>
            </a:r>
            <a:br>
              <a:rPr lang="en-GB" sz="36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CORONAVIRUS AND EXISTENCE</a:t>
            </a:r>
            <a:br>
              <a:rPr lang="en-GB" sz="3600" b="1" dirty="0">
                <a:latin typeface="Times New Roman" panose="02020603050405020304" pitchFamily="18" charset="0"/>
                <a:cs typeface="Times New Roman" panose="02020603050405020304" pitchFamily="18" charset="0"/>
              </a:rPr>
            </a:br>
            <a:endParaRPr lang="en-GB" sz="3600" dirty="0"/>
          </a:p>
        </p:txBody>
      </p:sp>
    </p:spTree>
    <p:extLst>
      <p:ext uri="{BB962C8B-B14F-4D97-AF65-F5344CB8AC3E}">
        <p14:creationId xmlns:p14="http://schemas.microsoft.com/office/powerpoint/2010/main" val="1608446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EA95-9406-4BBA-B31E-12A0891378D4}"/>
              </a:ext>
            </a:extLst>
          </p:cNvPr>
          <p:cNvSpPr>
            <a:spLocks noGrp="1"/>
          </p:cNvSpPr>
          <p:nvPr>
            <p:ph type="title"/>
          </p:nvPr>
        </p:nvSpPr>
        <p:spPr>
          <a:xfrm>
            <a:off x="176892" y="179614"/>
            <a:ext cx="11838215" cy="718457"/>
          </a:xfrm>
        </p:spPr>
        <p:txBody>
          <a:bodyPr>
            <a:normAutofit/>
          </a:bodyPr>
          <a:lstStyle/>
          <a:p>
            <a:pPr marL="571500" indent="-5715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Stage 1:</a:t>
            </a:r>
            <a:r>
              <a:rPr lang="en-US" sz="2800" dirty="0">
                <a:latin typeface="Times New Roman" panose="02020603050405020304" pitchFamily="18" charset="0"/>
                <a:cs typeface="Times New Roman" panose="02020603050405020304" pitchFamily="18" charset="0"/>
              </a:rPr>
              <a:t> </a:t>
            </a:r>
            <a:endParaRPr lang="en-GB" sz="2800" dirty="0"/>
          </a:p>
        </p:txBody>
      </p:sp>
      <p:sp>
        <p:nvSpPr>
          <p:cNvPr id="3" name="Content Placeholder 2">
            <a:extLst>
              <a:ext uri="{FF2B5EF4-FFF2-40B4-BE49-F238E27FC236}">
                <a16:creationId xmlns:a16="http://schemas.microsoft.com/office/drawing/2014/main" id="{EA98AD6C-AD4F-4B43-B1F2-E484FCFC975B}"/>
              </a:ext>
            </a:extLst>
          </p:cNvPr>
          <p:cNvSpPr>
            <a:spLocks noGrp="1"/>
          </p:cNvSpPr>
          <p:nvPr>
            <p:ph idx="1"/>
          </p:nvPr>
        </p:nvSpPr>
        <p:spPr>
          <a:xfrm>
            <a:off x="352925" y="898071"/>
            <a:ext cx="11486148" cy="5197929"/>
          </a:xfrm>
        </p:spPr>
        <p:txBody>
          <a:bodyPr>
            <a:noAutofit/>
          </a:bodyPr>
          <a:lstStyle/>
          <a:p>
            <a:pPr marL="0" lvl="0" indent="0" algn="just">
              <a:lnSpc>
                <a:spcPct val="150000"/>
              </a:lnSpc>
              <a:buNone/>
            </a:pPr>
            <a:r>
              <a:rPr lang="en-US" sz="2200" dirty="0">
                <a:latin typeface="Times New Roman" panose="02020603050405020304" pitchFamily="18" charset="0"/>
                <a:cs typeface="Times New Roman" panose="02020603050405020304" pitchFamily="18" charset="0"/>
              </a:rPr>
              <a:t>       During the early stage of the outbreak, the main strategy focused on preventing the exportation of cases from Wuhan and other priority areas of Hubei Province, and preventing the importation of cases by other provinces; the overall aim was to control the source of infection, block transmission and prevent further spread. The response mechanism was initiated with multi-sectoral involvement in joint prevention and control measures. Wet markets were closed, and efforts were made to identify the zoonotic source. Information on the epidemic was notified to WHO on 3 January, and whole genome sequences of the COVID-19 virus were shared with WHO on 10 January. Protocols for COVID-19 diagnosis and treatment, surveillance, epidemiological investigation, management of close contacts, and laboratory testing were formulated, and relevant surveillance activities and epidemiological investigations conducted. Diagnostic testing kits were developed, and wildlife and live poultry markets were placed under strict supervision and control measures.</a:t>
            </a:r>
            <a:endParaRPr lang="en-GB" sz="2200" dirty="0">
              <a:latin typeface="Times New Roman" panose="02020603050405020304" pitchFamily="18" charset="0"/>
              <a:cs typeface="Times New Roman" panose="02020603050405020304" pitchFamily="18" charset="0"/>
            </a:endParaRPr>
          </a:p>
          <a:p>
            <a:pPr marL="0" indent="0">
              <a:lnSpc>
                <a:spcPct val="150000"/>
              </a:lnSpc>
              <a:buNone/>
            </a:pPr>
            <a:endParaRPr lang="en-GB" sz="2200" dirty="0"/>
          </a:p>
        </p:txBody>
      </p:sp>
    </p:spTree>
    <p:extLst>
      <p:ext uri="{BB962C8B-B14F-4D97-AF65-F5344CB8AC3E}">
        <p14:creationId xmlns:p14="http://schemas.microsoft.com/office/powerpoint/2010/main" val="180621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F9979-6ED8-42B0-B3DD-20C34CB8CED9}"/>
              </a:ext>
            </a:extLst>
          </p:cNvPr>
          <p:cNvSpPr>
            <a:spLocks noGrp="1"/>
          </p:cNvSpPr>
          <p:nvPr>
            <p:ph type="title"/>
          </p:nvPr>
        </p:nvSpPr>
        <p:spPr>
          <a:xfrm>
            <a:off x="0" y="76880"/>
            <a:ext cx="11674928" cy="461963"/>
          </a:xfrm>
        </p:spPr>
        <p:txBody>
          <a:bodyPr>
            <a:noAutofit/>
          </a:bodyPr>
          <a:lstStyle/>
          <a:p>
            <a:pPr marL="342900" indent="-342900">
              <a:lnSpc>
                <a:spcPct val="15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Stage 2:</a:t>
            </a:r>
            <a:endParaRPr lang="en-GB"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1BF78B6-5B9A-4906-997F-CAA9201750CC}"/>
              </a:ext>
            </a:extLst>
          </p:cNvPr>
          <p:cNvSpPr>
            <a:spLocks noGrp="1"/>
          </p:cNvSpPr>
          <p:nvPr>
            <p:ph idx="1"/>
          </p:nvPr>
        </p:nvSpPr>
        <p:spPr>
          <a:xfrm>
            <a:off x="517072" y="538843"/>
            <a:ext cx="11338044" cy="6242277"/>
          </a:xfrm>
        </p:spPr>
        <p:txBody>
          <a:bodyPr>
            <a:noAutofit/>
          </a:bodyPr>
          <a:lstStyle/>
          <a:p>
            <a:pPr marL="0" lvl="0" indent="0" algn="just">
              <a:lnSpc>
                <a:spcPct val="160000"/>
              </a:lnSpc>
              <a:buNone/>
            </a:pPr>
            <a:r>
              <a:rPr lang="en-US" sz="2200" dirty="0">
                <a:latin typeface="Times New Roman" panose="02020603050405020304" pitchFamily="18" charset="0"/>
                <a:cs typeface="Times New Roman" panose="02020603050405020304" pitchFamily="18" charset="0"/>
              </a:rPr>
              <a:t>            In this stage of the outbreak, the main strategy was to reduce the intensity of the epidemic and to slow down the increase in cases. In Wuhan and other priority areas of Hubei Province, the focus was on actively treating patients, reducing deaths, and preventing exportations. In other provinces, the focus was on preventing importations, curbing the spread of the disease and implementing joint prevention and control measures. Nationally, wildlife markets were closed and wildlife captive-breeding facilities were cordoned off. On 20 January, COVID-19 was included in the notifiable report of Class B infectious diseases and border health quarantine infectious diseases, with temperature checks, health care declarations, and quarantine against COVID-19 instituted at transportation depots in accordance with the law. On 23 January, Wuhan implemented strict traffic restrictions. </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568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5F990-DA3A-40BC-9F98-B80238AC480D}"/>
              </a:ext>
            </a:extLst>
          </p:cNvPr>
          <p:cNvSpPr>
            <a:spLocks noGrp="1"/>
          </p:cNvSpPr>
          <p:nvPr>
            <p:ph idx="1"/>
          </p:nvPr>
        </p:nvSpPr>
        <p:spPr>
          <a:xfrm>
            <a:off x="449179" y="449035"/>
            <a:ext cx="11438022" cy="5959929"/>
          </a:xfrm>
        </p:spPr>
        <p:txBody>
          <a:bodyPr>
            <a:normAutofit/>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          The protocols for diagnosis, treatment and epidemic prevention and control were improved; case isolation and treatment were strengthened. Measures were taken to ensure that all cases were treated, and close contacts were isolated and put under medical observation. Other measures implemented included the extension of the Spring Festival holiday, traffic controls, and the control of transportation capacity to reduce the movement of people; mass gathering activities were also cancelled. Information about the epidemic and prevention and control measures was regularly released. Public risk communications and health education were strengthened; allocation of medical supplies was coordinated, new hospitals were built, reserve beds were used and relevant premises were repurposed to ensure that all cases could be treated; efforts were made to maintain a stable supply of commodities and their prices to ensure the smooth operation of society.</a:t>
            </a: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endParaRPr lang="en-GB" sz="2200" dirty="0"/>
          </a:p>
        </p:txBody>
      </p:sp>
    </p:spTree>
    <p:extLst>
      <p:ext uri="{BB962C8B-B14F-4D97-AF65-F5344CB8AC3E}">
        <p14:creationId xmlns:p14="http://schemas.microsoft.com/office/powerpoint/2010/main" val="1303835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689E-5BC6-4082-96BE-807874D17964}"/>
              </a:ext>
            </a:extLst>
          </p:cNvPr>
          <p:cNvSpPr>
            <a:spLocks noGrp="1"/>
          </p:cNvSpPr>
          <p:nvPr>
            <p:ph type="title"/>
          </p:nvPr>
        </p:nvSpPr>
        <p:spPr>
          <a:xfrm>
            <a:off x="0" y="18256"/>
            <a:ext cx="12192000" cy="504258"/>
          </a:xfrm>
        </p:spPr>
        <p:txBody>
          <a:bodyPr>
            <a:noAutofit/>
          </a:bodyPr>
          <a:lstStyle/>
          <a:p>
            <a:pPr marL="457200" indent="-4572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Stage 3</a:t>
            </a:r>
            <a:endParaRPr lang="en-GB"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D9726AB-9779-49D5-ABD3-7A08E7502096}"/>
              </a:ext>
            </a:extLst>
          </p:cNvPr>
          <p:cNvSpPr>
            <a:spLocks noGrp="1"/>
          </p:cNvSpPr>
          <p:nvPr>
            <p:ph idx="1"/>
          </p:nvPr>
        </p:nvSpPr>
        <p:spPr>
          <a:xfrm>
            <a:off x="244928" y="522514"/>
            <a:ext cx="11738525" cy="6317230"/>
          </a:xfrm>
        </p:spPr>
        <p:txBody>
          <a:bodyPr>
            <a:noAutofit/>
          </a:bodyPr>
          <a:lstStyle/>
          <a:p>
            <a:pPr marL="0" lvl="0" indent="0" algn="just">
              <a:lnSpc>
                <a:spcPct val="170000"/>
              </a:lnSpc>
              <a:buNone/>
            </a:pPr>
            <a:r>
              <a:rPr lang="en-US" sz="2200" dirty="0">
                <a:latin typeface="Times New Roman" panose="02020603050405020304" pitchFamily="18" charset="0"/>
                <a:cs typeface="Times New Roman" panose="02020603050405020304" pitchFamily="18" charset="0"/>
              </a:rPr>
              <a:t>       The third stage of the outbreak focused on reducing clusters of cases, thoroughly controlling the epidemic, and striking a balance between epidemic prevention and control, sustainable economic and social development, the unified command, standardized guidance, and scientific evidence-based policy implementation. For Wuhan and other priority areas of Hubei Province, the focus was on patient treatment and the interruption of transmission, with an emphasis on concrete steps to fully implement relevant measures for the testing, admitting and treating of all patients. A risk-based prevention and control approach was adopted with differentiated prevention and control measures for different regions of the country and provinces. Relevant measures were strengthened in the areas of epidemiological investigation, case management and epidemic prevention in high-risk public places. New technologies were applied such as the use of big data and artificial intelligence (AI) to strengthen contact tracing and the management of priority populations. </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780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2B378C-DA58-4ED4-8396-00B027CF453C}"/>
              </a:ext>
            </a:extLst>
          </p:cNvPr>
          <p:cNvSpPr>
            <a:spLocks noGrp="1"/>
          </p:cNvSpPr>
          <p:nvPr>
            <p:ph idx="1"/>
          </p:nvPr>
        </p:nvSpPr>
        <p:spPr>
          <a:xfrm>
            <a:off x="440871" y="454818"/>
            <a:ext cx="11446329" cy="5948363"/>
          </a:xfrm>
        </p:spPr>
        <p:txBody>
          <a:bodyPr>
            <a:normAutofit/>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        Relevant health insurance policies were promulgated on "health insurance payment, off-site settlement, and financial compensation". All provinces provided support to Wuhan and priority areas in Hubei Province in an effort to quickly curb the spread of the disease and provide timely clinical treatment. Pre-school preparation was improved, and work resumed in phases and batches. Health and welfare services were provided to returning workers in a targeted and ‘one-stop’ manner. Normal social operations are being restored in a stepwise fashion; knowledge about disease prevention is being popularized to improve public health literacy and skills; and a comprehensive program of emergency scientific research is being carried out to develop diagnostics, therapeutics and vaccines, delineate the spectrum of the disease, and identify the source of the virus.</a:t>
            </a:r>
            <a:endParaRPr lang="en-GB" sz="2200" dirty="0"/>
          </a:p>
        </p:txBody>
      </p:sp>
    </p:spTree>
    <p:extLst>
      <p:ext uri="{BB962C8B-B14F-4D97-AF65-F5344CB8AC3E}">
        <p14:creationId xmlns:p14="http://schemas.microsoft.com/office/powerpoint/2010/main" val="29125708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404F-19EB-4414-A0D2-C55530E445E8}"/>
              </a:ext>
            </a:extLst>
          </p:cNvPr>
          <p:cNvSpPr>
            <a:spLocks noGrp="1"/>
          </p:cNvSpPr>
          <p:nvPr>
            <p:ph type="title"/>
          </p:nvPr>
        </p:nvSpPr>
        <p:spPr>
          <a:xfrm>
            <a:off x="0" y="18256"/>
            <a:ext cx="12192000" cy="662782"/>
          </a:xfrm>
        </p:spPr>
        <p:txBody>
          <a:bodyPr>
            <a:normAutofit/>
          </a:bodyPr>
          <a:lstStyle/>
          <a:p>
            <a:pPr algn="ctr"/>
            <a:r>
              <a:rPr lang="en-US" sz="2200" b="1" dirty="0">
                <a:latin typeface="Times New Roman" panose="02020603050405020304" pitchFamily="18" charset="0"/>
                <a:cs typeface="Times New Roman" panose="02020603050405020304" pitchFamily="18" charset="0"/>
              </a:rPr>
              <a:t>ANOTHER CASE STUDY THAT IS CAPTIVATING IS THE RESPONSE GLOBALLY</a:t>
            </a:r>
            <a:endParaRPr lang="en-GB" sz="2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7CEEA6F-8D2F-4182-8CD2-0DF16073F486}"/>
              </a:ext>
            </a:extLst>
          </p:cNvPr>
          <p:cNvSpPr>
            <a:spLocks noGrp="1"/>
          </p:cNvSpPr>
          <p:nvPr>
            <p:ph idx="1"/>
          </p:nvPr>
        </p:nvSpPr>
        <p:spPr>
          <a:xfrm>
            <a:off x="288758" y="681038"/>
            <a:ext cx="11598442" cy="6158706"/>
          </a:xfrm>
        </p:spPr>
        <p:txBody>
          <a:bodyPr>
            <a:normAutofit fontScale="77500" lnSpcReduction="20000"/>
          </a:bodyPr>
          <a:lstStyle/>
          <a:p>
            <a:pPr marL="0" indent="0" algn="just">
              <a:lnSpc>
                <a:spcPct val="170000"/>
              </a:lnSpc>
              <a:buNone/>
            </a:pPr>
            <a:r>
              <a:rPr lang="en-US" dirty="0">
                <a:latin typeface="Times New Roman" panose="02020603050405020304" pitchFamily="18" charset="0"/>
                <a:cs typeface="Times New Roman" panose="02020603050405020304" pitchFamily="18" charset="0"/>
              </a:rPr>
              <a:t>              The COVID-19 virus is a new pathogen that is highly contagious, can spread quickly, and must be considered capable of causing enormous health, economic and societal impacts in any setting. It is not SARS and it is not influenza. Building scenarios and strategies only on the basis of well-known pathogens risks failing to exploit all possible measures to slow transmission of the COVID-19 virus, reduce disease and save lives. COVID-19 is not SARS and it is not influenza. It is a new virus with its own characteristics. For example, COVID-19 transmission in children appears to be limited compared with influenza, while the clinical picture differs from SARS. Such differences, while based on limited data, may be playing a role in the apparent efficacy of rigorously applied non-pharmaceutical, public health measures to interrupt chains of human-to human transmission in a range of settings in China. The COVID-19 virus is unique among human coronaviruses in its combination of high transmissibility, substantial fatal outcomes in some high-risk groups, and ability to cause huge societal and economic disruption.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570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54C3CF-7734-4FBF-9E2B-D4602D52C091}"/>
              </a:ext>
            </a:extLst>
          </p:cNvPr>
          <p:cNvSpPr>
            <a:spLocks noGrp="1"/>
          </p:cNvSpPr>
          <p:nvPr>
            <p:ph idx="1"/>
          </p:nvPr>
        </p:nvSpPr>
        <p:spPr>
          <a:xfrm>
            <a:off x="838200" y="1384754"/>
            <a:ext cx="10515600" cy="4351338"/>
          </a:xfrm>
        </p:spPr>
        <p:txBody>
          <a:bodyPr>
            <a:normAutofit/>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    For planning purposes, it must be assumed that the global population is susceptible to this virus. As the animal origin of the COVID-19 virus is unknown at present, the risk of reintroduction into previously infected areas must be constantly considered. The novel nature, and our continuously evolving understanding, of this coronavirus demands a tremendous agility in our capacity to rapidly adapt and change our readiness and response planning as has been done continually in China. This is an extraordinary feat for a country of 1.4 billion people.</a:t>
            </a: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endParaRPr lang="en-GB" sz="2200" dirty="0"/>
          </a:p>
        </p:txBody>
      </p:sp>
    </p:spTree>
    <p:extLst>
      <p:ext uri="{BB962C8B-B14F-4D97-AF65-F5344CB8AC3E}">
        <p14:creationId xmlns:p14="http://schemas.microsoft.com/office/powerpoint/2010/main" val="22026538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6897-CB35-4A12-ADB4-D3B64D1FA4A3}"/>
              </a:ext>
            </a:extLst>
          </p:cNvPr>
          <p:cNvSpPr>
            <a:spLocks noGrp="1"/>
          </p:cNvSpPr>
          <p:nvPr>
            <p:ph type="title"/>
          </p:nvPr>
        </p:nvSpPr>
        <p:spPr>
          <a:xfrm>
            <a:off x="0" y="256674"/>
            <a:ext cx="12192000" cy="544512"/>
          </a:xfrm>
        </p:spPr>
        <p:txBody>
          <a:bodyPr>
            <a:normAutofit/>
          </a:bodyPr>
          <a:lstStyle/>
          <a:p>
            <a:pPr algn="ctr"/>
            <a:r>
              <a:rPr lang="en-US" sz="2200" b="1" dirty="0">
                <a:latin typeface="Times New Roman" panose="02020603050405020304" pitchFamily="18" charset="0"/>
                <a:cs typeface="Times New Roman" panose="02020603050405020304" pitchFamily="18" charset="0"/>
              </a:rPr>
              <a:t>STRATEGIC ENGINEERING STRATEGIES DEPLOYRATION ON CONTAINMENT</a:t>
            </a:r>
            <a:endParaRPr lang="en-GB" sz="2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EB8941C-6336-4F09-AA3F-9AB7D52AE742}"/>
              </a:ext>
            </a:extLst>
          </p:cNvPr>
          <p:cNvSpPr>
            <a:spLocks noGrp="1"/>
          </p:cNvSpPr>
          <p:nvPr>
            <p:ph idx="1"/>
          </p:nvPr>
        </p:nvSpPr>
        <p:spPr>
          <a:xfrm>
            <a:off x="272715" y="685800"/>
            <a:ext cx="11598443" cy="6482443"/>
          </a:xfrm>
        </p:spPr>
        <p:txBody>
          <a:bodyPr>
            <a:noAutofit/>
          </a:bodyPr>
          <a:lstStyle/>
          <a:p>
            <a:pPr marL="0" indent="0" algn="just">
              <a:lnSpc>
                <a:spcPct val="170000"/>
              </a:lnSpc>
              <a:buNone/>
            </a:pPr>
            <a:r>
              <a:rPr lang="en-US" sz="2200" dirty="0">
                <a:latin typeface="Times New Roman" panose="02020603050405020304" pitchFamily="18" charset="0"/>
                <a:cs typeface="Times New Roman" panose="02020603050405020304" pitchFamily="18" charset="0"/>
              </a:rPr>
              <a:t>     China’s uncompromising and rigorous use of non-pharmaceutical measures to contain transmission of the COVID-19 virus in multiple settings provides vital lessons for the global response. This rather unique and unprecedented public health response in China reversed the escalating cases in both Hubei, where there has been widespread community transmission, and in the importation provinces, where family clusters appear to have driven the outbreak. Although the timing of the outbreak in China has been relatively similar across the country, transmission chains were established in a wide diversity of settings, from megacities in the north and south of the country, to remote communities. However, the rapid adaptation and tailoring of China’s strategy demonstrated that containment can be adapted and successfully operationalized in a wide range of settings. </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58356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EB2083-788A-4838-B953-1708FA7EA712}"/>
              </a:ext>
            </a:extLst>
          </p:cNvPr>
          <p:cNvSpPr>
            <a:spLocks noGrp="1"/>
          </p:cNvSpPr>
          <p:nvPr>
            <p:ph idx="1"/>
          </p:nvPr>
        </p:nvSpPr>
        <p:spPr>
          <a:xfrm>
            <a:off x="397328" y="1412421"/>
            <a:ext cx="11397343" cy="4033157"/>
          </a:xfrm>
        </p:spPr>
        <p:txBody>
          <a:bodyPr>
            <a:normAutofit/>
          </a:bodyPr>
          <a:lstStyle/>
          <a:p>
            <a:pPr marL="0" indent="0" algn="just">
              <a:lnSpc>
                <a:spcPct val="150000"/>
              </a:lnSpc>
              <a:buNone/>
            </a:pPr>
            <a:r>
              <a:rPr lang="en-US" sz="2400" dirty="0">
                <a:latin typeface="Times New Roman" panose="02020603050405020304" pitchFamily="18" charset="0"/>
                <a:cs typeface="Times New Roman" panose="02020603050405020304" pitchFamily="18" charset="0"/>
              </a:rPr>
              <a:t>     China’s experience strongly supports the efficacy and effectiveness of anchoring COVID-19 readiness and rapid response plans in a thorough assessment of local risks and of utilizing a differentiated risk-based containment strategy to manage the outbreak in areas with no cases vs. sporadic cases vs. clusters of cases vs. community-level transmission. Such a strategy is essential for ensuring a sustainable approach while minimizing the socio-economic impact.</a:t>
            </a:r>
            <a:endParaRPr lang="en-GB" sz="2400" dirty="0"/>
          </a:p>
        </p:txBody>
      </p:sp>
    </p:spTree>
    <p:extLst>
      <p:ext uri="{BB962C8B-B14F-4D97-AF65-F5344CB8AC3E}">
        <p14:creationId xmlns:p14="http://schemas.microsoft.com/office/powerpoint/2010/main" val="15568317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5509D69-2939-4CD4-BBEE-AF49DB11C69F}"/>
              </a:ext>
            </a:extLst>
          </p:cNvPr>
          <p:cNvGraphicFramePr>
            <a:graphicFrameLocks noGrp="1"/>
          </p:cNvGraphicFramePr>
          <p:nvPr>
            <p:ph idx="1"/>
            <p:extLst>
              <p:ext uri="{D42A27DB-BD31-4B8C-83A1-F6EECF244321}">
                <p14:modId xmlns:p14="http://schemas.microsoft.com/office/powerpoint/2010/main" val="2394032777"/>
              </p:ext>
            </p:extLst>
          </p:nvPr>
        </p:nvGraphicFramePr>
        <p:xfrm>
          <a:off x="0" y="444044"/>
          <a:ext cx="12192000" cy="11668000"/>
        </p:xfrm>
        <a:graphic>
          <a:graphicData uri="http://schemas.openxmlformats.org/drawingml/2006/table">
            <a:tbl>
              <a:tblPr firstRow="1" firstCol="1" bandRow="1">
                <a:tableStyleId>{5C22544A-7EE6-4342-B048-85BDC9FD1C3A}</a:tableStyleId>
              </a:tblPr>
              <a:tblGrid>
                <a:gridCol w="2219898">
                  <a:extLst>
                    <a:ext uri="{9D8B030D-6E8A-4147-A177-3AD203B41FA5}">
                      <a16:colId xmlns:a16="http://schemas.microsoft.com/office/drawing/2014/main" val="4065406025"/>
                    </a:ext>
                  </a:extLst>
                </a:gridCol>
                <a:gridCol w="5772894">
                  <a:extLst>
                    <a:ext uri="{9D8B030D-6E8A-4147-A177-3AD203B41FA5}">
                      <a16:colId xmlns:a16="http://schemas.microsoft.com/office/drawing/2014/main" val="3107051258"/>
                    </a:ext>
                  </a:extLst>
                </a:gridCol>
                <a:gridCol w="4199208">
                  <a:extLst>
                    <a:ext uri="{9D8B030D-6E8A-4147-A177-3AD203B41FA5}">
                      <a16:colId xmlns:a16="http://schemas.microsoft.com/office/drawing/2014/main" val="1271347727"/>
                    </a:ext>
                  </a:extLst>
                </a:gridCol>
              </a:tblGrid>
              <a:tr h="279731">
                <a:tc>
                  <a:txBody>
                    <a:bodyPr/>
                    <a:lstStyle/>
                    <a:p>
                      <a:pPr marL="457200"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CATEGORIES</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txBody>
                  <a:tcPr marL="66062" marR="66062" marT="0" marB="0"/>
                </a:tc>
                <a:tc>
                  <a:txBody>
                    <a:bodyPr/>
                    <a:lstStyle/>
                    <a:p>
                      <a:pPr marL="457200"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SARS</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txBody>
                  <a:tcPr marL="66062" marR="66062" marT="0" marB="0"/>
                </a:tc>
                <a:tc>
                  <a:txBody>
                    <a:bodyPr/>
                    <a:lstStyle/>
                    <a:p>
                      <a:pPr marL="457200"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H7N9</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txBody>
                  <a:tcPr marL="66062" marR="66062" marT="0" marB="0"/>
                </a:tc>
                <a:extLst>
                  <a:ext uri="{0D108BD9-81ED-4DB2-BD59-A6C34878D82A}">
                    <a16:rowId xmlns:a16="http://schemas.microsoft.com/office/drawing/2014/main" val="3361158939"/>
                  </a:ext>
                </a:extLst>
              </a:tr>
              <a:tr h="1728480">
                <a:tc>
                  <a:txBody>
                    <a:bodyPr/>
                    <a:lstStyle/>
                    <a:p>
                      <a:pPr marL="457200" algn="just">
                        <a:lnSpc>
                          <a:spcPct val="150000"/>
                        </a:lnSpc>
                        <a:spcAft>
                          <a:spcPts val="0"/>
                        </a:spcAft>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Health effects</a:t>
                      </a:r>
                      <a:endParaRPr lang="en-GB" sz="2000" dirty="0">
                        <a:effectLst/>
                        <a:latin typeface="Times New Roman" panose="02020603050405020304" pitchFamily="18" charset="0"/>
                        <a:ea typeface="Tahoma" panose="020B0604030504040204" pitchFamily="34" charset="0"/>
                        <a:cs typeface="Times New Roman" panose="02020603050405020304" pitchFamily="18" charset="0"/>
                      </a:endParaRPr>
                    </a:p>
                    <a:p>
                      <a:pPr marL="457200" algn="just">
                        <a:lnSpc>
                          <a:spcPct val="150000"/>
                        </a:lnSpc>
                        <a:spcAft>
                          <a:spcPts val="0"/>
                        </a:spcAft>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endParaRPr lang="en-GB" sz="20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6062" marR="66062" marT="0" marB="0"/>
                </a:tc>
                <a:tc>
                  <a:txBody>
                    <a:bodyPr/>
                    <a:lstStyle/>
                    <a:p>
                      <a:pPr algn="just">
                        <a:lnSpc>
                          <a:spcPct val="150000"/>
                        </a:lnSpc>
                        <a:spcAft>
                          <a:spcPts val="0"/>
                        </a:spcAft>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i</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In 2003 in China: 5327 cases, 349 deaths; mortality</a:t>
                      </a:r>
                      <a:endParaRPr lang="en-GB" sz="20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rate 6.6%</a:t>
                      </a:r>
                      <a:endParaRPr lang="en-GB" sz="20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(ii) By 11 July 2003, the virus had spread to 29 countries and regions, with a cumulative number of confirmed cases of 8096 people, 774 people deaths and an average death rate of 9.6%.</a:t>
                      </a:r>
                      <a:endParaRPr lang="en-GB" sz="2000" dirty="0">
                        <a:effectLst/>
                        <a:latin typeface="Times New Roman" panose="02020603050405020304" pitchFamily="18" charset="0"/>
                        <a:ea typeface="Tahoma" panose="020B0604030504040204" pitchFamily="34" charset="0"/>
                        <a:cs typeface="Times New Roman" panose="02020603050405020304" pitchFamily="18" charset="0"/>
                      </a:endParaRPr>
                    </a:p>
                    <a:p>
                      <a:pPr marL="457200" algn="just">
                        <a:lnSpc>
                          <a:spcPct val="150000"/>
                        </a:lnSpc>
                        <a:spcAft>
                          <a:spcPts val="0"/>
                        </a:spcAft>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endParaRPr lang="en-GB" sz="20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6062" marR="66062" marT="0" marB="0"/>
                </a:tc>
                <a:tc>
                  <a:txBody>
                    <a:bodyPr/>
                    <a:lstStyle/>
                    <a:p>
                      <a:pPr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(i) In 2013 in China: 135 cases, 45 deaths; mortality rate 33.6%</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(ii) By December 3, 2013, a total of 148 cases of H7N9</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avian influenza was confirmed on the Chinese</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mainland, Taiwan and Hong Kong area, where 48 died,</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with a case fatality rate of 32.43%</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p>
                      <a:pPr marL="457200"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 </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txBody>
                  <a:tcPr marL="66062" marR="66062" marT="0" marB="0"/>
                </a:tc>
                <a:extLst>
                  <a:ext uri="{0D108BD9-81ED-4DB2-BD59-A6C34878D82A}">
                    <a16:rowId xmlns:a16="http://schemas.microsoft.com/office/drawing/2014/main" val="295746860"/>
                  </a:ext>
                </a:extLst>
              </a:tr>
              <a:tr h="2366375">
                <a:tc>
                  <a:txBody>
                    <a:bodyPr/>
                    <a:lstStyle/>
                    <a:p>
                      <a:pPr marL="457200"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Social impacts</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p>
                      <a:pPr marL="457200"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 </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txBody>
                  <a:tcPr marL="66062" marR="66062" marT="0" marB="0"/>
                </a:tc>
                <a:tc>
                  <a:txBody>
                    <a:bodyPr/>
                    <a:lstStyle/>
                    <a:p>
                      <a:pPr marL="457200"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Panic, criticized</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(i)Information was “doctored” and delayed.</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(ii) Rumors and social chaos</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(iii)Food, salt and Banlangen (Radix Isatidis) were sold out</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(iv) Flights were cancelled</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(v) Schools were closed</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(vi) large mass-gathering events cancelled</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p>
                      <a:pPr marL="457200"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 </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txBody>
                  <a:tcPr marL="66062" marR="66062" marT="0" marB="0"/>
                </a:tc>
                <a:tc>
                  <a:txBody>
                    <a:bodyPr/>
                    <a:lstStyle/>
                    <a:p>
                      <a:pPr algn="just">
                        <a:lnSpc>
                          <a:spcPct val="150000"/>
                        </a:lnSpc>
                        <a:spcAft>
                          <a:spcPts val="0"/>
                        </a:spcAft>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Social stability, praised</a:t>
                      </a:r>
                      <a:endParaRPr lang="en-GB" sz="20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i</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Reliable information, promptly released</a:t>
                      </a:r>
                      <a:endParaRPr lang="en-GB" sz="20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(ii) No social chaos</a:t>
                      </a:r>
                      <a:endParaRPr lang="en-GB" sz="20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(iii) The management of the problem satisfied both the Chinese and international community.</a:t>
                      </a:r>
                      <a:endParaRPr lang="en-GB" sz="2000" dirty="0">
                        <a:effectLst/>
                        <a:latin typeface="Times New Roman" panose="02020603050405020304" pitchFamily="18" charset="0"/>
                        <a:ea typeface="Tahoma" panose="020B0604030504040204" pitchFamily="34" charset="0"/>
                        <a:cs typeface="Times New Roman" panose="02020603050405020304" pitchFamily="18" charset="0"/>
                      </a:endParaRPr>
                    </a:p>
                    <a:p>
                      <a:pPr marL="457200" algn="just">
                        <a:lnSpc>
                          <a:spcPct val="150000"/>
                        </a:lnSpc>
                        <a:spcAft>
                          <a:spcPts val="0"/>
                        </a:spcAft>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a:t>
                      </a:r>
                      <a:endParaRPr lang="en-GB" sz="20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6062" marR="66062" marT="0" marB="0"/>
                </a:tc>
                <a:extLst>
                  <a:ext uri="{0D108BD9-81ED-4DB2-BD59-A6C34878D82A}">
                    <a16:rowId xmlns:a16="http://schemas.microsoft.com/office/drawing/2014/main" val="2843528242"/>
                  </a:ext>
                </a:extLst>
              </a:tr>
              <a:tr h="1245747">
                <a:tc>
                  <a:txBody>
                    <a:bodyPr/>
                    <a:lstStyle/>
                    <a:p>
                      <a:pPr marL="457200"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Economic impacts</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txBody>
                  <a:tcPr marL="66062" marR="66062" marT="0" marB="0"/>
                </a:tc>
                <a:tc>
                  <a:txBody>
                    <a:bodyPr/>
                    <a:lstStyle/>
                    <a:p>
                      <a:pPr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(i)The global macroeconomic impact of SARS was estimated at USD 30–100 billion or around USD 3–10 million per case</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a:effectLst/>
                          <a:latin typeface="Times New Roman" panose="02020603050405020304" pitchFamily="18" charset="0"/>
                          <a:ea typeface="Tahoma" panose="020B0604030504040204" pitchFamily="34" charset="0"/>
                          <a:cs typeface="Times New Roman" panose="02020603050405020304" pitchFamily="18" charset="0"/>
                        </a:rPr>
                        <a:t>(ii) Caused losses of USD 12.3-28.4 billion and an estimated decrease of 1% in GDP in China</a:t>
                      </a:r>
                      <a:endParaRPr lang="en-GB" sz="2000">
                        <a:effectLst/>
                        <a:latin typeface="Times New Roman" panose="02020603050405020304" pitchFamily="18" charset="0"/>
                        <a:ea typeface="Tahoma" panose="020B0604030504040204" pitchFamily="34" charset="0"/>
                        <a:cs typeface="Times New Roman" panose="02020603050405020304" pitchFamily="18" charset="0"/>
                      </a:endParaRPr>
                    </a:p>
                  </a:txBody>
                  <a:tcPr marL="66062" marR="66062" marT="0" marB="0"/>
                </a:tc>
                <a:tc>
                  <a:txBody>
                    <a:bodyPr/>
                    <a:lstStyle/>
                    <a:p>
                      <a:pPr algn="just">
                        <a:lnSpc>
                          <a:spcPct val="150000"/>
                        </a:lnSpc>
                        <a:spcAft>
                          <a:spcPts val="0"/>
                        </a:spcAft>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a:t>
                      </a:r>
                      <a:r>
                        <a:rPr lang="en-US" sz="2000" dirty="0" err="1">
                          <a:effectLst/>
                          <a:latin typeface="Times New Roman" panose="02020603050405020304" pitchFamily="18" charset="0"/>
                          <a:ea typeface="Tahoma" panose="020B0604030504040204" pitchFamily="34" charset="0"/>
                          <a:cs typeface="Times New Roman" panose="02020603050405020304" pitchFamily="18" charset="0"/>
                        </a:rPr>
                        <a:t>i</a:t>
                      </a:r>
                      <a:r>
                        <a:rPr lang="en-US" sz="2000" dirty="0">
                          <a:effectLst/>
                          <a:latin typeface="Times New Roman" panose="02020603050405020304" pitchFamily="18" charset="0"/>
                          <a:ea typeface="Tahoma" panose="020B0604030504040204" pitchFamily="34" charset="0"/>
                          <a:cs typeface="Times New Roman" panose="02020603050405020304" pitchFamily="18" charset="0"/>
                        </a:rPr>
                        <a:t>) China’s poultry industry suffered a loss of more than</a:t>
                      </a:r>
                      <a:endParaRPr lang="en-GB" sz="20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40 billion RMB</a:t>
                      </a:r>
                      <a:endParaRPr lang="en-GB" sz="20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Aft>
                          <a:spcPts val="0"/>
                        </a:spcAft>
                      </a:pPr>
                      <a:r>
                        <a:rPr lang="en-US" sz="2000" dirty="0">
                          <a:effectLst/>
                          <a:latin typeface="Times New Roman" panose="02020603050405020304" pitchFamily="18" charset="0"/>
                          <a:ea typeface="Tahoma" panose="020B0604030504040204" pitchFamily="34" charset="0"/>
                          <a:cs typeface="Times New Roman" panose="02020603050405020304" pitchFamily="18" charset="0"/>
                        </a:rPr>
                        <a:t>(ii) There was little economic impact in the global community</a:t>
                      </a:r>
                      <a:endParaRPr lang="en-GB" sz="20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6062" marR="66062" marT="0" marB="0"/>
                </a:tc>
                <a:extLst>
                  <a:ext uri="{0D108BD9-81ED-4DB2-BD59-A6C34878D82A}">
                    <a16:rowId xmlns:a16="http://schemas.microsoft.com/office/drawing/2014/main" val="765413401"/>
                  </a:ext>
                </a:extLst>
              </a:tr>
            </a:tbl>
          </a:graphicData>
        </a:graphic>
      </p:graphicFrame>
      <p:sp>
        <p:nvSpPr>
          <p:cNvPr id="9" name="Rectangle 3">
            <a:extLst>
              <a:ext uri="{FF2B5EF4-FFF2-40B4-BE49-F238E27FC236}">
                <a16:creationId xmlns:a16="http://schemas.microsoft.com/office/drawing/2014/main" id="{BB988E58-3B9E-44D7-8DC4-8D6CA53FD11F}"/>
              </a:ext>
            </a:extLst>
          </p:cNvPr>
          <p:cNvSpPr>
            <a:spLocks noChangeArrowheads="1"/>
          </p:cNvSpPr>
          <p:nvPr/>
        </p:nvSpPr>
        <p:spPr bwMode="auto">
          <a:xfrm>
            <a:off x="-5486887" y="13157"/>
            <a:ext cx="231657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kumimoji="0" lang="en-GB" altLang="en-US" sz="2200" b="1"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able </a:t>
            </a:r>
            <a:r>
              <a:rPr kumimoji="0" lang="en-GB" altLang="en-US" sz="2200" b="1" i="0" u="none" strike="noStrike" cap="none" normalizeH="0" baseline="0" dirty="0" bmk="_Toc37451243">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CASE STUDY OF AN INTIAL VIRUS SHOWING ITS SEVERE IMPACT</a:t>
            </a:r>
            <a:endParaRPr kumimoji="0" lang="en-GB" altLang="en-US" sz="2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9489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A505AB-29A7-4509-BB9B-B4CCF3C6F089}"/>
              </a:ext>
            </a:extLst>
          </p:cNvPr>
          <p:cNvSpPr>
            <a:spLocks noGrp="1"/>
          </p:cNvSpPr>
          <p:nvPr>
            <p:ph type="title"/>
          </p:nvPr>
        </p:nvSpPr>
        <p:spPr>
          <a:xfrm>
            <a:off x="0" y="310243"/>
            <a:ext cx="12192000" cy="635000"/>
          </a:xfrm>
        </p:spPr>
        <p:txBody>
          <a:bodyPr>
            <a:noAutofit/>
          </a:bodyPr>
          <a:lstStyle/>
          <a:p>
            <a:pPr algn="ctr"/>
            <a:r>
              <a:rPr lang="en-GB" sz="2400" b="1" dirty="0">
                <a:latin typeface="Times New Roman" panose="02020603050405020304" pitchFamily="18" charset="0"/>
                <a:cs typeface="Times New Roman" panose="02020603050405020304" pitchFamily="18" charset="0"/>
              </a:rPr>
              <a:t>INTRODUCTION</a:t>
            </a:r>
            <a:endParaRPr lang="en-GB" sz="2000" b="1"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78510CF-9895-4D15-8E8B-84B10AC14231}"/>
              </a:ext>
            </a:extLst>
          </p:cNvPr>
          <p:cNvSpPr>
            <a:spLocks noGrp="1"/>
          </p:cNvSpPr>
          <p:nvPr>
            <p:ph idx="1"/>
          </p:nvPr>
        </p:nvSpPr>
        <p:spPr>
          <a:xfrm>
            <a:off x="372835" y="945243"/>
            <a:ext cx="11446329" cy="5272088"/>
          </a:xfrm>
        </p:spPr>
        <p:txBody>
          <a:bodyPr/>
          <a:lstStyle/>
          <a:p>
            <a:pPr marL="0" indent="0" algn="ctr">
              <a:lnSpc>
                <a:spcPct val="150000"/>
              </a:lnSpc>
              <a:buNone/>
            </a:pPr>
            <a:r>
              <a:rPr lang="en-US" sz="2400" b="1" dirty="0">
                <a:latin typeface="Times New Roman" panose="02020603050405020304" pitchFamily="18" charset="0"/>
                <a:cs typeface="Times New Roman" panose="02020603050405020304" pitchFamily="18" charset="0"/>
              </a:rPr>
              <a:t>CORONAVIRUS AND EXISTENCE</a:t>
            </a:r>
            <a:endParaRPr lang="en-GB" sz="2400" b="1" dirty="0">
              <a:latin typeface="Times New Roman" panose="02020603050405020304" pitchFamily="18" charset="0"/>
              <a:cs typeface="Times New Roman" panose="02020603050405020304" pitchFamily="18" charset="0"/>
            </a:endParaRPr>
          </a:p>
          <a:p>
            <a:pPr marL="0" indent="0" algn="just">
              <a:lnSpc>
                <a:spcPct val="150000"/>
              </a:lnSpc>
              <a:buNone/>
            </a:pP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 new strain of coronavirus which originated in Wuhan, Hubei province, China, in late December 2019, has caused a cluster of cases of an acute respiratory disease, which is referred to as coronavirus disease 2019 (COVID-19). According to media reports, more than 200 countries and territories have been affected by COVID-19, because major outbreaks of it have occurred in the United States, central China, western Europe, and Iran. On 11 March 2020, the World Health Organization characterized the spread of COVID-19 as a pandemic. As of 6 April 2020, the number of COVID-19 infected people reached 1.31 million, the death toll was 77,200 and the number of patients recovered was 276,189, maximum number of patients found in the U.S. 366,906.</a:t>
            </a:r>
            <a:endParaRPr lang="en-GB" sz="2200" dirty="0">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0572681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81250-240E-4207-8BF7-68E18AC7610C}"/>
              </a:ext>
            </a:extLst>
          </p:cNvPr>
          <p:cNvSpPr>
            <a:spLocks noGrp="1"/>
          </p:cNvSpPr>
          <p:nvPr>
            <p:ph idx="1"/>
          </p:nvPr>
        </p:nvSpPr>
        <p:spPr>
          <a:xfrm>
            <a:off x="0" y="0"/>
            <a:ext cx="12050486" cy="6596743"/>
          </a:xfrm>
        </p:spPr>
        <p:txBody>
          <a:bodyPr>
            <a:noAutofit/>
          </a:bodyPr>
          <a:lstStyle/>
          <a:p>
            <a:pPr>
              <a:lnSpc>
                <a:spcPct val="160000"/>
              </a:lnSpc>
            </a:pPr>
            <a:r>
              <a:rPr lang="en-US" sz="2200" b="1" dirty="0">
                <a:latin typeface="Times New Roman" panose="02020603050405020304" pitchFamily="18" charset="0"/>
                <a:cs typeface="Times New Roman" panose="02020603050405020304" pitchFamily="18" charset="0"/>
              </a:rPr>
              <a:t>PRECAUTIONS:</a:t>
            </a:r>
            <a:endParaRPr lang="en-GB" sz="2200" b="1" dirty="0">
              <a:latin typeface="Times New Roman" panose="02020603050405020304" pitchFamily="18" charset="0"/>
              <a:cs typeface="Times New Roman" panose="02020603050405020304" pitchFamily="18" charset="0"/>
            </a:endParaRPr>
          </a:p>
          <a:p>
            <a:pPr marL="0" indent="0">
              <a:lnSpc>
                <a:spcPct val="160000"/>
              </a:lnSpc>
              <a:buNone/>
            </a:pPr>
            <a:r>
              <a:rPr lang="en-US" sz="2200" dirty="0">
                <a:latin typeface="Times New Roman" panose="02020603050405020304" pitchFamily="18" charset="0"/>
                <a:cs typeface="Times New Roman" panose="02020603050405020304" pitchFamily="18" charset="0"/>
              </a:rPr>
              <a:t>       It should be ensured that in all prevention analyzed by the world health organization should be put in place and take seriously.</a:t>
            </a:r>
            <a:endParaRPr lang="en-GB" sz="2200" dirty="0">
              <a:latin typeface="Times New Roman" panose="02020603050405020304" pitchFamily="18" charset="0"/>
              <a:cs typeface="Times New Roman" panose="02020603050405020304" pitchFamily="18" charset="0"/>
            </a:endParaRPr>
          </a:p>
          <a:p>
            <a:pPr marL="0" indent="0">
              <a:lnSpc>
                <a:spcPct val="160000"/>
              </a:lnSpc>
              <a:buNone/>
            </a:pPr>
            <a:r>
              <a:rPr lang="en-US" sz="2200" dirty="0">
                <a:latin typeface="Times New Roman" panose="02020603050405020304" pitchFamily="18" charset="0"/>
                <a:cs typeface="Times New Roman" panose="02020603050405020304" pitchFamily="18" charset="0"/>
              </a:rPr>
              <a:t>    Key epidemic indicators that inform evidence-based control strategy decision making and adjustments should be used as follows:</a:t>
            </a:r>
            <a:endParaRPr lang="en-GB" sz="2200" dirty="0">
              <a:latin typeface="Times New Roman" panose="02020603050405020304" pitchFamily="18" charset="0"/>
              <a:cs typeface="Times New Roman" panose="02020603050405020304" pitchFamily="18" charset="0"/>
            </a:endParaRPr>
          </a:p>
          <a:p>
            <a:pPr lvl="0">
              <a:lnSpc>
                <a:spcPct val="160000"/>
              </a:lnSpc>
            </a:pPr>
            <a:r>
              <a:rPr lang="en-US" sz="2200" dirty="0">
                <a:latin typeface="Times New Roman" panose="02020603050405020304" pitchFamily="18" charset="0"/>
                <a:cs typeface="Times New Roman" panose="02020603050405020304" pitchFamily="18" charset="0"/>
              </a:rPr>
              <a:t>Effectiveness of infection prevention and control (IPC) measures in various health care settings.</a:t>
            </a:r>
            <a:endParaRPr lang="en-GB" sz="2200" dirty="0">
              <a:latin typeface="Times New Roman" panose="02020603050405020304" pitchFamily="18" charset="0"/>
              <a:cs typeface="Times New Roman" panose="02020603050405020304" pitchFamily="18" charset="0"/>
            </a:endParaRPr>
          </a:p>
          <a:p>
            <a:pPr lvl="0">
              <a:lnSpc>
                <a:spcPct val="160000"/>
              </a:lnSpc>
            </a:pPr>
            <a:r>
              <a:rPr lang="en-US" sz="2200" dirty="0">
                <a:latin typeface="Times New Roman" panose="02020603050405020304" pitchFamily="18" charset="0"/>
                <a:cs typeface="Times New Roman" panose="02020603050405020304" pitchFamily="18" charset="0"/>
              </a:rPr>
              <a:t> Effectiveness of entry and exit screening</a:t>
            </a:r>
            <a:endParaRPr lang="en-GB" sz="2200" dirty="0">
              <a:latin typeface="Times New Roman" panose="02020603050405020304" pitchFamily="18" charset="0"/>
              <a:cs typeface="Times New Roman" panose="02020603050405020304" pitchFamily="18" charset="0"/>
            </a:endParaRPr>
          </a:p>
          <a:p>
            <a:pPr lvl="0">
              <a:lnSpc>
                <a:spcPct val="160000"/>
              </a:lnSpc>
            </a:pPr>
            <a:r>
              <a:rPr lang="en-US" sz="2200" dirty="0">
                <a:latin typeface="Times New Roman" panose="02020603050405020304" pitchFamily="18" charset="0"/>
                <a:cs typeface="Times New Roman" panose="02020603050405020304" pitchFamily="18" charset="0"/>
              </a:rPr>
              <a:t> Effectiveness of the public health control measures and their socio-economic impact</a:t>
            </a:r>
            <a:endParaRPr lang="en-GB" sz="2200" dirty="0">
              <a:latin typeface="Times New Roman" panose="02020603050405020304" pitchFamily="18" charset="0"/>
              <a:cs typeface="Times New Roman" panose="02020603050405020304" pitchFamily="18" charset="0"/>
            </a:endParaRPr>
          </a:p>
          <a:p>
            <a:pPr marL="0" indent="0">
              <a:lnSpc>
                <a:spcPct val="160000"/>
              </a:lnSpc>
              <a:buNone/>
            </a:pPr>
            <a:r>
              <a:rPr lang="en-US" sz="2200" dirty="0">
                <a:latin typeface="Times New Roman" panose="02020603050405020304" pitchFamily="18" charset="0"/>
                <a:cs typeface="Times New Roman" panose="02020603050405020304" pitchFamily="18" charset="0"/>
              </a:rPr>
              <a:t>                 o Restriction of movement</a:t>
            </a:r>
            <a:endParaRPr lang="en-GB" sz="2200" dirty="0">
              <a:latin typeface="Times New Roman" panose="02020603050405020304" pitchFamily="18" charset="0"/>
              <a:cs typeface="Times New Roman" panose="02020603050405020304" pitchFamily="18" charset="0"/>
            </a:endParaRPr>
          </a:p>
          <a:p>
            <a:pPr marL="0" indent="0">
              <a:lnSpc>
                <a:spcPct val="160000"/>
              </a:lnSpc>
              <a:buNone/>
            </a:pPr>
            <a:r>
              <a:rPr lang="en-US" sz="2200" dirty="0">
                <a:latin typeface="Times New Roman" panose="02020603050405020304" pitchFamily="18" charset="0"/>
                <a:cs typeface="Times New Roman" panose="02020603050405020304" pitchFamily="18" charset="0"/>
              </a:rPr>
              <a:t>                 o Social distancing</a:t>
            </a:r>
            <a:endParaRPr lang="en-GB" sz="2200" dirty="0">
              <a:latin typeface="Times New Roman" panose="02020603050405020304" pitchFamily="18" charset="0"/>
              <a:cs typeface="Times New Roman" panose="02020603050405020304" pitchFamily="18" charset="0"/>
            </a:endParaRPr>
          </a:p>
          <a:p>
            <a:pPr marL="0" indent="0">
              <a:lnSpc>
                <a:spcPct val="160000"/>
              </a:lnSpc>
              <a:buNone/>
            </a:pPr>
            <a:r>
              <a:rPr lang="en-US" sz="2200" dirty="0">
                <a:latin typeface="Times New Roman" panose="02020603050405020304" pitchFamily="18" charset="0"/>
                <a:cs typeface="Times New Roman" panose="02020603050405020304" pitchFamily="18" charset="0"/>
              </a:rPr>
              <a:t>                 </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7927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831FC4-B672-4CC3-BE68-8BA44D6C2A7C}"/>
              </a:ext>
            </a:extLst>
          </p:cNvPr>
          <p:cNvSpPr>
            <a:spLocks noGrp="1"/>
          </p:cNvSpPr>
          <p:nvPr>
            <p:ph idx="1"/>
          </p:nvPr>
        </p:nvSpPr>
        <p:spPr>
          <a:xfrm>
            <a:off x="473529" y="979714"/>
            <a:ext cx="11217728" cy="5192486"/>
          </a:xfrm>
        </p:spPr>
        <p:txBody>
          <a:bodyPr/>
          <a:lstStyle/>
          <a:p>
            <a:pPr marL="0" indent="0">
              <a:lnSpc>
                <a:spcPct val="160000"/>
              </a:lnSpc>
              <a:buNone/>
            </a:pPr>
            <a:r>
              <a:rPr lang="en-US" sz="2400" dirty="0">
                <a:latin typeface="Times New Roman" panose="02020603050405020304" pitchFamily="18" charset="0"/>
                <a:cs typeface="Times New Roman" panose="02020603050405020304" pitchFamily="18" charset="0"/>
              </a:rPr>
              <a:t>                 o School and workplace closures</a:t>
            </a:r>
          </a:p>
          <a:p>
            <a:pPr marL="0" indent="0">
              <a:lnSpc>
                <a:spcPct val="160000"/>
              </a:lnSpc>
              <a:buNone/>
            </a:pPr>
            <a:r>
              <a:rPr lang="en-US" sz="2400" dirty="0">
                <a:latin typeface="Times New Roman" panose="02020603050405020304" pitchFamily="18" charset="0"/>
                <a:cs typeface="Times New Roman" panose="02020603050405020304" pitchFamily="18" charset="0"/>
              </a:rPr>
              <a:t>                 o Wearing mask in general public</a:t>
            </a:r>
            <a:endParaRPr lang="en-GB" sz="2400" dirty="0">
              <a:latin typeface="Times New Roman" panose="02020603050405020304" pitchFamily="18" charset="0"/>
              <a:cs typeface="Times New Roman" panose="02020603050405020304" pitchFamily="18" charset="0"/>
            </a:endParaRPr>
          </a:p>
          <a:p>
            <a:pPr marL="0" indent="0">
              <a:lnSpc>
                <a:spcPct val="160000"/>
              </a:lnSpc>
              <a:buNone/>
            </a:pPr>
            <a:r>
              <a:rPr lang="en-US" sz="2400" dirty="0">
                <a:latin typeface="Times New Roman" panose="02020603050405020304" pitchFamily="18" charset="0"/>
                <a:cs typeface="Times New Roman" panose="02020603050405020304" pitchFamily="18" charset="0"/>
              </a:rPr>
              <a:t>                 o Mandatory quarantine</a:t>
            </a:r>
            <a:endParaRPr lang="en-GB" sz="2400" dirty="0">
              <a:latin typeface="Times New Roman" panose="02020603050405020304" pitchFamily="18" charset="0"/>
              <a:cs typeface="Times New Roman" panose="02020603050405020304" pitchFamily="18" charset="0"/>
            </a:endParaRPr>
          </a:p>
          <a:p>
            <a:pPr marL="0" indent="0">
              <a:lnSpc>
                <a:spcPct val="160000"/>
              </a:lnSpc>
              <a:buNone/>
            </a:pPr>
            <a:r>
              <a:rPr lang="en-US" sz="2400" dirty="0">
                <a:latin typeface="Times New Roman" panose="02020603050405020304" pitchFamily="18" charset="0"/>
                <a:cs typeface="Times New Roman" panose="02020603050405020304" pitchFamily="18" charset="0"/>
              </a:rPr>
              <a:t>                 o Voluntary quarantine with active surveillance</a:t>
            </a:r>
            <a:endParaRPr lang="en-GB" sz="2400" dirty="0">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507489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5AE7E2-405F-4266-AC04-4BF3B29EE5A5}"/>
              </a:ext>
            </a:extLst>
          </p:cNvPr>
          <p:cNvSpPr>
            <a:spLocks noGrp="1"/>
          </p:cNvSpPr>
          <p:nvPr>
            <p:ph idx="1"/>
          </p:nvPr>
        </p:nvSpPr>
        <p:spPr>
          <a:xfrm>
            <a:off x="163286" y="0"/>
            <a:ext cx="12028714" cy="6743700"/>
          </a:xfrm>
        </p:spPr>
        <p:txBody>
          <a:bodyPr>
            <a:normAutofit fontScale="92500"/>
          </a:bodyPr>
          <a:lstStyle/>
          <a:p>
            <a:pPr>
              <a:lnSpc>
                <a:spcPct val="150000"/>
              </a:lnSpc>
            </a:pPr>
            <a:r>
              <a:rPr lang="en-US" sz="2200" b="1" dirty="0">
                <a:latin typeface="Times New Roman" panose="02020603050405020304" pitchFamily="18" charset="0"/>
                <a:cs typeface="Times New Roman" panose="02020603050405020304" pitchFamily="18" charset="0"/>
              </a:rPr>
              <a:t>OBSERVATIONS</a:t>
            </a:r>
            <a:endParaRPr lang="en-GB" sz="2200" b="1" dirty="0">
              <a:latin typeface="Times New Roman" panose="02020603050405020304" pitchFamily="18" charset="0"/>
              <a:cs typeface="Times New Roman" panose="02020603050405020304" pitchFamily="18" charset="0"/>
            </a:endParaRPr>
          </a:p>
          <a:p>
            <a:pPr marL="0" indent="0">
              <a:lnSpc>
                <a:spcPct val="150000"/>
              </a:lnSpc>
              <a:buNone/>
            </a:pPr>
            <a:r>
              <a:rPr lang="en-US" sz="2200" dirty="0">
                <a:latin typeface="Times New Roman" panose="02020603050405020304" pitchFamily="18" charset="0"/>
                <a:cs typeface="Times New Roman" panose="02020603050405020304" pitchFamily="18" charset="0"/>
              </a:rPr>
              <a:t>       Observations such as samples should be first rendered in a pilot scale before advancing down to the larger scale.</a:t>
            </a:r>
            <a:endParaRPr lang="en-GB" sz="2200" dirty="0">
              <a:latin typeface="Times New Roman" panose="02020603050405020304" pitchFamily="18" charset="0"/>
              <a:cs typeface="Times New Roman" panose="02020603050405020304" pitchFamily="18" charset="0"/>
            </a:endParaRPr>
          </a:p>
          <a:p>
            <a:pPr marL="0" indent="0">
              <a:lnSpc>
                <a:spcPct val="150000"/>
              </a:lnSpc>
              <a:buNone/>
            </a:pPr>
            <a:r>
              <a:rPr lang="en-US" sz="2200" dirty="0">
                <a:latin typeface="Times New Roman" panose="02020603050405020304" pitchFamily="18" charset="0"/>
                <a:cs typeface="Times New Roman" panose="02020603050405020304" pitchFamily="18" charset="0"/>
              </a:rPr>
              <a:t>         During the course of the research it was observed that Transmission on dynamics was seen below:</a:t>
            </a:r>
            <a:endParaRPr lang="en-GB" sz="2200" dirty="0">
              <a:latin typeface="Times New Roman" panose="02020603050405020304" pitchFamily="18" charset="0"/>
              <a:cs typeface="Times New Roman" panose="02020603050405020304" pitchFamily="18" charset="0"/>
            </a:endParaRPr>
          </a:p>
          <a:p>
            <a:pPr>
              <a:lnSpc>
                <a:spcPct val="150000"/>
              </a:lnSpc>
            </a:pPr>
            <a:r>
              <a:rPr lang="en-US" sz="2200" b="1" dirty="0">
                <a:latin typeface="Times New Roman" panose="02020603050405020304" pitchFamily="18" charset="0"/>
                <a:cs typeface="Times New Roman" panose="02020603050405020304" pitchFamily="18" charset="0"/>
              </a:rPr>
              <a:t>Modes of Transmission:</a:t>
            </a:r>
            <a:endParaRPr lang="en-GB" sz="2200" b="1" dirty="0">
              <a:latin typeface="Times New Roman" panose="02020603050405020304" pitchFamily="18" charset="0"/>
              <a:cs typeface="Times New Roman" panose="02020603050405020304" pitchFamily="18" charset="0"/>
            </a:endParaRPr>
          </a:p>
          <a:p>
            <a:pPr marL="0" indent="0">
              <a:lnSpc>
                <a:spcPct val="150000"/>
              </a:lnSpc>
              <a:buNone/>
            </a:pPr>
            <a:r>
              <a:rPr lang="en-US" sz="2200" dirty="0">
                <a:latin typeface="Times New Roman" panose="02020603050405020304" pitchFamily="18" charset="0"/>
                <a:cs typeface="Times New Roman" panose="02020603050405020304" pitchFamily="18" charset="0"/>
              </a:rPr>
              <a:t>       o Role of aerosol transmission in non-health care settings</a:t>
            </a:r>
            <a:endParaRPr lang="en-GB" sz="2200" dirty="0">
              <a:latin typeface="Times New Roman" panose="02020603050405020304" pitchFamily="18" charset="0"/>
              <a:cs typeface="Times New Roman" panose="02020603050405020304" pitchFamily="18" charset="0"/>
            </a:endParaRPr>
          </a:p>
          <a:p>
            <a:pPr marL="0" indent="0">
              <a:lnSpc>
                <a:spcPct val="150000"/>
              </a:lnSpc>
              <a:buNone/>
            </a:pPr>
            <a:r>
              <a:rPr lang="en-US" sz="2200" dirty="0">
                <a:latin typeface="Times New Roman" panose="02020603050405020304" pitchFamily="18" charset="0"/>
                <a:cs typeface="Times New Roman" panose="02020603050405020304" pitchFamily="18" charset="0"/>
              </a:rPr>
              <a:t>       o Role of fecal-oral transmission</a:t>
            </a:r>
            <a:endParaRPr lang="en-GB" sz="2200" dirty="0">
              <a:latin typeface="Times New Roman" panose="02020603050405020304" pitchFamily="18" charset="0"/>
              <a:cs typeface="Times New Roman" panose="02020603050405020304" pitchFamily="18" charset="0"/>
            </a:endParaRPr>
          </a:p>
          <a:p>
            <a:pPr lvl="0">
              <a:lnSpc>
                <a:spcPct val="150000"/>
              </a:lnSpc>
            </a:pPr>
            <a:r>
              <a:rPr lang="en-US" sz="2200" dirty="0">
                <a:latin typeface="Times New Roman" panose="02020603050405020304" pitchFamily="18" charset="0"/>
                <a:cs typeface="Times New Roman" panose="02020603050405020304" pitchFamily="18" charset="0"/>
              </a:rPr>
              <a:t>Viral shedding in various periods of the clinical course in different biological samples</a:t>
            </a:r>
            <a:r>
              <a:rPr lang="en-GB"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(i.e. upper and lower respiratory tract, saliva, </a:t>
            </a:r>
            <a:r>
              <a:rPr lang="en-US" sz="2200" dirty="0" err="1">
                <a:latin typeface="Times New Roman" panose="02020603050405020304" pitchFamily="18" charset="0"/>
                <a:cs typeface="Times New Roman" panose="02020603050405020304" pitchFamily="18" charset="0"/>
              </a:rPr>
              <a:t>faeces</a:t>
            </a:r>
            <a:r>
              <a:rPr lang="en-US" sz="2200" dirty="0">
                <a:latin typeface="Times New Roman" panose="02020603050405020304" pitchFamily="18" charset="0"/>
                <a:cs typeface="Times New Roman" panose="02020603050405020304" pitchFamily="18" charset="0"/>
              </a:rPr>
              <a:t>, urine)</a:t>
            </a:r>
            <a:endParaRPr lang="en-GB" sz="2200" dirty="0">
              <a:latin typeface="Times New Roman" panose="02020603050405020304" pitchFamily="18" charset="0"/>
              <a:cs typeface="Times New Roman" panose="02020603050405020304" pitchFamily="18" charset="0"/>
            </a:endParaRPr>
          </a:p>
          <a:p>
            <a:pPr marL="0" indent="0">
              <a:lnSpc>
                <a:spcPct val="150000"/>
              </a:lnSpc>
              <a:buNone/>
            </a:pPr>
            <a:r>
              <a:rPr lang="en-US" sz="2200" dirty="0">
                <a:latin typeface="Times New Roman" panose="02020603050405020304" pitchFamily="18" charset="0"/>
                <a:cs typeface="Times New Roman" panose="02020603050405020304" pitchFamily="18" charset="0"/>
              </a:rPr>
              <a:t>        o Before symptom onset and among asymptomatic cases</a:t>
            </a:r>
            <a:endParaRPr lang="en-GB" sz="2200" dirty="0">
              <a:latin typeface="Times New Roman" panose="02020603050405020304" pitchFamily="18" charset="0"/>
              <a:cs typeface="Times New Roman" panose="02020603050405020304" pitchFamily="18" charset="0"/>
            </a:endParaRPr>
          </a:p>
          <a:p>
            <a:pPr marL="0" indent="0">
              <a:lnSpc>
                <a:spcPct val="150000"/>
              </a:lnSpc>
              <a:buNone/>
            </a:pPr>
            <a:r>
              <a:rPr lang="en-US" sz="2200" dirty="0">
                <a:latin typeface="Times New Roman" panose="02020603050405020304" pitchFamily="18" charset="0"/>
                <a:cs typeface="Times New Roman" panose="02020603050405020304" pitchFamily="18" charset="0"/>
              </a:rPr>
              <a:t>        o During the symptomatic period</a:t>
            </a:r>
            <a:endParaRPr lang="en-GB" sz="2200" dirty="0">
              <a:latin typeface="Times New Roman" panose="02020603050405020304" pitchFamily="18" charset="0"/>
              <a:cs typeface="Times New Roman" panose="02020603050405020304" pitchFamily="18" charset="0"/>
            </a:endParaRPr>
          </a:p>
          <a:p>
            <a:pPr marL="0" indent="0">
              <a:lnSpc>
                <a:spcPct val="150000"/>
              </a:lnSpc>
              <a:buNone/>
            </a:pPr>
            <a:r>
              <a:rPr lang="en-US" sz="2200" dirty="0">
                <a:latin typeface="Times New Roman" panose="02020603050405020304" pitchFamily="18" charset="0"/>
                <a:cs typeface="Times New Roman" panose="02020603050405020304" pitchFamily="18" charset="0"/>
              </a:rPr>
              <a:t>        o After the symptomatic period / during clinical recovery</a:t>
            </a:r>
            <a:endParaRPr lang="en-GB" sz="2200" dirty="0">
              <a:latin typeface="Times New Roman" panose="02020603050405020304" pitchFamily="18" charset="0"/>
              <a:cs typeface="Times New Roman" panose="02020603050405020304" pitchFamily="18" charset="0"/>
            </a:endParaRPr>
          </a:p>
          <a:p>
            <a:pPr>
              <a:lnSpc>
                <a:spcPct val="150000"/>
              </a:lnSpc>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47043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022C-3B8E-4C81-817A-327E09D778FE}"/>
              </a:ext>
            </a:extLst>
          </p:cNvPr>
          <p:cNvSpPr>
            <a:spLocks noGrp="1"/>
          </p:cNvSpPr>
          <p:nvPr>
            <p:ph type="title"/>
          </p:nvPr>
        </p:nvSpPr>
        <p:spPr>
          <a:xfrm>
            <a:off x="838200" y="1730829"/>
            <a:ext cx="10515600" cy="3396342"/>
          </a:xfrm>
        </p:spPr>
        <p:txBody>
          <a:bodyPr>
            <a:normAutofit fontScale="90000"/>
          </a:bodyPr>
          <a:lstStyle/>
          <a:p>
            <a:pPr algn="ctr">
              <a:lnSpc>
                <a:spcPct val="150000"/>
              </a:lnSpc>
            </a:pPr>
            <a:r>
              <a:rPr lang="en-US" sz="5300" b="1" dirty="0">
                <a:latin typeface="Times New Roman" panose="02020603050405020304" pitchFamily="18" charset="0"/>
                <a:cs typeface="Times New Roman" panose="02020603050405020304" pitchFamily="18" charset="0"/>
              </a:rPr>
              <a:t>CHAPTER FIVE</a:t>
            </a:r>
            <a:br>
              <a:rPr lang="en-GB"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CONCULSION AND RECOMMENDATIONS </a:t>
            </a:r>
            <a:br>
              <a:rPr lang="en-GB" b="1"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2327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5348C4-CC8E-4423-A064-F392663607B8}"/>
              </a:ext>
            </a:extLst>
          </p:cNvPr>
          <p:cNvSpPr>
            <a:spLocks noGrp="1"/>
          </p:cNvSpPr>
          <p:nvPr>
            <p:ph idx="1"/>
          </p:nvPr>
        </p:nvSpPr>
        <p:spPr>
          <a:xfrm>
            <a:off x="293915" y="195942"/>
            <a:ext cx="11642272" cy="6662057"/>
          </a:xfrm>
        </p:spPr>
        <p:txBody>
          <a:bodyPr>
            <a:normAutofit/>
          </a:bodyPr>
          <a:lstStyle/>
          <a:p>
            <a:pPr algn="just">
              <a:lnSpc>
                <a:spcPct val="170000"/>
              </a:lnSpc>
            </a:pPr>
            <a:r>
              <a:rPr lang="en-US" sz="2200" b="1" dirty="0">
                <a:latin typeface="Times New Roman" panose="02020603050405020304" pitchFamily="18" charset="0"/>
                <a:cs typeface="Times New Roman" panose="02020603050405020304" pitchFamily="18" charset="0"/>
              </a:rPr>
              <a:t>CONCLUSIONS</a:t>
            </a:r>
            <a:endParaRPr lang="en-GB" sz="2200" b="1" dirty="0">
              <a:latin typeface="Times New Roman" panose="02020603050405020304" pitchFamily="18" charset="0"/>
              <a:cs typeface="Times New Roman" panose="02020603050405020304" pitchFamily="18" charset="0"/>
            </a:endParaRPr>
          </a:p>
          <a:p>
            <a:pPr marL="0" indent="0" algn="just">
              <a:lnSpc>
                <a:spcPct val="170000"/>
              </a:lnSpc>
              <a:buNone/>
            </a:pPr>
            <a:r>
              <a:rPr lang="en-US" sz="2200" dirty="0">
                <a:latin typeface="Times New Roman" panose="02020603050405020304" pitchFamily="18" charset="0"/>
                <a:cs typeface="Times New Roman" panose="02020603050405020304" pitchFamily="18" charset="0"/>
              </a:rPr>
              <a:t>             The outbreaks of SARS represented serious public health emergency crisis events in China, and both had significant impacts on health, society, and the economy. The virus had not been reported in human beings previously. They both can lead to severe disease, characterized by high fever, severe respiratory symptoms, and death, and there are still no specific antiviral drugs and vaccines for them. SARS coronavirus is thought to be an animal virus arising from an as-yet-unknown animal reservoir (perhaps bats) that spread to other animals (civet cats) and then to the first infected humans in Wuhan city, China in 2019.the animal reservoir is poultry. Worldwide, people of all ages had little protective immunity and coronavirus presents a global epidemic threat. China’s emergency management of the epidemics is difficult, despite the suppression done as an engineering strategy, SARS has the fact of increasing the mortality rate, control efforts for SARS. </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32308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090DA7-29BE-46A8-8C2C-5D6B18BF8FE8}"/>
              </a:ext>
            </a:extLst>
          </p:cNvPr>
          <p:cNvSpPr>
            <a:spLocks noGrp="1"/>
          </p:cNvSpPr>
          <p:nvPr>
            <p:ph idx="1"/>
          </p:nvPr>
        </p:nvSpPr>
        <p:spPr>
          <a:xfrm>
            <a:off x="244929" y="228600"/>
            <a:ext cx="11740242" cy="6449786"/>
          </a:xfrm>
        </p:spPr>
        <p:txBody>
          <a:bodyPr>
            <a:normAutofit/>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An effective and efficient emergency response can reduce avoidable mortality and morbidity and reduce the economic, social, and security impacts of all public health emergencies including disease outbreaks. The effectiveness of emergency preparedness and responses is highly dependent on the quality and amount of information that is available at any given time, and quality communication and coordination among partners is crucial. Information sharing and communication are considered key tools for the coordination of prevention and management of infectious diseases.</a:t>
            </a:r>
          </a:p>
          <a:p>
            <a:pPr marL="0" indent="0" algn="just">
              <a:lnSpc>
                <a:spcPct val="160000"/>
              </a:lnSpc>
              <a:buNone/>
            </a:pPr>
            <a:r>
              <a:rPr lang="en-US" sz="2200" dirty="0"/>
              <a:t>        </a:t>
            </a:r>
            <a:r>
              <a:rPr lang="en-US" sz="2200" dirty="0">
                <a:latin typeface="Times New Roman" panose="02020603050405020304" pitchFamily="18" charset="0"/>
                <a:cs typeface="Times New Roman" panose="02020603050405020304" pitchFamily="18" charset="0"/>
              </a:rPr>
              <a:t>The engineering strategies providing in this context work could extremely eradicate the spread of coronavirus and these strategies includes; adaption to the principle for handling pandemic provided by the world health organization, provision of technology transformation, the use of artificial intelligence, establishment of a portfolio of covid-19 candidates through R and B programs and the use of mathematical modelling in this situation can completely sustain the environmental health and bring about a sustainable economy. </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7959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3BB151-C488-461C-9BB3-5FFA7906099E}"/>
              </a:ext>
            </a:extLst>
          </p:cNvPr>
          <p:cNvSpPr>
            <a:spLocks noGrp="1"/>
          </p:cNvSpPr>
          <p:nvPr>
            <p:ph idx="1"/>
          </p:nvPr>
        </p:nvSpPr>
        <p:spPr>
          <a:xfrm>
            <a:off x="310243" y="195942"/>
            <a:ext cx="11756571" cy="6498771"/>
          </a:xfrm>
        </p:spPr>
        <p:txBody>
          <a:bodyPr>
            <a:normAutofit/>
          </a:bodyPr>
          <a:lstStyle/>
          <a:p>
            <a:pPr marL="0" indent="0" algn="just">
              <a:lnSpc>
                <a:spcPct val="150000"/>
              </a:lnSpc>
              <a:buNone/>
            </a:pPr>
            <a:r>
              <a:rPr lang="en-US" sz="2200" dirty="0">
                <a:latin typeface="Times New Roman" panose="02020603050405020304" pitchFamily="18" charset="0"/>
                <a:cs typeface="Times New Roman" panose="02020603050405020304" pitchFamily="18" charset="0"/>
              </a:rPr>
              <a:t>             In conclusion, the aim of handling anything is to maintain it so as not to go out of control, now likewise the coronavirus is handled so as not go out of hand, meaning controlling it by subjecting it through subjection of various strategy but in this case of this context we examine the subjection of engineering strategy to control the virus simply, such as Countries such as Italy using </a:t>
            </a:r>
            <a:r>
              <a:rPr lang="en-US" sz="2200" b="1" dirty="0">
                <a:latin typeface="Times New Roman" panose="02020603050405020304" pitchFamily="18" charset="0"/>
                <a:cs typeface="Times New Roman" panose="02020603050405020304" pitchFamily="18" charset="0"/>
              </a:rPr>
              <a:t>drones</a:t>
            </a:r>
            <a:r>
              <a:rPr lang="en-US" sz="2200" dirty="0">
                <a:latin typeface="Times New Roman" panose="02020603050405020304" pitchFamily="18" charset="0"/>
                <a:cs typeface="Times New Roman" panose="02020603050405020304" pitchFamily="18" charset="0"/>
              </a:rPr>
              <a:t> to monitor the people’s lockdown. The president of America, Donald Trump on Saturday 11</a:t>
            </a:r>
            <a:r>
              <a:rPr lang="en-US" sz="2200" baseline="30000" dirty="0">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2020 says Economy is not the issue but health is the major thing right time, indicating that activity to bring the economy to sustenance could be brought to a pause. </a:t>
            </a: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endParaRPr lang="en-GB" sz="2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37419E0-4453-4692-9C04-A0279E0B0429}"/>
              </a:ext>
            </a:extLst>
          </p:cNvPr>
          <p:cNvPicPr/>
          <p:nvPr/>
        </p:nvPicPr>
        <p:blipFill>
          <a:blip r:embed="rId2">
            <a:extLst>
              <a:ext uri="{28A0092B-C50C-407E-A947-70E740481C1C}">
                <a14:useLocalDpi xmlns:a14="http://schemas.microsoft.com/office/drawing/2010/main" val="0"/>
              </a:ext>
            </a:extLst>
          </a:blip>
          <a:stretch>
            <a:fillRect/>
          </a:stretch>
        </p:blipFill>
        <p:spPr>
          <a:xfrm>
            <a:off x="310243" y="3935186"/>
            <a:ext cx="11571514" cy="2122715"/>
          </a:xfrm>
          <a:prstGeom prst="rect">
            <a:avLst/>
          </a:prstGeom>
        </p:spPr>
      </p:pic>
      <p:sp>
        <p:nvSpPr>
          <p:cNvPr id="5" name="Text Box 37">
            <a:extLst>
              <a:ext uri="{FF2B5EF4-FFF2-40B4-BE49-F238E27FC236}">
                <a16:creationId xmlns:a16="http://schemas.microsoft.com/office/drawing/2014/main" id="{B9CAEB39-BF9F-482C-8C05-18CF02EF0FD8}"/>
              </a:ext>
            </a:extLst>
          </p:cNvPr>
          <p:cNvSpPr txBox="1"/>
          <p:nvPr/>
        </p:nvSpPr>
        <p:spPr>
          <a:xfrm>
            <a:off x="2286000" y="6191476"/>
            <a:ext cx="7116626" cy="66652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50000"/>
              </a:lnSpc>
              <a:spcBef>
                <a:spcPts val="900"/>
              </a:spcBef>
              <a:spcAft>
                <a:spcPts val="600"/>
              </a:spcAft>
            </a:pPr>
            <a:r>
              <a:rPr lang="en-GB" sz="2200" b="1" dirty="0">
                <a:effectLst/>
                <a:latin typeface="Times New Roman" panose="02020603050405020304" pitchFamily="18" charset="0"/>
                <a:ea typeface="Times New Roman" panose="02020603050405020304" pitchFamily="18" charset="0"/>
                <a:cs typeface="Times New Roman" panose="02020603050405020304" pitchFamily="18" charset="0"/>
              </a:rPr>
              <a:t>Figure 20: Conclusion aim of any engineering strategy</a:t>
            </a:r>
            <a:endParaRPr lang="en-GB" sz="2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4258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D58A812-696A-44C2-8DC9-3D4502858FA1}"/>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0" y="-1110343"/>
            <a:ext cx="12192000" cy="7576457"/>
          </a:xfrm>
          <a:prstGeom prst="rect">
            <a:avLst/>
          </a:prstGeom>
        </p:spPr>
      </p:pic>
      <p:sp>
        <p:nvSpPr>
          <p:cNvPr id="5" name="Text Box 39">
            <a:extLst>
              <a:ext uri="{FF2B5EF4-FFF2-40B4-BE49-F238E27FC236}">
                <a16:creationId xmlns:a16="http://schemas.microsoft.com/office/drawing/2014/main" id="{EACD3103-AEF5-4EC6-A7AA-A4F8C0F252A7}"/>
              </a:ext>
            </a:extLst>
          </p:cNvPr>
          <p:cNvSpPr txBox="1"/>
          <p:nvPr/>
        </p:nvSpPr>
        <p:spPr>
          <a:xfrm>
            <a:off x="1551214" y="6466114"/>
            <a:ext cx="9363075" cy="57503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50000"/>
              </a:lnSpc>
              <a:spcBef>
                <a:spcPts val="900"/>
              </a:spcBef>
              <a:spcAft>
                <a:spcPts val="600"/>
              </a:spcAft>
            </a:pPr>
            <a:r>
              <a:rPr lang="en-GB" sz="2200" b="1" dirty="0">
                <a:effectLst/>
                <a:latin typeface="Times New Roman" panose="02020603050405020304" pitchFamily="18" charset="0"/>
                <a:ea typeface="Times New Roman" panose="02020603050405020304" pitchFamily="18" charset="0"/>
                <a:cs typeface="Times New Roman" panose="02020603050405020304" pitchFamily="18" charset="0"/>
              </a:rPr>
              <a:t>Figure 19: DISTRIBUTION OF COVID-19 CASES AS OF FEBRUARY 2020</a:t>
            </a:r>
            <a:endParaRPr lang="en-GB" sz="2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738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A55E52B-9F8A-45A5-A0B5-7570D7D0F7A8}"/>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920" y="217452"/>
            <a:ext cx="11751594" cy="5746284"/>
          </a:xfrm>
          <a:prstGeom prst="rect">
            <a:avLst/>
          </a:prstGeom>
        </p:spPr>
      </p:pic>
      <p:sp>
        <p:nvSpPr>
          <p:cNvPr id="5" name="Text Box 41">
            <a:extLst>
              <a:ext uri="{FF2B5EF4-FFF2-40B4-BE49-F238E27FC236}">
                <a16:creationId xmlns:a16="http://schemas.microsoft.com/office/drawing/2014/main" id="{036BC37C-C3B9-4617-AC3B-344D8AB52C8D}"/>
              </a:ext>
            </a:extLst>
          </p:cNvPr>
          <p:cNvSpPr txBox="1"/>
          <p:nvPr/>
        </p:nvSpPr>
        <p:spPr>
          <a:xfrm>
            <a:off x="1907629" y="6193887"/>
            <a:ext cx="7611927" cy="446661"/>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50000"/>
              </a:lnSpc>
              <a:spcBef>
                <a:spcPts val="900"/>
              </a:spcBef>
              <a:spcAft>
                <a:spcPts val="600"/>
              </a:spcAft>
            </a:pPr>
            <a:r>
              <a:rPr lang="en-GB" sz="2200" b="1" dirty="0">
                <a:effectLst/>
                <a:latin typeface="Times New Roman" panose="02020603050405020304" pitchFamily="18" charset="0"/>
                <a:ea typeface="Times New Roman" panose="02020603050405020304" pitchFamily="18" charset="0"/>
                <a:cs typeface="Times New Roman" panose="02020603050405020304" pitchFamily="18" charset="0"/>
              </a:rPr>
              <a:t>Figure 21: EXPOSURE RATE OUTSIDE CHINA</a:t>
            </a:r>
            <a:endParaRPr lang="en-GB" sz="2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6080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F947-A301-4D16-AFCE-E6808DBD4D3B}"/>
              </a:ext>
            </a:extLst>
          </p:cNvPr>
          <p:cNvSpPr>
            <a:spLocks noGrp="1"/>
          </p:cNvSpPr>
          <p:nvPr>
            <p:ph type="title"/>
          </p:nvPr>
        </p:nvSpPr>
        <p:spPr>
          <a:xfrm>
            <a:off x="342900" y="506866"/>
            <a:ext cx="11849100" cy="402317"/>
          </a:xfrm>
        </p:spPr>
        <p:txBody>
          <a:bodyPr>
            <a:normAutofit fontScale="90000"/>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RECOMMENDATIONS</a:t>
            </a:r>
            <a:endParaRPr lang="en-GB"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C598312-AC44-48EE-A40C-892172036195}"/>
              </a:ext>
            </a:extLst>
          </p:cNvPr>
          <p:cNvSpPr>
            <a:spLocks noGrp="1"/>
          </p:cNvSpPr>
          <p:nvPr>
            <p:ph idx="1"/>
          </p:nvPr>
        </p:nvSpPr>
        <p:spPr>
          <a:xfrm>
            <a:off x="242207" y="957489"/>
            <a:ext cx="11707586" cy="5192486"/>
          </a:xfrm>
        </p:spPr>
        <p:txBody>
          <a:bodyPr>
            <a:noAutofit/>
          </a:bodyPr>
          <a:lstStyle/>
          <a:p>
            <a:pPr marL="0" indent="0" algn="just">
              <a:lnSpc>
                <a:spcPct val="160000"/>
              </a:lnSpc>
              <a:buNone/>
            </a:pPr>
            <a:r>
              <a:rPr lang="en-GB" sz="2200" dirty="0">
                <a:latin typeface="Times New Roman" panose="02020603050405020304" pitchFamily="18" charset="0"/>
                <a:cs typeface="Times New Roman" panose="02020603050405020304" pitchFamily="18" charset="0"/>
              </a:rPr>
              <a:t>        During the course of the research, I took notes of some things which may be of great interest such as </a:t>
            </a:r>
            <a:r>
              <a:rPr lang="en-US" sz="2200" dirty="0">
                <a:latin typeface="Times New Roman" panose="02020603050405020304" pitchFamily="18" charset="0"/>
                <a:cs typeface="Times New Roman" panose="02020603050405020304" pitchFamily="18" charset="0"/>
              </a:rPr>
              <a:t>the difficulties faced on lockdown from the spread of coronavirus are a sufficient justification for ending the pandemic. Government should as a matter of urgency, make stringent laws, provide basic amenities of living to a livable extent for the people and take drastic action against defaulters not just by payment of fines. Fines for defaulting companies should be so exorbitant so as to deter them. Furthermore, the environmental health and sustainable economy could be saved severely through the use of the engineering strategies. Environmentalists, scientist, engineers, microbiologist, chemist and doctors should continue in their quest to end this pandemic.</a:t>
            </a:r>
            <a:endParaRPr lang="en-GB" sz="2200" dirty="0">
              <a:latin typeface="Times New Roman" panose="02020603050405020304" pitchFamily="18" charset="0"/>
              <a:cs typeface="Times New Roman" panose="02020603050405020304" pitchFamily="18" charset="0"/>
            </a:endParaRPr>
          </a:p>
          <a:p>
            <a:pPr marL="0" indent="0" algn="just">
              <a:lnSpc>
                <a:spcPct val="160000"/>
              </a:lnSpc>
              <a:buNone/>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21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BEE789-C84A-4136-ADE4-6F36BEF54F46}"/>
              </a:ext>
            </a:extLst>
          </p:cNvPr>
          <p:cNvSpPr>
            <a:spLocks noGrp="1"/>
          </p:cNvSpPr>
          <p:nvPr>
            <p:ph idx="1"/>
          </p:nvPr>
        </p:nvSpPr>
        <p:spPr>
          <a:xfrm>
            <a:off x="401053" y="367392"/>
            <a:ext cx="11438021" cy="6490608"/>
          </a:xfrm>
        </p:spPr>
        <p:txBody>
          <a:bodyPr>
            <a:normAutofit/>
          </a:bodyPr>
          <a:lstStyle/>
          <a:p>
            <a:pPr marL="0" indent="0" algn="just">
              <a:lnSpc>
                <a:spcPct val="160000"/>
              </a:lnSpc>
              <a:buNone/>
            </a:pPr>
            <a:r>
              <a:rPr lang="en-US" sz="2200" dirty="0">
                <a:latin typeface="Times New Roman" panose="02020603050405020304" pitchFamily="18" charset="0"/>
                <a:cs typeface="Times New Roman" panose="02020603050405020304" pitchFamily="18" charset="0"/>
              </a:rPr>
              <a:t>        </a:t>
            </a:r>
            <a:r>
              <a:rPr lang="en-US" sz="2200" u="sng" dirty="0">
                <a:latin typeface="Times New Roman" panose="02020603050405020304" pitchFamily="18" charset="0"/>
                <a:cs typeface="Times New Roman" panose="02020603050405020304" pitchFamily="18" charset="0"/>
              </a:rPr>
              <a:t>Coronaviruses are the </a:t>
            </a:r>
            <a:r>
              <a:rPr lang="en-US" sz="2200" u="sng" dirty="0">
                <a:latin typeface="Times New Roman" panose="02020603050405020304" pitchFamily="18" charset="0"/>
                <a:cs typeface="Times New Roman" panose="02020603050405020304" pitchFamily="18" charset="0"/>
                <a:hlinkClick r:id="rId2" tooltip="Subfamily">
                  <a:extLst>
                    <a:ext uri="{A12FA001-AC4F-418D-AE19-62706E023703}">
                      <ahyp:hlinkClr xmlns:ahyp="http://schemas.microsoft.com/office/drawing/2018/hyperlinkcolor" val="tx"/>
                    </a:ext>
                  </a:extLst>
                </a:hlinkClick>
              </a:rPr>
              <a:t>subfamily</a:t>
            </a:r>
            <a:r>
              <a:rPr lang="en-US" sz="2200" dirty="0">
                <a:latin typeface="Times New Roman" panose="02020603050405020304" pitchFamily="18" charset="0"/>
                <a:cs typeface="Times New Roman" panose="02020603050405020304" pitchFamily="18" charset="0"/>
              </a:rPr>
              <a:t> of </a:t>
            </a:r>
            <a:r>
              <a:rPr lang="en-US" sz="2200" i="1" dirty="0">
                <a:latin typeface="Times New Roman" panose="02020603050405020304" pitchFamily="18" charset="0"/>
                <a:cs typeface="Times New Roman" panose="02020603050405020304" pitchFamily="18" charset="0"/>
              </a:rPr>
              <a:t>Orthocoronavirinae</a:t>
            </a:r>
            <a:r>
              <a:rPr lang="en-US" sz="2200" dirty="0">
                <a:latin typeface="Times New Roman" panose="02020603050405020304" pitchFamily="18" charset="0"/>
                <a:cs typeface="Times New Roman" panose="02020603050405020304" pitchFamily="18" charset="0"/>
              </a:rPr>
              <a:t>, in the family </a:t>
            </a:r>
            <a:r>
              <a:rPr lang="en-US" sz="2200" i="1" u="sng" dirty="0" err="1">
                <a:latin typeface="Times New Roman" panose="02020603050405020304" pitchFamily="18" charset="0"/>
                <a:cs typeface="Times New Roman" panose="02020603050405020304" pitchFamily="18" charset="0"/>
                <a:hlinkClick r:id="rId3" tooltip="Coronaviridae">
                  <a:extLst>
                    <a:ext uri="{A12FA001-AC4F-418D-AE19-62706E023703}">
                      <ahyp:hlinkClr xmlns:ahyp="http://schemas.microsoft.com/office/drawing/2018/hyperlinkcolor" val="tx"/>
                    </a:ext>
                  </a:extLst>
                </a:hlinkClick>
              </a:rPr>
              <a:t>Coronaviridae</a:t>
            </a:r>
            <a:r>
              <a:rPr lang="en-US" sz="2200" dirty="0">
                <a:latin typeface="Times New Roman" panose="02020603050405020304" pitchFamily="18" charset="0"/>
                <a:cs typeface="Times New Roman" panose="02020603050405020304" pitchFamily="18" charset="0"/>
              </a:rPr>
              <a:t>, order </a:t>
            </a:r>
            <a:r>
              <a:rPr lang="en-US" sz="2200" i="1" u="sng" dirty="0" err="1">
                <a:latin typeface="Times New Roman" panose="02020603050405020304" pitchFamily="18" charset="0"/>
                <a:cs typeface="Times New Roman" panose="02020603050405020304" pitchFamily="18" charset="0"/>
                <a:hlinkClick r:id="rId4" tooltip="Nidovirales">
                  <a:extLst>
                    <a:ext uri="{A12FA001-AC4F-418D-AE19-62706E023703}">
                      <ahyp:hlinkClr xmlns:ahyp="http://schemas.microsoft.com/office/drawing/2018/hyperlinkcolor" val="tx"/>
                    </a:ext>
                  </a:extLst>
                </a:hlinkClick>
              </a:rPr>
              <a:t>Nidovirales</a:t>
            </a:r>
            <a:r>
              <a:rPr lang="en-US" sz="2200" dirty="0">
                <a:latin typeface="Times New Roman" panose="02020603050405020304" pitchFamily="18" charset="0"/>
                <a:cs typeface="Times New Roman" panose="02020603050405020304" pitchFamily="18" charset="0"/>
              </a:rPr>
              <a:t>, and realm </a:t>
            </a:r>
            <a:r>
              <a:rPr lang="en-US" sz="2200" i="1" u="sng" dirty="0" err="1">
                <a:latin typeface="Times New Roman" panose="02020603050405020304" pitchFamily="18" charset="0"/>
                <a:cs typeface="Times New Roman" panose="02020603050405020304" pitchFamily="18" charset="0"/>
                <a:hlinkClick r:id="rId5" tooltip="Riboviria">
                  <a:extLst>
                    <a:ext uri="{A12FA001-AC4F-418D-AE19-62706E023703}">
                      <ahyp:hlinkClr xmlns:ahyp="http://schemas.microsoft.com/office/drawing/2018/hyperlinkcolor" val="tx"/>
                    </a:ext>
                  </a:extLst>
                </a:hlinkClick>
              </a:rPr>
              <a:t>Riboviria</a:t>
            </a:r>
            <a:r>
              <a:rPr lang="en-US" sz="2200" dirty="0">
                <a:latin typeface="Times New Roman" panose="02020603050405020304" pitchFamily="18" charset="0"/>
                <a:cs typeface="Times New Roman" panose="02020603050405020304" pitchFamily="18" charset="0"/>
              </a:rPr>
              <a:t>. They are </a:t>
            </a:r>
            <a:r>
              <a:rPr lang="en-US" sz="2200" u="sng" dirty="0">
                <a:latin typeface="Times New Roman" panose="02020603050405020304" pitchFamily="18" charset="0"/>
                <a:cs typeface="Times New Roman" panose="02020603050405020304" pitchFamily="18" charset="0"/>
                <a:hlinkClick r:id="rId6" tooltip="Enveloped virus">
                  <a:extLst>
                    <a:ext uri="{A12FA001-AC4F-418D-AE19-62706E023703}">
                      <ahyp:hlinkClr xmlns:ahyp="http://schemas.microsoft.com/office/drawing/2018/hyperlinkcolor" val="tx"/>
                    </a:ext>
                  </a:extLst>
                </a:hlinkClick>
              </a:rPr>
              <a:t>enveloped viruses</a:t>
            </a:r>
            <a:r>
              <a:rPr lang="en-US" sz="2200" dirty="0">
                <a:latin typeface="Times New Roman" panose="02020603050405020304" pitchFamily="18" charset="0"/>
                <a:cs typeface="Times New Roman" panose="02020603050405020304" pitchFamily="18" charset="0"/>
              </a:rPr>
              <a:t> with a </a:t>
            </a:r>
            <a:r>
              <a:rPr lang="en-US" sz="2200" u="sng" dirty="0">
                <a:latin typeface="Times New Roman" panose="02020603050405020304" pitchFamily="18" charset="0"/>
                <a:cs typeface="Times New Roman" panose="02020603050405020304" pitchFamily="18" charset="0"/>
                <a:hlinkClick r:id="rId7" tooltip="Positive-sense single-stranded RNA virus">
                  <a:extLst>
                    <a:ext uri="{A12FA001-AC4F-418D-AE19-62706E023703}">
                      <ahyp:hlinkClr xmlns:ahyp="http://schemas.microsoft.com/office/drawing/2018/hyperlinkcolor" val="tx"/>
                    </a:ext>
                  </a:extLst>
                </a:hlinkClick>
              </a:rPr>
              <a:t>positive-sense single-stranded</a:t>
            </a:r>
            <a:r>
              <a:rPr lang="en-US" sz="2200" dirty="0">
                <a:latin typeface="Times New Roman" panose="02020603050405020304" pitchFamily="18" charset="0"/>
                <a:cs typeface="Times New Roman" panose="02020603050405020304" pitchFamily="18" charset="0"/>
              </a:rPr>
              <a:t> </a:t>
            </a:r>
            <a:r>
              <a:rPr lang="en-US" sz="2200" u="sng" dirty="0">
                <a:latin typeface="Times New Roman" panose="02020603050405020304" pitchFamily="18" charset="0"/>
                <a:cs typeface="Times New Roman" panose="02020603050405020304" pitchFamily="18" charset="0"/>
                <a:hlinkClick r:id="rId8" tooltip="RNA">
                  <a:extLst>
                    <a:ext uri="{A12FA001-AC4F-418D-AE19-62706E023703}">
                      <ahyp:hlinkClr xmlns:ahyp="http://schemas.microsoft.com/office/drawing/2018/hyperlinkcolor" val="tx"/>
                    </a:ext>
                  </a:extLst>
                </a:hlinkClick>
              </a:rPr>
              <a:t>RNA</a:t>
            </a:r>
            <a:r>
              <a:rPr lang="en-US" sz="2200" dirty="0">
                <a:latin typeface="Times New Roman" panose="02020603050405020304" pitchFamily="18" charset="0"/>
                <a:cs typeface="Times New Roman" panose="02020603050405020304" pitchFamily="18" charset="0"/>
              </a:rPr>
              <a:t> </a:t>
            </a:r>
            <a:r>
              <a:rPr lang="en-US" sz="2200" u="sng" dirty="0">
                <a:latin typeface="Times New Roman" panose="02020603050405020304" pitchFamily="18" charset="0"/>
                <a:cs typeface="Times New Roman" panose="02020603050405020304" pitchFamily="18" charset="0"/>
                <a:hlinkClick r:id="rId9" tooltip="Genome">
                  <a:extLst>
                    <a:ext uri="{A12FA001-AC4F-418D-AE19-62706E023703}">
                      <ahyp:hlinkClr xmlns:ahyp="http://schemas.microsoft.com/office/drawing/2018/hyperlinkcolor" val="tx"/>
                    </a:ext>
                  </a:extLst>
                </a:hlinkClick>
              </a:rPr>
              <a:t>genome</a:t>
            </a:r>
            <a:r>
              <a:rPr lang="en-US" sz="2200" dirty="0">
                <a:latin typeface="Times New Roman" panose="02020603050405020304" pitchFamily="18" charset="0"/>
                <a:cs typeface="Times New Roman" panose="02020603050405020304" pitchFamily="18" charset="0"/>
              </a:rPr>
              <a:t> and a </a:t>
            </a:r>
            <a:r>
              <a:rPr lang="en-US" sz="2200" u="sng" dirty="0">
                <a:latin typeface="Times New Roman" panose="02020603050405020304" pitchFamily="18" charset="0"/>
                <a:cs typeface="Times New Roman" panose="02020603050405020304" pitchFamily="18" charset="0"/>
                <a:hlinkClick r:id="rId10" tooltip="Nucleocapsid">
                  <a:extLst>
                    <a:ext uri="{A12FA001-AC4F-418D-AE19-62706E023703}">
                      <ahyp:hlinkClr xmlns:ahyp="http://schemas.microsoft.com/office/drawing/2018/hyperlinkcolor" val="tx"/>
                    </a:ext>
                  </a:extLst>
                </a:hlinkClick>
              </a:rPr>
              <a:t>nucleocapsid</a:t>
            </a:r>
            <a:r>
              <a:rPr lang="en-US" sz="2200" dirty="0">
                <a:latin typeface="Times New Roman" panose="02020603050405020304" pitchFamily="18" charset="0"/>
                <a:cs typeface="Times New Roman" panose="02020603050405020304" pitchFamily="18" charset="0"/>
              </a:rPr>
              <a:t> of helical symmetry. The </a:t>
            </a:r>
            <a:r>
              <a:rPr lang="en-US" sz="2200" u="sng" dirty="0">
                <a:latin typeface="Times New Roman" panose="02020603050405020304" pitchFamily="18" charset="0"/>
                <a:cs typeface="Times New Roman" panose="02020603050405020304" pitchFamily="18" charset="0"/>
                <a:hlinkClick r:id="rId11" tooltip="Genome size">
                  <a:extLst>
                    <a:ext uri="{A12FA001-AC4F-418D-AE19-62706E023703}">
                      <ahyp:hlinkClr xmlns:ahyp="http://schemas.microsoft.com/office/drawing/2018/hyperlinkcolor" val="tx"/>
                    </a:ext>
                  </a:extLst>
                </a:hlinkClick>
              </a:rPr>
              <a:t>genome size</a:t>
            </a:r>
            <a:r>
              <a:rPr lang="en-US" sz="2200" dirty="0">
                <a:latin typeface="Times New Roman" panose="02020603050405020304" pitchFamily="18" charset="0"/>
                <a:cs typeface="Times New Roman" panose="02020603050405020304" pitchFamily="18" charset="0"/>
              </a:rPr>
              <a:t> of coronaviruses ranges from approximately 27 to 34 </a:t>
            </a:r>
            <a:r>
              <a:rPr lang="en-US" sz="2200" u="sng" dirty="0">
                <a:latin typeface="Times New Roman" panose="02020603050405020304" pitchFamily="18" charset="0"/>
                <a:cs typeface="Times New Roman" panose="02020603050405020304" pitchFamily="18" charset="0"/>
                <a:hlinkClick r:id="rId12" tooltip="Kilobase">
                  <a:extLst>
                    <a:ext uri="{A12FA001-AC4F-418D-AE19-62706E023703}">
                      <ahyp:hlinkClr xmlns:ahyp="http://schemas.microsoft.com/office/drawing/2018/hyperlinkcolor" val="tx"/>
                    </a:ext>
                  </a:extLst>
                </a:hlinkClick>
              </a:rPr>
              <a:t>kilobases</a:t>
            </a:r>
            <a:r>
              <a:rPr lang="en-US" sz="2200" dirty="0">
                <a:latin typeface="Times New Roman" panose="02020603050405020304" pitchFamily="18" charset="0"/>
                <a:cs typeface="Times New Roman" panose="02020603050405020304" pitchFamily="18" charset="0"/>
              </a:rPr>
              <a:t>, the largest among known </a:t>
            </a:r>
            <a:r>
              <a:rPr lang="en-US" sz="2200" u="sng" dirty="0">
                <a:latin typeface="Times New Roman" panose="02020603050405020304" pitchFamily="18" charset="0"/>
                <a:cs typeface="Times New Roman" panose="02020603050405020304" pitchFamily="18" charset="0"/>
                <a:hlinkClick r:id="rId13" tooltip="RNA virus">
                  <a:extLst>
                    <a:ext uri="{A12FA001-AC4F-418D-AE19-62706E023703}">
                      <ahyp:hlinkClr xmlns:ahyp="http://schemas.microsoft.com/office/drawing/2018/hyperlinkcolor" val="tx"/>
                    </a:ext>
                  </a:extLst>
                </a:hlinkClick>
              </a:rPr>
              <a:t>RNA viruses</a:t>
            </a:r>
            <a:r>
              <a:rPr lang="en-US" sz="2200" dirty="0">
                <a:latin typeface="Times New Roman" panose="02020603050405020304" pitchFamily="18" charset="0"/>
                <a:cs typeface="Times New Roman" panose="02020603050405020304" pitchFamily="18" charset="0"/>
              </a:rPr>
              <a:t>. The name </a:t>
            </a:r>
            <a:r>
              <a:rPr lang="en-US" sz="2200" i="1" dirty="0">
                <a:latin typeface="Times New Roman" panose="02020603050405020304" pitchFamily="18" charset="0"/>
                <a:cs typeface="Times New Roman" panose="02020603050405020304" pitchFamily="18" charset="0"/>
              </a:rPr>
              <a:t>coronavirus</a:t>
            </a:r>
            <a:r>
              <a:rPr lang="en-US" sz="2200" dirty="0">
                <a:latin typeface="Times New Roman" panose="02020603050405020304" pitchFamily="18" charset="0"/>
                <a:cs typeface="Times New Roman" panose="02020603050405020304" pitchFamily="18" charset="0"/>
              </a:rPr>
              <a:t> is derived from the Latin </a:t>
            </a:r>
            <a:r>
              <a:rPr lang="en-US" sz="2200" i="1" dirty="0">
                <a:latin typeface="Times New Roman" panose="02020603050405020304" pitchFamily="18" charset="0"/>
                <a:cs typeface="Times New Roman" panose="02020603050405020304" pitchFamily="18" charset="0"/>
              </a:rPr>
              <a:t>corona</a:t>
            </a:r>
            <a:r>
              <a:rPr lang="en-US" sz="2200" dirty="0">
                <a:latin typeface="Times New Roman" panose="02020603050405020304" pitchFamily="18" charset="0"/>
                <a:cs typeface="Times New Roman" panose="02020603050405020304" pitchFamily="18" charset="0"/>
              </a:rPr>
              <a:t>, meaning "crown" or "halo", which refers to the characteristic appearance reminiscent of a crown or a </a:t>
            </a:r>
            <a:r>
              <a:rPr lang="en-US" sz="2200" u="sng" dirty="0">
                <a:latin typeface="Times New Roman" panose="02020603050405020304" pitchFamily="18" charset="0"/>
                <a:cs typeface="Times New Roman" panose="02020603050405020304" pitchFamily="18" charset="0"/>
                <a:hlinkClick r:id="rId14" tooltip="Solar corona">
                  <a:extLst>
                    <a:ext uri="{A12FA001-AC4F-418D-AE19-62706E023703}">
                      <ahyp:hlinkClr xmlns:ahyp="http://schemas.microsoft.com/office/drawing/2018/hyperlinkcolor" val="tx"/>
                    </a:ext>
                  </a:extLst>
                </a:hlinkClick>
              </a:rPr>
              <a:t>solar corona</a:t>
            </a:r>
            <a:r>
              <a:rPr lang="en-US" sz="2200" dirty="0">
                <a:latin typeface="Times New Roman" panose="02020603050405020304" pitchFamily="18" charset="0"/>
                <a:cs typeface="Times New Roman" panose="02020603050405020304" pitchFamily="18" charset="0"/>
              </a:rPr>
              <a:t> around the virions (virus particles) when viewed under two-dimensional </a:t>
            </a:r>
            <a:r>
              <a:rPr lang="en-US" sz="2200" u="sng" dirty="0">
                <a:latin typeface="Times New Roman" panose="02020603050405020304" pitchFamily="18" charset="0"/>
                <a:cs typeface="Times New Roman" panose="02020603050405020304" pitchFamily="18" charset="0"/>
                <a:hlinkClick r:id="rId15" tooltip="Transmission electron microscopy">
                  <a:extLst>
                    <a:ext uri="{A12FA001-AC4F-418D-AE19-62706E023703}">
                      <ahyp:hlinkClr xmlns:ahyp="http://schemas.microsoft.com/office/drawing/2018/hyperlinkcolor" val="tx"/>
                    </a:ext>
                  </a:extLst>
                </a:hlinkClick>
              </a:rPr>
              <a:t>transmission electron microscopy</a:t>
            </a:r>
            <a:r>
              <a:rPr lang="en-US" sz="2200" dirty="0">
                <a:latin typeface="Times New Roman" panose="02020603050405020304" pitchFamily="18" charset="0"/>
                <a:cs typeface="Times New Roman" panose="02020603050405020304" pitchFamily="18" charset="0"/>
              </a:rPr>
              <a:t>, due to the surface being covered in club-shaped protein spikes.  Coronaviruses (</a:t>
            </a:r>
            <a:r>
              <a:rPr lang="en-US" sz="2200" dirty="0" err="1">
                <a:latin typeface="Times New Roman" panose="02020603050405020304" pitchFamily="18" charset="0"/>
                <a:cs typeface="Times New Roman" panose="02020603050405020304" pitchFamily="18" charset="0"/>
              </a:rPr>
              <a:t>CoV</a:t>
            </a:r>
            <a:r>
              <a:rPr lang="en-US" sz="2200" dirty="0">
                <a:latin typeface="Times New Roman" panose="02020603050405020304" pitchFamily="18" charset="0"/>
                <a:cs typeface="Times New Roman" panose="02020603050405020304" pitchFamily="18" charset="0"/>
              </a:rPr>
              <a:t>) are a large family of viruses that cause illness ranging from the common cold to more severe diseases such as Middle East Respiratory Syndrome (MERS-</a:t>
            </a:r>
            <a:r>
              <a:rPr lang="en-US" sz="2200" dirty="0" err="1">
                <a:latin typeface="Times New Roman" panose="02020603050405020304" pitchFamily="18" charset="0"/>
                <a:cs typeface="Times New Roman" panose="02020603050405020304" pitchFamily="18" charset="0"/>
              </a:rPr>
              <a:t>CoV</a:t>
            </a:r>
            <a:r>
              <a:rPr lang="en-US" sz="2200" dirty="0">
                <a:latin typeface="Times New Roman" panose="02020603050405020304" pitchFamily="18" charset="0"/>
                <a:cs typeface="Times New Roman" panose="02020603050405020304" pitchFamily="18" charset="0"/>
              </a:rPr>
              <a:t>) and Severe Acute Respiratory Syndrome (SARS-</a:t>
            </a:r>
            <a:r>
              <a:rPr lang="en-US" sz="2200" dirty="0" err="1">
                <a:latin typeface="Times New Roman" panose="02020603050405020304" pitchFamily="18" charset="0"/>
                <a:cs typeface="Times New Roman" panose="02020603050405020304" pitchFamily="18" charset="0"/>
              </a:rPr>
              <a:t>CoV</a:t>
            </a:r>
            <a:r>
              <a:rPr lang="en-US" sz="2200" dirty="0">
                <a:latin typeface="Times New Roman" panose="02020603050405020304" pitchFamily="18" charset="0"/>
                <a:cs typeface="Times New Roman" panose="02020603050405020304" pitchFamily="18" charset="0"/>
              </a:rPr>
              <a:t>). A new strain of coronavirus (SARS-CoV-2) causes Coronavirus disease 2019, or COVID-19.</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1614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9B95F2-82F9-4BFC-917B-D9E644413836}"/>
              </a:ext>
            </a:extLst>
          </p:cNvPr>
          <p:cNvSpPr>
            <a:spLocks noGrp="1"/>
          </p:cNvSpPr>
          <p:nvPr>
            <p:ph idx="1"/>
          </p:nvPr>
        </p:nvSpPr>
        <p:spPr>
          <a:xfrm>
            <a:off x="250371" y="424541"/>
            <a:ext cx="11691257" cy="5486401"/>
          </a:xfrm>
        </p:spPr>
        <p:txBody>
          <a:bodyPr>
            <a:noAutofit/>
          </a:bodyPr>
          <a:lstStyle/>
          <a:p>
            <a:pPr marL="0" indent="0" algn="just">
              <a:lnSpc>
                <a:spcPct val="160000"/>
              </a:lnSpc>
              <a:buNone/>
            </a:pPr>
            <a:r>
              <a:rPr lang="en-GB" sz="2200" dirty="0">
                <a:latin typeface="Times New Roman" panose="02020603050405020304" pitchFamily="18" charset="0"/>
                <a:cs typeface="Times New Roman" panose="02020603050405020304" pitchFamily="18" charset="0"/>
              </a:rPr>
              <a:t> In view of this, I write to propose some recommendations which should be considered during the course of water resource management research and they are as follows;</a:t>
            </a:r>
          </a:p>
          <a:p>
            <a:pPr lvl="1" algn="just">
              <a:lnSpc>
                <a:spcPct val="160000"/>
              </a:lnSpc>
            </a:pPr>
            <a:r>
              <a:rPr lang="en-US" sz="2200" dirty="0">
                <a:latin typeface="Times New Roman" panose="02020603050405020304" pitchFamily="18" charset="0"/>
                <a:cs typeface="Times New Roman" panose="02020603050405020304" pitchFamily="18" charset="0"/>
              </a:rPr>
              <a:t>The use of artificial intelligence to analyze data and limit the communication between human to human.</a:t>
            </a:r>
            <a:endParaRPr lang="en-GB" sz="2200" dirty="0">
              <a:latin typeface="Times New Roman" panose="02020603050405020304" pitchFamily="18" charset="0"/>
              <a:cs typeface="Times New Roman" panose="02020603050405020304" pitchFamily="18" charset="0"/>
            </a:endParaRPr>
          </a:p>
          <a:p>
            <a:pPr lvl="1" algn="just">
              <a:lnSpc>
                <a:spcPct val="160000"/>
              </a:lnSpc>
            </a:pPr>
            <a:r>
              <a:rPr lang="en-US" sz="2200" dirty="0">
                <a:latin typeface="Times New Roman" panose="02020603050405020304" pitchFamily="18" charset="0"/>
                <a:cs typeface="Times New Roman" panose="02020603050405020304" pitchFamily="18" charset="0"/>
              </a:rPr>
              <a:t>The Nigerian government could help minimize the impact of COVID-19 on the most vulnerable businesses and citizens by providing incentives and safety nets to the most affected: Through targeted tax incentives, social transfers, and regulatory s</a:t>
            </a:r>
          </a:p>
          <a:p>
            <a:pPr lvl="1" algn="just">
              <a:lnSpc>
                <a:spcPct val="160000"/>
              </a:lnSpc>
            </a:pPr>
            <a:r>
              <a:rPr lang="en-US" sz="2200" dirty="0">
                <a:latin typeface="Times New Roman" panose="02020603050405020304" pitchFamily="18" charset="0"/>
                <a:cs typeface="Times New Roman" panose="02020603050405020304" pitchFamily="18" charset="0"/>
              </a:rPr>
              <a:t>The lockdown strategy with social distancing should be taking seriously.</a:t>
            </a:r>
            <a:endParaRPr lang="en-GB" sz="2200" dirty="0">
              <a:latin typeface="Times New Roman" panose="02020603050405020304" pitchFamily="18" charset="0"/>
              <a:cs typeface="Times New Roman" panose="02020603050405020304" pitchFamily="18" charset="0"/>
            </a:endParaRPr>
          </a:p>
          <a:p>
            <a:pPr lvl="1" algn="just">
              <a:lnSpc>
                <a:spcPct val="160000"/>
              </a:lnSpc>
            </a:pPr>
            <a:r>
              <a:rPr lang="en-US" sz="2200" dirty="0">
                <a:latin typeface="Times New Roman" panose="02020603050405020304" pitchFamily="18" charset="0"/>
                <a:cs typeface="Times New Roman" panose="02020603050405020304" pitchFamily="18" charset="0"/>
              </a:rPr>
              <a:t>Expansion of the laboratories used in research work</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2833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2F9E1A-0E88-40F8-8224-B6A5A062CF14}"/>
              </a:ext>
            </a:extLst>
          </p:cNvPr>
          <p:cNvSpPr>
            <a:spLocks noGrp="1"/>
          </p:cNvSpPr>
          <p:nvPr>
            <p:ph idx="1"/>
          </p:nvPr>
        </p:nvSpPr>
        <p:spPr>
          <a:xfrm>
            <a:off x="228600" y="310243"/>
            <a:ext cx="11658600" cy="6286500"/>
          </a:xfrm>
        </p:spPr>
        <p:txBody>
          <a:bodyPr>
            <a:normAutofit fontScale="92500" lnSpcReduction="20000"/>
          </a:bodyPr>
          <a:lstStyle/>
          <a:p>
            <a:pPr lvl="1" algn="just">
              <a:lnSpc>
                <a:spcPct val="150000"/>
              </a:lnSpc>
            </a:pPr>
            <a:r>
              <a:rPr lang="en-US" dirty="0">
                <a:latin typeface="Times New Roman" panose="02020603050405020304" pitchFamily="18" charset="0"/>
                <a:cs typeface="Times New Roman" panose="02020603050405020304" pitchFamily="18" charset="0"/>
              </a:rPr>
              <a:t>In Nigeria, governmental agencies are always relying on the knowledge of the white men, which quite good in some ways, but not allowing our own practitioners to perform, not funding them and giving them an opportunity to prove their worth is a bad thing. Therefore, Nigerian practitioners should be offered the privilege with basic amenities to source the research program or work. </a:t>
            </a:r>
            <a:r>
              <a:rPr lang="en-US" b="1" dirty="0">
                <a:latin typeface="Times New Roman" panose="02020603050405020304" pitchFamily="18" charset="0"/>
                <a:cs typeface="Times New Roman" panose="02020603050405020304" pitchFamily="18" charset="0"/>
              </a:rPr>
              <a:t>For example</a:t>
            </a:r>
            <a:r>
              <a:rPr lang="en-US" dirty="0">
                <a:latin typeface="Times New Roman" panose="02020603050405020304" pitchFamily="18" charset="0"/>
                <a:cs typeface="Times New Roman" panose="02020603050405020304" pitchFamily="18" charset="0"/>
              </a:rPr>
              <a:t>, in Nigeria there a many microbiologist who could also partake in the sourcing for the cure of the virus but due to lack of government intervention in funding or financing they can’t undergo what mend to do. </a:t>
            </a:r>
          </a:p>
          <a:p>
            <a:pPr lvl="1" algn="just">
              <a:lnSpc>
                <a:spcPct val="150000"/>
              </a:lnSpc>
            </a:pPr>
            <a:r>
              <a:rPr lang="en-US" dirty="0">
                <a:latin typeface="Times New Roman" panose="02020603050405020304" pitchFamily="18" charset="0"/>
                <a:cs typeface="Times New Roman" panose="02020603050405020304" pitchFamily="18" charset="0"/>
              </a:rPr>
              <a:t>An appropriate level of emergency management protocols, depending on the assessed risk in each area and recognizing the real risk of new cases and clusters of COVID-19 as economic activity resumes, movement restrictions are lifted, and schools reopen;</a:t>
            </a:r>
            <a:endParaRPr lang="en-GB" dirty="0">
              <a:latin typeface="Times New Roman" panose="02020603050405020304" pitchFamily="18" charset="0"/>
              <a:cs typeface="Times New Roman" panose="02020603050405020304" pitchFamily="18" charset="0"/>
            </a:endParaRPr>
          </a:p>
          <a:p>
            <a:pPr lvl="1" algn="just">
              <a:lnSpc>
                <a:spcPct val="150000"/>
              </a:lnSpc>
            </a:pPr>
            <a:r>
              <a:rPr lang="en-US" dirty="0">
                <a:latin typeface="Times New Roman" panose="02020603050405020304" pitchFamily="18" charset="0"/>
                <a:cs typeface="Times New Roman" panose="02020603050405020304" pitchFamily="18" charset="0"/>
              </a:rPr>
              <a:t>Carefully monitor the phased lifting of the current restrictions on movement and public gatherings, beginning with the return of workers and migrant labor, followed by the eventual reopening of schools and lifting other measures;</a:t>
            </a:r>
            <a:endParaRPr lang="en-GB" dirty="0">
              <a:latin typeface="Times New Roman" panose="02020603050405020304" pitchFamily="18" charset="0"/>
              <a:cs typeface="Times New Roman" panose="02020603050405020304" pitchFamily="18" charset="0"/>
            </a:endParaRPr>
          </a:p>
          <a:p>
            <a:pPr marL="457200" lvl="1" indent="0" algn="just">
              <a:lnSpc>
                <a:spcPct val="150000"/>
              </a:lnSpc>
              <a:buNone/>
            </a:pPr>
            <a:endParaRPr lang="en-GB" dirty="0">
              <a:latin typeface="Times New Roman" panose="02020603050405020304" pitchFamily="18" charset="0"/>
              <a:cs typeface="Times New Roman" panose="02020603050405020304" pitchFamily="18" charset="0"/>
            </a:endParaRPr>
          </a:p>
          <a:p>
            <a:pPr marL="0" indent="0" algn="just">
              <a:lnSpc>
                <a:spcPct val="150000"/>
              </a:lnSpc>
              <a:buNone/>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6519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63E428-F37F-4638-ABD5-CB4AF2BD5301}"/>
              </a:ext>
            </a:extLst>
          </p:cNvPr>
          <p:cNvSpPr>
            <a:spLocks noGrp="1"/>
          </p:cNvSpPr>
          <p:nvPr>
            <p:ph idx="1"/>
          </p:nvPr>
        </p:nvSpPr>
        <p:spPr>
          <a:xfrm>
            <a:off x="1" y="326570"/>
            <a:ext cx="11821886" cy="6302830"/>
          </a:xfrm>
        </p:spPr>
        <p:txBody>
          <a:bodyPr>
            <a:normAutofit fontScale="92500"/>
          </a:bodyPr>
          <a:lstStyle/>
          <a:p>
            <a:pPr lvl="1" algn="just">
              <a:lnSpc>
                <a:spcPct val="150000"/>
              </a:lnSpc>
            </a:pPr>
            <a:r>
              <a:rPr lang="en-US" dirty="0">
                <a:latin typeface="Times New Roman" panose="02020603050405020304" pitchFamily="18" charset="0"/>
                <a:cs typeface="Times New Roman" panose="02020603050405020304" pitchFamily="18" charset="0"/>
              </a:rPr>
              <a:t>Further strengthen the readiness of emergency management mechanisms, public health institutions (e.g. CDCs), medical facilities, and community engagement mechanisms to ensure sustained capacity to immediately launch containment activities in response to any resurgence in cases;</a:t>
            </a:r>
            <a:endParaRPr lang="en-GB" dirty="0">
              <a:latin typeface="Times New Roman" panose="02020603050405020304" pitchFamily="18" charset="0"/>
              <a:cs typeface="Times New Roman" panose="02020603050405020304" pitchFamily="18" charset="0"/>
            </a:endParaRPr>
          </a:p>
          <a:p>
            <a:pPr lvl="1" algn="just">
              <a:lnSpc>
                <a:spcPct val="150000"/>
              </a:lnSpc>
            </a:pPr>
            <a:r>
              <a:rPr lang="en-US" dirty="0">
                <a:latin typeface="Times New Roman" panose="02020603050405020304" pitchFamily="18" charset="0"/>
                <a:cs typeface="Times New Roman" panose="02020603050405020304" pitchFamily="18" charset="0"/>
              </a:rPr>
              <a:t>Prioritize research that rapidly informs response and risk management decisions, particularly household and health care facility studies, age-stratified seroepidemiologic surveys and rigorous investigation of the animal-human interface; establish a centralized research program to fast-track the most promising rapid diagnostics and serologic assays, the testing of potential antivirals and vaccine candidates, and Chinese engagement in selected multi-country trials; and</a:t>
            </a:r>
            <a:endParaRPr lang="en-GB" dirty="0">
              <a:latin typeface="Times New Roman" panose="02020603050405020304" pitchFamily="18" charset="0"/>
              <a:cs typeface="Times New Roman" panose="02020603050405020304" pitchFamily="18" charset="0"/>
            </a:endParaRPr>
          </a:p>
          <a:p>
            <a:pPr lvl="1" algn="just">
              <a:lnSpc>
                <a:spcPct val="150000"/>
              </a:lnSpc>
            </a:pPr>
            <a:r>
              <a:rPr lang="en-US" dirty="0">
                <a:latin typeface="Times New Roman" panose="02020603050405020304" pitchFamily="18" charset="0"/>
                <a:cs typeface="Times New Roman" panose="02020603050405020304" pitchFamily="18" charset="0"/>
              </a:rPr>
              <a:t>As the country with the greatest knowledge on COVID-19, further enhance the systematic and real-time sharing of epidemiologic data, clinical results and experience to inform the global response.</a:t>
            </a:r>
            <a:endParaRPr lang="en-GB" dirty="0">
              <a:latin typeface="Times New Roman" panose="02020603050405020304" pitchFamily="18" charset="0"/>
              <a:cs typeface="Times New Roman" panose="02020603050405020304" pitchFamily="18" charset="0"/>
            </a:endParaRPr>
          </a:p>
          <a:p>
            <a:pPr marL="0" indent="0" algn="just">
              <a:lnSpc>
                <a:spcPct val="150000"/>
              </a:lnSpc>
              <a:buNone/>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4219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023400-B0AD-4D07-AAD1-A91D6FD91767}"/>
              </a:ext>
            </a:extLst>
          </p:cNvPr>
          <p:cNvSpPr>
            <a:spLocks noGrp="1"/>
          </p:cNvSpPr>
          <p:nvPr>
            <p:ph idx="1"/>
          </p:nvPr>
        </p:nvSpPr>
        <p:spPr>
          <a:xfrm>
            <a:off x="168728" y="489857"/>
            <a:ext cx="11854543" cy="5976257"/>
          </a:xfrm>
        </p:spPr>
        <p:txBody>
          <a:bodyPr>
            <a:noAutofit/>
          </a:bodyPr>
          <a:lstStyle/>
          <a:p>
            <a:pPr lvl="1" algn="just">
              <a:lnSpc>
                <a:spcPct val="150000"/>
              </a:lnSpc>
            </a:pPr>
            <a:r>
              <a:rPr lang="en-US" sz="2200" dirty="0">
                <a:latin typeface="Times New Roman" panose="02020603050405020304" pitchFamily="18" charset="0"/>
                <a:cs typeface="Times New Roman" panose="02020603050405020304" pitchFamily="18" charset="0"/>
              </a:rPr>
              <a:t>Recognize that true solidarity and collaboration is essential between nations to tackle the common threat that COVID-19 represents and operationalize this principle;</a:t>
            </a:r>
            <a:endParaRPr lang="en-GB" sz="2200" dirty="0">
              <a:latin typeface="Times New Roman" panose="02020603050405020304" pitchFamily="18" charset="0"/>
              <a:cs typeface="Times New Roman" panose="02020603050405020304" pitchFamily="18" charset="0"/>
            </a:endParaRPr>
          </a:p>
          <a:p>
            <a:pPr lvl="1" algn="just">
              <a:lnSpc>
                <a:spcPct val="150000"/>
              </a:lnSpc>
            </a:pPr>
            <a:r>
              <a:rPr lang="en-US" sz="2200" dirty="0">
                <a:latin typeface="Times New Roman" panose="02020603050405020304" pitchFamily="18" charset="0"/>
                <a:cs typeface="Times New Roman" panose="02020603050405020304" pitchFamily="18" charset="0"/>
              </a:rPr>
              <a:t> Rapidly share information as required under the International Health Regulations (IHR) including detailed information about imported cases to facilitate contact tracing and inform containment measures that span countries;</a:t>
            </a:r>
            <a:endParaRPr lang="en-GB" sz="2200" dirty="0">
              <a:latin typeface="Times New Roman" panose="02020603050405020304" pitchFamily="18" charset="0"/>
              <a:cs typeface="Times New Roman" panose="02020603050405020304" pitchFamily="18" charset="0"/>
            </a:endParaRPr>
          </a:p>
          <a:p>
            <a:pPr lvl="1" algn="just">
              <a:lnSpc>
                <a:spcPct val="150000"/>
              </a:lnSpc>
            </a:pPr>
            <a:r>
              <a:rPr lang="en-US" sz="2200" dirty="0">
                <a:latin typeface="Times New Roman" panose="02020603050405020304" pitchFamily="18" charset="0"/>
                <a:cs typeface="Times New Roman" panose="02020603050405020304" pitchFamily="18" charset="0"/>
              </a:rPr>
              <a:t> Recognize the rapidly changing risk profile of COVID-19 affected countries and continually monitor outbreak trends and control capacities to reassess any ‘additional health measures’ that significantly interfere with international travel and trade.</a:t>
            </a:r>
            <a:endParaRPr lang="en-GB" sz="2200" dirty="0">
              <a:latin typeface="Times New Roman" panose="02020603050405020304" pitchFamily="18" charset="0"/>
              <a:cs typeface="Times New Roman" panose="02020603050405020304" pitchFamily="18" charset="0"/>
            </a:endParaRPr>
          </a:p>
          <a:p>
            <a:pPr lvl="1" algn="just">
              <a:lnSpc>
                <a:spcPct val="150000"/>
              </a:lnSpc>
            </a:pPr>
            <a:r>
              <a:rPr lang="en-US" sz="2200" dirty="0">
                <a:latin typeface="Times New Roman" panose="02020603050405020304" pitchFamily="18" charset="0"/>
                <a:cs typeface="Times New Roman" panose="02020603050405020304" pitchFamily="18" charset="0"/>
              </a:rPr>
              <a:t>Efforts should be made to consistently evaluate existing and future diagnostic tests for detection of COVID-19 using a harmonized set of standards for laboratory tests and a biorepository that can be used for evaluating these tests.</a:t>
            </a: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44154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8C814-2C2B-43B5-89C2-3C09057F30BC}"/>
              </a:ext>
            </a:extLst>
          </p:cNvPr>
          <p:cNvSpPr>
            <a:spLocks noGrp="1"/>
          </p:cNvSpPr>
          <p:nvPr>
            <p:ph idx="1"/>
          </p:nvPr>
        </p:nvSpPr>
        <p:spPr>
          <a:xfrm>
            <a:off x="293914" y="326570"/>
            <a:ext cx="11707586" cy="6253843"/>
          </a:xfrm>
        </p:spPr>
        <p:txBody>
          <a:bodyPr>
            <a:normAutofit/>
          </a:bodyPr>
          <a:lstStyle/>
          <a:p>
            <a:pPr lvl="1" algn="just">
              <a:lnSpc>
                <a:spcPct val="150000"/>
              </a:lnSpc>
            </a:pPr>
            <a:r>
              <a:rPr lang="en-US" sz="2200" dirty="0">
                <a:latin typeface="Times New Roman" panose="02020603050405020304" pitchFamily="18" charset="0"/>
                <a:cs typeface="Times New Roman" panose="02020603050405020304" pitchFamily="18" charset="0"/>
              </a:rPr>
              <a:t>Consider including one or more sites within China in the ongoing and future multicenter, international trials; Chinese investigators should be actively engaged in international trials</a:t>
            </a:r>
            <a:endParaRPr lang="en-GB" sz="2200" dirty="0">
              <a:latin typeface="Times New Roman" panose="02020603050405020304" pitchFamily="18" charset="0"/>
              <a:cs typeface="Times New Roman" panose="02020603050405020304" pitchFamily="18" charset="0"/>
            </a:endParaRPr>
          </a:p>
          <a:p>
            <a:pPr lvl="1" algn="just">
              <a:lnSpc>
                <a:spcPct val="150000"/>
              </a:lnSpc>
            </a:pPr>
            <a:r>
              <a:rPr lang="en-US" sz="2200" dirty="0">
                <a:latin typeface="Times New Roman" panose="02020603050405020304" pitchFamily="18" charset="0"/>
                <a:cs typeface="Times New Roman" panose="02020603050405020304" pitchFamily="18" charset="0"/>
              </a:rPr>
              <a:t>Continue to develop additional animal models, making every effort to ensure these mimic human infection and virus transmission as closely as possible</a:t>
            </a:r>
            <a:endParaRPr lang="en-GB" sz="2200" dirty="0">
              <a:latin typeface="Times New Roman" panose="02020603050405020304" pitchFamily="18" charset="0"/>
              <a:cs typeface="Times New Roman" panose="02020603050405020304" pitchFamily="18" charset="0"/>
            </a:endParaRPr>
          </a:p>
          <a:p>
            <a:pPr lvl="1" algn="just">
              <a:lnSpc>
                <a:spcPct val="150000"/>
              </a:lnSpc>
            </a:pPr>
            <a:r>
              <a:rPr lang="en-US" sz="2200" dirty="0">
                <a:latin typeface="Times New Roman" panose="02020603050405020304" pitchFamily="18" charset="0"/>
                <a:cs typeface="Times New Roman" panose="02020603050405020304" pitchFamily="18" charset="0"/>
              </a:rPr>
              <a:t>Conduct studies to determine which of the commonly used forms of PPE are most effective in controlling the spread of COVID-19.</a:t>
            </a:r>
            <a:endParaRPr lang="en-GB" sz="2200" dirty="0">
              <a:latin typeface="Times New Roman" panose="02020603050405020304" pitchFamily="18" charset="0"/>
              <a:cs typeface="Times New Roman" panose="02020603050405020304" pitchFamily="18" charset="0"/>
            </a:endParaRPr>
          </a:p>
          <a:p>
            <a:pPr lvl="1" algn="just">
              <a:lnSpc>
                <a:spcPct val="150000"/>
              </a:lnSpc>
            </a:pPr>
            <a:r>
              <a:rPr lang="en-US" sz="2200" dirty="0">
                <a:latin typeface="Times New Roman" panose="02020603050405020304" pitchFamily="18" charset="0"/>
                <a:cs typeface="Times New Roman" panose="02020603050405020304" pitchFamily="18" charset="0"/>
              </a:rPr>
              <a:t>Continue to perform whole genome analysis of COVID-19 viruses isolated from different times and places, to evaluate virus evolution.</a:t>
            </a:r>
          </a:p>
          <a:p>
            <a:pPr lvl="1" algn="just">
              <a:lnSpc>
                <a:spcPct val="150000"/>
              </a:lnSpc>
            </a:pPr>
            <a:r>
              <a:rPr lang="en-US" sz="2200" dirty="0">
                <a:latin typeface="Times New Roman" panose="02020603050405020304" pitchFamily="18" charset="0"/>
                <a:cs typeface="Times New Roman" panose="02020603050405020304" pitchFamily="18" charset="0"/>
              </a:rPr>
              <a:t>Conduct pathogenesis studies using biopsy/post-mortem specimens of COVID-19 patients or infected animal models.</a:t>
            </a:r>
            <a:endParaRPr lang="en-GB" sz="2200" dirty="0">
              <a:latin typeface="Times New Roman" panose="02020603050405020304" pitchFamily="18" charset="0"/>
              <a:cs typeface="Times New Roman" panose="02020603050405020304" pitchFamily="18" charset="0"/>
            </a:endParaRPr>
          </a:p>
          <a:p>
            <a:pPr marL="457200" lvl="1" indent="0" algn="just">
              <a:lnSpc>
                <a:spcPct val="150000"/>
              </a:lnSpc>
              <a:buNone/>
            </a:pP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6221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4C4FF-B55E-4E4E-AFB2-EBE16937F7C8}"/>
              </a:ext>
            </a:extLst>
          </p:cNvPr>
          <p:cNvSpPr>
            <a:spLocks noGrp="1"/>
          </p:cNvSpPr>
          <p:nvPr>
            <p:ph idx="1"/>
          </p:nvPr>
        </p:nvSpPr>
        <p:spPr>
          <a:xfrm>
            <a:off x="0" y="1094014"/>
            <a:ext cx="11838214" cy="4669971"/>
          </a:xfrm>
        </p:spPr>
        <p:txBody>
          <a:bodyPr>
            <a:noAutofit/>
          </a:bodyPr>
          <a:lstStyle/>
          <a:p>
            <a:pPr lvl="1" algn="just">
              <a:lnSpc>
                <a:spcPct val="170000"/>
              </a:lnSpc>
            </a:pPr>
            <a:r>
              <a:rPr lang="en-US" sz="2200" dirty="0">
                <a:latin typeface="Times New Roman" panose="02020603050405020304" pitchFamily="18" charset="0"/>
                <a:cs typeface="Times New Roman" panose="02020603050405020304" pitchFamily="18" charset="0"/>
              </a:rPr>
              <a:t>Reassess risk and capacities based on different stages of the outbreak; approve different measures during the different phases of the response; assess different stages of the response; reach a balance between response and social development</a:t>
            </a:r>
            <a:endParaRPr lang="en-GB" sz="2200" dirty="0">
              <a:latin typeface="Times New Roman" panose="02020603050405020304" pitchFamily="18" charset="0"/>
              <a:cs typeface="Times New Roman" panose="02020603050405020304" pitchFamily="18" charset="0"/>
            </a:endParaRPr>
          </a:p>
          <a:p>
            <a:pPr lvl="1" algn="just">
              <a:lnSpc>
                <a:spcPct val="170000"/>
              </a:lnSpc>
            </a:pPr>
            <a:r>
              <a:rPr lang="en-US" sz="2200" dirty="0">
                <a:latin typeface="Times New Roman" panose="02020603050405020304" pitchFamily="18" charset="0"/>
                <a:cs typeface="Times New Roman" panose="02020603050405020304" pitchFamily="18" charset="0"/>
              </a:rPr>
              <a:t>Initiate a timely scientific evidence based, efficient and flexible joint multi-sectoral mechanism, which is driven by strong government leadership.</a:t>
            </a:r>
          </a:p>
          <a:p>
            <a:pPr marL="457200" lvl="1" indent="0" algn="just">
              <a:lnSpc>
                <a:spcPct val="170000"/>
              </a:lnSpc>
              <a:buNone/>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186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C1B0B-D5DB-4E79-BABA-D2E9A49B0F34}"/>
              </a:ext>
            </a:extLst>
          </p:cNvPr>
          <p:cNvSpPr>
            <a:spLocks noGrp="1"/>
          </p:cNvSpPr>
          <p:nvPr>
            <p:ph type="title"/>
          </p:nvPr>
        </p:nvSpPr>
        <p:spPr>
          <a:xfrm>
            <a:off x="685799" y="414111"/>
            <a:ext cx="10357757" cy="5333546"/>
          </a:xfrm>
        </p:spPr>
        <p:txBody>
          <a:bodyPr>
            <a:normAutofit/>
          </a:bodyPr>
          <a:lstStyle/>
          <a:p>
            <a:pPr algn="ctr"/>
            <a:r>
              <a:rPr lang="en-GB" sz="4800" dirty="0">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33861809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17C44-B210-4B26-85DF-A8D3F0C723A9}"/>
              </a:ext>
            </a:extLst>
          </p:cNvPr>
          <p:cNvSpPr>
            <a:spLocks noGrp="1"/>
          </p:cNvSpPr>
          <p:nvPr>
            <p:ph idx="1"/>
          </p:nvPr>
        </p:nvSpPr>
        <p:spPr>
          <a:xfrm>
            <a:off x="489856" y="375558"/>
            <a:ext cx="10798629" cy="6041284"/>
          </a:xfrm>
        </p:spPr>
        <p:txBody>
          <a:bodyPr>
            <a:normAutofit/>
          </a:bodyPr>
          <a:lstStyle/>
          <a:p>
            <a:pPr algn="just">
              <a:lnSpc>
                <a:spcPct val="150000"/>
              </a:lnSpc>
            </a:pPr>
            <a:r>
              <a:rPr lang="en-US" sz="2200" dirty="0">
                <a:latin typeface="Times New Roman" panose="02020603050405020304" pitchFamily="18" charset="0"/>
                <a:cs typeface="Times New Roman" panose="02020603050405020304" pitchFamily="18" charset="0"/>
              </a:rPr>
              <a:t> Republic of China: The cases of SARS and avian influenza,” Health Policy and Planning, vol. 25, no. 6, pp. 454–466, 2010.</a:t>
            </a:r>
            <a:endParaRPr lang="en-GB" sz="2200" dirty="0">
              <a:latin typeface="Times New Roman" panose="02020603050405020304" pitchFamily="18" charset="0"/>
              <a:cs typeface="Times New Roman" panose="02020603050405020304" pitchFamily="18" charset="0"/>
            </a:endParaRPr>
          </a:p>
          <a:p>
            <a:pPr algn="just">
              <a:lnSpc>
                <a:spcPct val="150000"/>
              </a:lnSpc>
            </a:pPr>
            <a:r>
              <a:rPr lang="en-US" sz="2200" dirty="0">
                <a:latin typeface="Times New Roman" panose="02020603050405020304" pitchFamily="18" charset="0"/>
                <a:cs typeface="Times New Roman" panose="02020603050405020304" pitchFamily="18" charset="0"/>
              </a:rPr>
              <a:t>Smith, “Responding to global infectious disease outbreaks: lessons from SARS on the role of risk perception, communication and management,” Social science &amp; medicine, vol. 63, no. 12, pp. 3113–3123, 2006.</a:t>
            </a:r>
          </a:p>
          <a:p>
            <a:pPr algn="just">
              <a:lnSpc>
                <a:spcPct val="170000"/>
              </a:lnSpc>
            </a:pPr>
            <a:r>
              <a:rPr lang="en-US" sz="2200" dirty="0">
                <a:latin typeface="Times New Roman" panose="02020603050405020304" pitchFamily="18" charset="0"/>
                <a:cs typeface="Times New Roman" panose="02020603050405020304" pitchFamily="18" charset="0"/>
              </a:rPr>
              <a:t>L. Mackellar, “Pandemic influenza: A review,” Population and Development        Review, vol. 33, no. 3, pp. 429–451, 2007. </a:t>
            </a:r>
          </a:p>
          <a:p>
            <a:pPr algn="just">
              <a:lnSpc>
                <a:spcPct val="170000"/>
              </a:lnSpc>
            </a:pPr>
            <a:r>
              <a:rPr lang="en-US" sz="2200" dirty="0">
                <a:latin typeface="Times New Roman" panose="02020603050405020304" pitchFamily="18" charset="0"/>
                <a:cs typeface="Times New Roman" panose="02020603050405020304" pitchFamily="18" charset="0"/>
              </a:rPr>
              <a:t>L. Du, B. Luo, J. Wang, B. Pan, J. Chen, and J. Liu, “Study on Social Burden of ASRS in Guangzhou,” Chinese Journal of Public Health Management, vol. 22, no. 4, pp. 274–276, 2006.</a:t>
            </a:r>
            <a:endParaRPr lang="en-GB" sz="2200" dirty="0">
              <a:latin typeface="Times New Roman" panose="02020603050405020304" pitchFamily="18" charset="0"/>
              <a:cs typeface="Times New Roman" panose="02020603050405020304" pitchFamily="18" charset="0"/>
            </a:endParaRPr>
          </a:p>
          <a:p>
            <a:pPr algn="just">
              <a:lnSpc>
                <a:spcPct val="170000"/>
              </a:lnSpc>
            </a:pPr>
            <a:endParaRPr lang="en-GB" sz="2200" dirty="0">
              <a:latin typeface="Times New Roman" panose="02020603050405020304" pitchFamily="18" charset="0"/>
              <a:cs typeface="Times New Roman" panose="02020603050405020304" pitchFamily="18" charset="0"/>
            </a:endParaRPr>
          </a:p>
          <a:p>
            <a:pPr algn="just">
              <a:lnSpc>
                <a:spcPct val="150000"/>
              </a:lnSpc>
            </a:pPr>
            <a:endParaRPr lang="en-US" sz="2200" dirty="0">
              <a:latin typeface="Times New Roman" panose="02020603050405020304" pitchFamily="18" charset="0"/>
              <a:cs typeface="Times New Roman" panose="02020603050405020304" pitchFamily="18" charset="0"/>
            </a:endParaRPr>
          </a:p>
          <a:p>
            <a:pPr algn="just">
              <a:lnSpc>
                <a:spcPct val="150000"/>
              </a:lnSpc>
            </a:pPr>
            <a:endParaRPr lang="en-GB" sz="2200" dirty="0"/>
          </a:p>
        </p:txBody>
      </p:sp>
    </p:spTree>
    <p:extLst>
      <p:ext uri="{BB962C8B-B14F-4D97-AF65-F5344CB8AC3E}">
        <p14:creationId xmlns:p14="http://schemas.microsoft.com/office/powerpoint/2010/main" val="15237347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86D2C0-2966-4C77-AA9B-14EED5BEC17B}"/>
              </a:ext>
            </a:extLst>
          </p:cNvPr>
          <p:cNvSpPr>
            <a:spLocks noGrp="1"/>
          </p:cNvSpPr>
          <p:nvPr>
            <p:ph idx="1"/>
          </p:nvPr>
        </p:nvSpPr>
        <p:spPr>
          <a:xfrm>
            <a:off x="293914" y="277586"/>
            <a:ext cx="11642272" cy="6384471"/>
          </a:xfrm>
        </p:spPr>
        <p:txBody>
          <a:bodyPr>
            <a:normAutofit/>
          </a:bodyPr>
          <a:lstStyle/>
          <a:p>
            <a:pPr algn="just">
              <a:lnSpc>
                <a:spcPct val="150000"/>
              </a:lnSpc>
            </a:pPr>
            <a:r>
              <a:rPr lang="en-US" sz="2200" dirty="0">
                <a:latin typeface="Times New Roman" panose="02020603050405020304" pitchFamily="18" charset="0"/>
                <a:cs typeface="Times New Roman" panose="02020603050405020304" pitchFamily="18" charset="0"/>
              </a:rPr>
              <a:t>Zhang, “The impact of SARS on China’s economy should not be underestimated,” Journal of Guizhou University (Social Science), vol. 21, no. 4, pp. 48–50, 2003.</a:t>
            </a:r>
          </a:p>
          <a:p>
            <a:pPr algn="just">
              <a:lnSpc>
                <a:spcPct val="150000"/>
              </a:lnSpc>
            </a:pPr>
            <a:r>
              <a:rPr lang="en-US" sz="2200" dirty="0">
                <a:latin typeface="Times New Roman" panose="02020603050405020304" pitchFamily="18" charset="0"/>
                <a:cs typeface="Times New Roman" panose="02020603050405020304" pitchFamily="18" charset="0"/>
              </a:rPr>
              <a:t>F. Chen, S. Cao, J. Xin, and X. Luo, “Ten years after SARS: where was the virus from?” Journal of Thoracic Disease, vol. 5, Suppl 2, p. S163, 2013.</a:t>
            </a:r>
            <a:endParaRPr lang="en-GB" sz="2200" dirty="0">
              <a:latin typeface="Times New Roman" panose="02020603050405020304" pitchFamily="18" charset="0"/>
              <a:cs typeface="Times New Roman" panose="02020603050405020304" pitchFamily="18" charset="0"/>
            </a:endParaRPr>
          </a:p>
          <a:p>
            <a:pPr algn="just">
              <a:lnSpc>
                <a:spcPct val="150000"/>
              </a:lnSpc>
            </a:pPr>
            <a:r>
              <a:rPr lang="en-US" sz="2200" dirty="0">
                <a:latin typeface="Times New Roman" panose="02020603050405020304" pitchFamily="18" charset="0"/>
                <a:cs typeface="Times New Roman" panose="02020603050405020304" pitchFamily="18" charset="0"/>
              </a:rPr>
              <a:t>W. Tong, “Construction of the, Prevention-Active, Public Health Emergency Management Mode Reflection on Response to SARS and A/H1N1 Incidents,” Journal of University of Electronic Science and Technology of China (Social Sciences Edition), vol.15, no. 1, 2013.</a:t>
            </a:r>
            <a:endParaRPr lang="en-GB" sz="2200" dirty="0">
              <a:latin typeface="Times New Roman" panose="02020603050405020304" pitchFamily="18" charset="0"/>
              <a:cs typeface="Times New Roman" panose="02020603050405020304" pitchFamily="18" charset="0"/>
            </a:endParaRPr>
          </a:p>
          <a:p>
            <a:pPr algn="just">
              <a:lnSpc>
                <a:spcPct val="150000"/>
              </a:lnSpc>
            </a:pPr>
            <a:r>
              <a:rPr lang="en-US" sz="2200" dirty="0">
                <a:latin typeface="Times New Roman" panose="02020603050405020304" pitchFamily="18" charset="0"/>
                <a:cs typeface="Times New Roman" panose="02020603050405020304" pitchFamily="18" charset="0"/>
              </a:rPr>
              <a:t>E. Wish nick, “Dilemmas of securitization and health risk management in the People’s Republic of China: The cases of SARS and avian influenza,” Health Policy and Planning, vol. 25, no. 6, pp. 454–466, 2010.</a:t>
            </a: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endParaRPr lang="en-GB" sz="2200" dirty="0">
              <a:latin typeface="Times New Roman" panose="02020603050405020304" pitchFamily="18" charset="0"/>
              <a:cs typeface="Times New Roman" panose="02020603050405020304" pitchFamily="18" charset="0"/>
            </a:endParaRPr>
          </a:p>
          <a:p>
            <a:pPr marL="0" indent="0" algn="just">
              <a:lnSpc>
                <a:spcPct val="150000"/>
              </a:lnSpc>
              <a:buNone/>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1772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7B5441-161C-4CCA-9034-57C5F6574C6E}"/>
              </a:ext>
            </a:extLst>
          </p:cNvPr>
          <p:cNvSpPr>
            <a:spLocks noGrp="1"/>
          </p:cNvSpPr>
          <p:nvPr>
            <p:ph idx="1"/>
          </p:nvPr>
        </p:nvSpPr>
        <p:spPr>
          <a:xfrm>
            <a:off x="513346" y="408214"/>
            <a:ext cx="11373853" cy="6025243"/>
          </a:xfrm>
        </p:spPr>
        <p:txBody>
          <a:bodyPr>
            <a:normAutofit fontScale="77500" lnSpcReduction="20000"/>
          </a:bodyPr>
          <a:lstStyle/>
          <a:p>
            <a:pPr algn="just">
              <a:lnSpc>
                <a:spcPct val="170000"/>
              </a:lnSpc>
            </a:pPr>
            <a:r>
              <a:rPr lang="en-US" dirty="0">
                <a:latin typeface="Times New Roman" panose="02020603050405020304" pitchFamily="18" charset="0"/>
                <a:cs typeface="Times New Roman" panose="02020603050405020304" pitchFamily="18" charset="0"/>
              </a:rPr>
              <a:t>             B. Zeng, R. W. Carter, and T. De Lacy, “Short-term perturbations and tourism effects: </a:t>
            </a:r>
            <a:endParaRPr lang="en-GB" dirty="0">
              <a:latin typeface="Times New Roman" panose="02020603050405020304" pitchFamily="18" charset="0"/>
              <a:cs typeface="Times New Roman" panose="02020603050405020304" pitchFamily="18" charset="0"/>
            </a:endParaRPr>
          </a:p>
          <a:p>
            <a:pPr marL="0" indent="0" algn="just">
              <a:lnSpc>
                <a:spcPct val="170000"/>
              </a:lnSpc>
              <a:buNone/>
            </a:pPr>
            <a:r>
              <a:rPr lang="en-US" dirty="0">
                <a:latin typeface="Times New Roman" panose="02020603050405020304" pitchFamily="18" charset="0"/>
                <a:cs typeface="Times New Roman" panose="02020603050405020304" pitchFamily="18" charset="0"/>
              </a:rPr>
              <a:t>                 The case of SARS in China,” Current Issues in Tourism, vol. 8, no. 4, pp. 306–322, </a:t>
            </a:r>
            <a:endParaRPr lang="en-GB" dirty="0">
              <a:latin typeface="Times New Roman" panose="02020603050405020304" pitchFamily="18" charset="0"/>
              <a:cs typeface="Times New Roman" panose="02020603050405020304" pitchFamily="18" charset="0"/>
            </a:endParaRPr>
          </a:p>
          <a:p>
            <a:pPr marL="0" indent="0" algn="just">
              <a:lnSpc>
                <a:spcPct val="170000"/>
              </a:lnSpc>
              <a:buNone/>
            </a:pPr>
            <a:r>
              <a:rPr lang="en-US" dirty="0">
                <a:latin typeface="Times New Roman" panose="02020603050405020304" pitchFamily="18" charset="0"/>
                <a:cs typeface="Times New Roman" panose="02020603050405020304" pitchFamily="18" charset="0"/>
              </a:rPr>
              <a:t>                 2005.</a:t>
            </a:r>
            <a:endParaRPr lang="en-GB" dirty="0">
              <a:latin typeface="Times New Roman" panose="02020603050405020304" pitchFamily="18" charset="0"/>
              <a:cs typeface="Times New Roman" panose="02020603050405020304" pitchFamily="18" charset="0"/>
            </a:endParaRPr>
          </a:p>
          <a:p>
            <a:pPr algn="just">
              <a:lnSpc>
                <a:spcPct val="170000"/>
              </a:lnSpc>
            </a:pPr>
            <a:r>
              <a:rPr lang="en-US" dirty="0">
                <a:latin typeface="Times New Roman" panose="02020603050405020304" pitchFamily="18" charset="0"/>
                <a:cs typeface="Times New Roman" panose="02020603050405020304" pitchFamily="18" charset="0"/>
              </a:rPr>
              <a:t>              S. Liu, J. Sun, J. Cai et al., “Epidemiological, clinical and viral characteristics of fatal </a:t>
            </a:r>
            <a:endParaRPr lang="en-GB" dirty="0">
              <a:latin typeface="Times New Roman" panose="02020603050405020304" pitchFamily="18" charset="0"/>
              <a:cs typeface="Times New Roman" panose="02020603050405020304" pitchFamily="18" charset="0"/>
            </a:endParaRPr>
          </a:p>
          <a:p>
            <a:pPr marL="0" indent="0" algn="just">
              <a:lnSpc>
                <a:spcPct val="170000"/>
              </a:lnSpc>
              <a:buNone/>
            </a:pPr>
            <a:r>
              <a:rPr lang="en-US" dirty="0">
                <a:latin typeface="Times New Roman" panose="02020603050405020304" pitchFamily="18" charset="0"/>
                <a:cs typeface="Times New Roman" panose="02020603050405020304" pitchFamily="18" charset="0"/>
              </a:rPr>
              <a:t>                 cases of human avian influenza (H7N9) virus in Zhejiang Province, China,” Infection, </a:t>
            </a:r>
            <a:endParaRPr lang="en-GB" dirty="0">
              <a:latin typeface="Times New Roman" panose="02020603050405020304" pitchFamily="18" charset="0"/>
              <a:cs typeface="Times New Roman" panose="02020603050405020304" pitchFamily="18" charset="0"/>
            </a:endParaRPr>
          </a:p>
          <a:p>
            <a:pPr marL="0" indent="0" algn="just">
              <a:lnSpc>
                <a:spcPct val="170000"/>
              </a:lnSpc>
              <a:buNone/>
            </a:pPr>
            <a:r>
              <a:rPr lang="en-US" dirty="0">
                <a:latin typeface="Times New Roman" panose="02020603050405020304" pitchFamily="18" charset="0"/>
                <a:cs typeface="Times New Roman" panose="02020603050405020304" pitchFamily="18" charset="0"/>
              </a:rPr>
              <a:t>                  vol. 67, no. 6, pp. 595–605, 2013.</a:t>
            </a:r>
            <a:endParaRPr lang="en-GB" dirty="0">
              <a:latin typeface="Times New Roman" panose="02020603050405020304" pitchFamily="18" charset="0"/>
              <a:cs typeface="Times New Roman" panose="02020603050405020304" pitchFamily="18" charset="0"/>
            </a:endParaRPr>
          </a:p>
          <a:p>
            <a:pPr algn="just">
              <a:lnSpc>
                <a:spcPct val="170000"/>
              </a:lnSpc>
            </a:pPr>
            <a:r>
              <a:rPr lang="en-US" dirty="0">
                <a:latin typeface="Times New Roman" panose="02020603050405020304" pitchFamily="18" charset="0"/>
                <a:cs typeface="Times New Roman" panose="02020603050405020304" pitchFamily="18" charset="0"/>
              </a:rPr>
              <a:t>              X. </a:t>
            </a:r>
            <a:r>
              <a:rPr lang="en-US" dirty="0" err="1">
                <a:latin typeface="Times New Roman" panose="02020603050405020304" pitchFamily="18" charset="0"/>
                <a:cs typeface="Times New Roman" panose="02020603050405020304" pitchFamily="18" charset="0"/>
              </a:rPr>
              <a:t>Huo</a:t>
            </a:r>
            <a:r>
              <a:rPr lang="en-US" dirty="0">
                <a:latin typeface="Times New Roman" panose="02020603050405020304" pitchFamily="18" charset="0"/>
                <a:cs typeface="Times New Roman" panose="02020603050405020304" pitchFamily="18" charset="0"/>
              </a:rPr>
              <a:t>, L.-L. Chen, L. Hong et al., “Economic burden and its associated factors of </a:t>
            </a:r>
            <a:endParaRPr lang="en-GB" dirty="0">
              <a:latin typeface="Times New Roman" panose="02020603050405020304" pitchFamily="18" charset="0"/>
              <a:cs typeface="Times New Roman" panose="02020603050405020304" pitchFamily="18" charset="0"/>
            </a:endParaRPr>
          </a:p>
          <a:p>
            <a:pPr marL="0" indent="0" algn="just">
              <a:lnSpc>
                <a:spcPct val="170000"/>
              </a:lnSpc>
              <a:buNone/>
            </a:pPr>
            <a:r>
              <a:rPr lang="en-US" dirty="0">
                <a:latin typeface="Times New Roman" panose="02020603050405020304" pitchFamily="18" charset="0"/>
                <a:cs typeface="Times New Roman" panose="02020603050405020304" pitchFamily="18" charset="0"/>
              </a:rPr>
              <a:t>                  hospitalized patients infected with A (H7N9) virus: A retrospective study in Eastern </a:t>
            </a:r>
            <a:endParaRPr lang="en-GB" dirty="0">
              <a:latin typeface="Times New Roman" panose="02020603050405020304" pitchFamily="18" charset="0"/>
              <a:cs typeface="Times New Roman" panose="02020603050405020304" pitchFamily="18" charset="0"/>
            </a:endParaRPr>
          </a:p>
          <a:p>
            <a:pPr marL="0" indent="0" algn="just">
              <a:lnSpc>
                <a:spcPct val="170000"/>
              </a:lnSpc>
              <a:buNone/>
            </a:pPr>
            <a:r>
              <a:rPr lang="en-US" dirty="0">
                <a:latin typeface="Times New Roman" panose="02020603050405020304" pitchFamily="18" charset="0"/>
                <a:cs typeface="Times New Roman" panose="02020603050405020304" pitchFamily="18" charset="0"/>
              </a:rPr>
              <a:t>                  China, 2013- 2014,” Infectious Diseases of Poverty, vol. 5, no. 1, article no. 79,</a:t>
            </a:r>
            <a:endParaRPr lang="en-GB" dirty="0"/>
          </a:p>
        </p:txBody>
      </p:sp>
    </p:spTree>
    <p:extLst>
      <p:ext uri="{BB962C8B-B14F-4D97-AF65-F5344CB8AC3E}">
        <p14:creationId xmlns:p14="http://schemas.microsoft.com/office/powerpoint/2010/main" val="203456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7C2CFD-505D-415C-8E65-A9561438E509}"/>
              </a:ext>
            </a:extLst>
          </p:cNvPr>
          <p:cNvSpPr>
            <a:spLocks noGrp="1"/>
          </p:cNvSpPr>
          <p:nvPr>
            <p:ph idx="1"/>
          </p:nvPr>
        </p:nvSpPr>
        <p:spPr>
          <a:xfrm>
            <a:off x="242207" y="506185"/>
            <a:ext cx="11707585" cy="5845629"/>
          </a:xfrm>
        </p:spPr>
        <p:txBody>
          <a:bodyPr>
            <a:normAutofit/>
          </a:bodyPr>
          <a:lstStyle/>
          <a:p>
            <a:pPr marL="0" indent="0" algn="just">
              <a:lnSpc>
                <a:spcPct val="150000"/>
              </a:lnSpc>
              <a:buNone/>
            </a:pP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COVID-19 was declared a pandemic by the WHO on 11 March 2020. Some coronaviruses are zoonotic, meaning they are transmitted between animals and people. Detailed investigations found that SARS-</a:t>
            </a:r>
            <a:r>
              <a:rPr lang="en-US" sz="2200" dirty="0" err="1">
                <a:latin typeface="Times New Roman" panose="02020603050405020304" pitchFamily="18" charset="0"/>
                <a:cs typeface="Times New Roman" panose="02020603050405020304" pitchFamily="18" charset="0"/>
              </a:rPr>
              <a:t>CoV</a:t>
            </a:r>
            <a:r>
              <a:rPr lang="en-US" sz="2200" dirty="0">
                <a:latin typeface="Times New Roman" panose="02020603050405020304" pitchFamily="18" charset="0"/>
                <a:cs typeface="Times New Roman" panose="02020603050405020304" pitchFamily="18" charset="0"/>
              </a:rPr>
              <a:t> was transmitted from civet cats to humans, and MERS-</a:t>
            </a:r>
            <a:r>
              <a:rPr lang="en-US" sz="2200" dirty="0" err="1">
                <a:latin typeface="Times New Roman" panose="02020603050405020304" pitchFamily="18" charset="0"/>
                <a:cs typeface="Times New Roman" panose="02020603050405020304" pitchFamily="18" charset="0"/>
              </a:rPr>
              <a:t>CoV</a:t>
            </a:r>
            <a:r>
              <a:rPr lang="en-US" sz="2200" dirty="0">
                <a:latin typeface="Times New Roman" panose="02020603050405020304" pitchFamily="18" charset="0"/>
                <a:cs typeface="Times New Roman" panose="02020603050405020304" pitchFamily="18" charset="0"/>
              </a:rPr>
              <a:t> from dromedary camels to humans. Several known coronaviruses are circulating in animals that have not yet infected humans. Common signs of infection include respiratory symptoms, fever, cough, shortness of breath, and breathing difficulties. Standard recommendations to prevent the spread of infection include regular hand washing, covering mouth and nose when coughing and sneezing, thoroughly cooking meat and eggs, and avoiding close contact with anyone showing symptoms of respiratory illness such as coughing and sneezing. The recommended distance from other people is 6 feet, a practice more commonly called social distancing</a:t>
            </a:r>
            <a:r>
              <a:rPr lang="en-US" sz="2400" dirty="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a:p>
            <a:pPr marL="0" indent="0" algn="just">
              <a:lnSpc>
                <a:spcPct val="150000"/>
              </a:lnSpc>
              <a:buNone/>
            </a:pPr>
            <a:endParaRPr lang="en-GB" sz="2400" dirty="0"/>
          </a:p>
        </p:txBody>
      </p:sp>
    </p:spTree>
    <p:extLst>
      <p:ext uri="{BB962C8B-B14F-4D97-AF65-F5344CB8AC3E}">
        <p14:creationId xmlns:p14="http://schemas.microsoft.com/office/powerpoint/2010/main" val="3912430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1383</TotalTime>
  <Words>9798</Words>
  <Application>Microsoft Office PowerPoint</Application>
  <PresentationFormat>Widescreen</PresentationFormat>
  <Paragraphs>293</Paragraphs>
  <Slides>89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89</vt:i4>
      </vt:variant>
    </vt:vector>
  </HeadingPairs>
  <TitlesOfParts>
    <vt:vector size="95" baseType="lpstr">
      <vt:lpstr>Arial</vt:lpstr>
      <vt:lpstr>Calibri</vt:lpstr>
      <vt:lpstr>Calibri Light</vt:lpstr>
      <vt:lpstr>Times New Roman</vt:lpstr>
      <vt:lpstr>Wingdings</vt:lpstr>
      <vt:lpstr>Office Theme</vt:lpstr>
      <vt:lpstr>ENGINEERING STRATEGIES FOR HANDLING COVID-19 FOR ENVIRONMENTAL HEALTH AND ECONOMIC SUSTAINABILITY </vt:lpstr>
      <vt:lpstr>PREPARED BY  EGBOCHUKWU EBENEZER UZOCHIWARA 17/ENG01/008 CHEMICAL ENGINEERING</vt:lpstr>
      <vt:lpstr>ABSTRACT</vt:lpstr>
      <vt:lpstr>PowerPoint Presentation</vt:lpstr>
      <vt:lpstr>PowerPoint Presentation</vt:lpstr>
      <vt:lpstr>CHAPTER ONE INTRODUCTION  CORONAVIRUS AND EXISTENCE </vt:lpstr>
      <vt:lpstr>INTRODUCTION</vt:lpstr>
      <vt:lpstr>PowerPoint Presentation</vt:lpstr>
      <vt:lpstr>PowerPoint Presentation</vt:lpstr>
      <vt:lpstr>PowerPoint Presentation</vt:lpstr>
      <vt:lpstr>HOW TO PROTECT YOURSELF</vt:lpstr>
      <vt:lpstr>TERMINOLOGIES ASSOCIATED WITH CORONAVIRUS </vt:lpstr>
      <vt:lpstr>CORONAVIRUS AS A PANDEMIC SITUATION </vt:lpstr>
      <vt:lpstr>CORONAVIRUS AND ITS EFECTS CAUSED IN NIGERIA</vt:lpstr>
      <vt:lpstr>PowerPoint Presentation</vt:lpstr>
      <vt:lpstr>WHO’S STRATEGIC OBJECTIVES FOR THIS RESPONSE  ON COVID-19 ARE TO:</vt:lpstr>
      <vt:lpstr>AGENCIES USED ISSUED FOR THE FIGHT OF CORONAVIRUS</vt:lpstr>
      <vt:lpstr>CHAPTER TWO  LITERATURE REVIEW OR THEORY  THE STRATEGIES FROM ENGINEERING FOR HANDLING THE COVID-19 SITUATION FOR ENVIRONMENTAL HEALTH AND ECONOMIC SUSTAINABILITY</vt:lpstr>
      <vt:lpstr>   THE STRATEGIES FROM ENGINEERING FOR HANDLING THE COVID-19 SITUATION FOR ENVIRONMENTAL HEALTH AND ECONOMIC SUSTAINABILITY </vt:lpstr>
      <vt:lpstr>PowerPoint Presentation</vt:lpstr>
      <vt:lpstr>PowerPoint Presentation</vt:lpstr>
      <vt:lpstr>PowerPoint Presentation</vt:lpstr>
      <vt:lpstr>PowerPoint Presentation</vt:lpstr>
      <vt:lpstr>CASE STUDIES OF SOME EXAMPLES OF THE EFFECTS OF CORNAVIRUS ON ENVIONMENTAL HEALTH</vt:lpstr>
      <vt:lpstr>PowerPoint Presentation</vt:lpstr>
      <vt:lpstr>CRITICAL EXAMINATION OF THE EFFECT OF CORONAVIRUS ON THE ECONOMY SUSTAINABILITY</vt:lpstr>
      <vt:lpstr>PowerPoint Presentation</vt:lpstr>
      <vt:lpstr>PowerPoint Presentation</vt:lpstr>
      <vt:lpstr>PowerPoint Presentation</vt:lpstr>
      <vt:lpstr>ENGINEERING STRATEGIES FOR HANDLING COVID-10 </vt:lpstr>
      <vt:lpstr>PowerPoint Presentation</vt:lpstr>
      <vt:lpstr>DEPLOYRATION OF OPTIMIZED SUPPLY OF P.P.E</vt:lpstr>
      <vt:lpstr>THE MATHEMATICAL MODELLING FOR CORONAVIRUS AS A FIRST-HAND STRATEGY </vt:lpstr>
      <vt:lpstr>THE USE OF ARTIFICIAL INTELLIGENCE TO FIGHT COVID-19</vt:lpstr>
      <vt:lpstr>ENGINEERS STRATEGISING WITH THE JANSSEN PHARMACEUTICAL COMPANY FOR ANT-VIRAL THERAPIES:</vt:lpstr>
      <vt:lpstr>ESTABLISHMENT OF A PORTFOLIO FOR CONVID-19 CANDITATES AND ALSO PROVISION OF TECHNOLOGY TRANSMISION:</vt:lpstr>
      <vt:lpstr>CHAPTER THREE  METHODOLOGY CASE STUDIES</vt:lpstr>
      <vt:lpstr>CASE 1: CHINA</vt:lpstr>
      <vt:lpstr>PowerPoint Presentation</vt:lpstr>
      <vt:lpstr>PowerPoint Presentation</vt:lpstr>
      <vt:lpstr>PowerPoint Presentation</vt:lpstr>
      <vt:lpstr>PowerPoint Presentation</vt:lpstr>
      <vt:lpstr>PowerPoint Presentation</vt:lpstr>
      <vt:lpstr>PowerPoint Presentation</vt:lpstr>
      <vt:lpstr>CASE STUDY ON THE EFFECTS OF CORONAVIRUS ON ECONOMIC SUSTAINABILITY</vt:lpstr>
      <vt:lpstr>PowerPoint Presentation</vt:lpstr>
      <vt:lpstr>PowerPoint Presentation</vt:lpstr>
      <vt:lpstr>PowerPoint Presentation</vt:lpstr>
      <vt:lpstr>CASE STUDIES OF THE ENGINEERING STRATEGIES OFFERING SOLUTIONS TO THE ENVIRONMENTAL HEALTH AND ECONOMIC SUSTAINABILITY</vt:lpstr>
      <vt:lpstr> CASE 2:</vt:lpstr>
      <vt:lpstr>CASE 3: BODY PROTECTION</vt:lpstr>
      <vt:lpstr>PowerPoint Presentation</vt:lpstr>
      <vt:lpstr>CHAPTER FOUR  RESULT AND ANALYSIS (DISCUSSION) OF RESULT</vt:lpstr>
      <vt:lpstr>RESULT: CHINA AS CASE STUDY WITH RESPECT TO ENVIRONMENTAL HEALTH AND ECONMIC SUSTAINABILITY </vt:lpstr>
      <vt:lpstr>PowerPoint Presentation</vt:lpstr>
      <vt:lpstr>PowerPoint Presentation</vt:lpstr>
      <vt:lpstr>PowerPoint Presentation</vt:lpstr>
      <vt:lpstr>PowerPoint Presentation</vt:lpstr>
      <vt:lpstr>ANALYSIS OF RESULT</vt:lpstr>
      <vt:lpstr>Stage 1: </vt:lpstr>
      <vt:lpstr>Stage 2:</vt:lpstr>
      <vt:lpstr>PowerPoint Presentation</vt:lpstr>
      <vt:lpstr>Stage 3</vt:lpstr>
      <vt:lpstr>PowerPoint Presentation</vt:lpstr>
      <vt:lpstr>ANOTHER CASE STUDY THAT IS CAPTIVATING IS THE RESPONSE GLOBALLY</vt:lpstr>
      <vt:lpstr>PowerPoint Presentation</vt:lpstr>
      <vt:lpstr>STRATEGIC ENGINEERING STRATEGIES DEPLOYRATION ON CONTAINMENT</vt:lpstr>
      <vt:lpstr>PowerPoint Presentation</vt:lpstr>
      <vt:lpstr>PowerPoint Presentation</vt:lpstr>
      <vt:lpstr>PowerPoint Presentation</vt:lpstr>
      <vt:lpstr>PowerPoint Presentation</vt:lpstr>
      <vt:lpstr>PowerPoint Presentation</vt:lpstr>
      <vt:lpstr>CHAPTER FIVE  CONCULSION AND RECOMMENDATIONS  </vt:lpstr>
      <vt:lpstr>PowerPoint Presentation</vt:lpstr>
      <vt:lpstr>PowerPoint Presentation</vt:lpstr>
      <vt:lpstr>PowerPoint Presentation</vt:lpstr>
      <vt:lpstr>PowerPoint Presentation</vt:lpstr>
      <vt:lpstr>PowerPoint Presentation</vt:lpstr>
      <vt:lpstr>RECOMMENDATIONS</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STRATEGIES FOR HANDLING COVID-19 FOR ENVIRONMENTAL HEALTH AND ECONOMIC SUSTAINABILITY</dc:title>
  <dc:creator>Ebenezer Egbochukwu</dc:creator>
  <cp:lastModifiedBy>Ebenezer Egbochukwu</cp:lastModifiedBy>
  <cp:revision>279</cp:revision>
  <dcterms:created xsi:type="dcterms:W3CDTF">2020-04-11T13:40:00Z</dcterms:created>
  <dcterms:modified xsi:type="dcterms:W3CDTF">2020-04-12T16:30:51Z</dcterms:modified>
</cp:coreProperties>
</file>