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7" r:id="rId2"/>
    <p:sldId id="258" r:id="rId3"/>
    <p:sldId id="259" r:id="rId4"/>
    <p:sldId id="260" r:id="rId5"/>
    <p:sldId id="261" r:id="rId6"/>
    <p:sldId id="262" r:id="rId7"/>
    <p:sldId id="263" r:id="rId8"/>
    <p:sldId id="264"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Rg st="1" end="8"/>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57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376F805D-9CDD-4F59-AE48-BC7382129BE4}" type="datetimeFigureOut">
              <a:rPr lang="en-US" smtClean="0"/>
              <a:pPr/>
              <a:t>4/12/2020</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FFFCF7E4-8FA9-431B-A07B-5567EA3CCD3B}"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76F805D-9CDD-4F59-AE48-BC7382129BE4}" type="datetimeFigureOut">
              <a:rPr lang="en-US" smtClean="0"/>
              <a:pPr/>
              <a:t>4/12/2020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FFFCF7E4-8FA9-431B-A07B-5567EA3CCD3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76F805D-9CDD-4F59-AE48-BC7382129BE4}" type="datetimeFigureOut">
              <a:rPr lang="en-US" smtClean="0"/>
              <a:pPr/>
              <a:t>4/12/2020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FFFCF7E4-8FA9-431B-A07B-5567EA3CCD3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76F805D-9CDD-4F59-AE48-BC7382129BE4}" type="datetimeFigureOut">
              <a:rPr lang="en-US" smtClean="0"/>
              <a:pPr/>
              <a:t>4/12/2020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FFFCF7E4-8FA9-431B-A07B-5567EA3CCD3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376F805D-9CDD-4F59-AE48-BC7382129BE4}" type="datetimeFigureOut">
              <a:rPr lang="en-US" smtClean="0"/>
              <a:pPr/>
              <a:t>4/12/2020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FFFCF7E4-8FA9-431B-A07B-5567EA3CCD3B}"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376F805D-9CDD-4F59-AE48-BC7382129BE4}" type="datetimeFigureOut">
              <a:rPr lang="en-US" smtClean="0"/>
              <a:pPr/>
              <a:t>4/12/2020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FFFCF7E4-8FA9-431B-A07B-5567EA3CCD3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376F805D-9CDD-4F59-AE48-BC7382129BE4}" type="datetimeFigureOut">
              <a:rPr lang="en-US" smtClean="0"/>
              <a:pPr/>
              <a:t>4/12/2020</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FFFCF7E4-8FA9-431B-A07B-5567EA3CCD3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376F805D-9CDD-4F59-AE48-BC7382129BE4}" type="datetimeFigureOut">
              <a:rPr lang="en-US" smtClean="0"/>
              <a:pPr/>
              <a:t>4/12/2020</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FFFCF7E4-8FA9-431B-A07B-5567EA3CCD3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376F805D-9CDD-4F59-AE48-BC7382129BE4}" type="datetimeFigureOut">
              <a:rPr lang="en-US" smtClean="0"/>
              <a:pPr/>
              <a:t>4/12/2020</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FFFCF7E4-8FA9-431B-A07B-5567EA3CCD3B}"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376F805D-9CDD-4F59-AE48-BC7382129BE4}" type="datetimeFigureOut">
              <a:rPr lang="en-US" smtClean="0"/>
              <a:pPr/>
              <a:t>4/12/2020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FFFCF7E4-8FA9-431B-A07B-5567EA3CCD3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376F805D-9CDD-4F59-AE48-BC7382129BE4}" type="datetimeFigureOut">
              <a:rPr lang="en-US" smtClean="0"/>
              <a:pPr/>
              <a:t>4/12/2020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FFFCF7E4-8FA9-431B-A07B-5567EA3CCD3B}"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376F805D-9CDD-4F59-AE48-BC7382129BE4}" type="datetimeFigureOut">
              <a:rPr lang="en-US" smtClean="0"/>
              <a:pPr/>
              <a:t>4/12/2020</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FFFCF7E4-8FA9-431B-A07B-5567EA3CCD3B}"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000" dirty="0" smtClean="0">
                <a:latin typeface="Times New Roman" pitchFamily="18" charset="0"/>
                <a:cs typeface="Times New Roman" pitchFamily="18" charset="0"/>
              </a:rPr>
              <a:t>DEVELOPMENT OF ENVIRONMENTAL HEALTH ENGINEERING FACILITIES, EQUIPMENT, SENSORS AND PUBLIC HEALTH SYSTEMS FOR TACKLING COVID-19 </a:t>
            </a:r>
            <a:endParaRPr lang="en-US" sz="2000" dirty="0">
              <a:latin typeface="Times New Roman" pitchFamily="18" charset="0"/>
              <a:cs typeface="Times New Roman" pitchFamily="18" charset="0"/>
            </a:endParaRPr>
          </a:p>
        </p:txBody>
      </p:sp>
      <p:pic>
        <p:nvPicPr>
          <p:cNvPr id="4" name="Content Placeholder 3" descr="coronavirus2_900.jpg"/>
          <p:cNvPicPr>
            <a:picLocks noGrp="1" noChangeAspect="1"/>
          </p:cNvPicPr>
          <p:nvPr>
            <p:ph idx="1"/>
          </p:nvPr>
        </p:nvPicPr>
        <p:blipFill>
          <a:blip r:embed="rId2"/>
          <a:stretch>
            <a:fillRect/>
          </a:stretch>
        </p:blipFill>
        <p:spPr>
          <a:xfrm>
            <a:off x="1435100" y="1556632"/>
            <a:ext cx="7499350" cy="4582936"/>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6583680"/>
          </a:xfrm>
        </p:spPr>
        <p:txBody>
          <a:bodyPr>
            <a:normAutofit fontScale="90000"/>
          </a:bodyPr>
          <a:lstStyle/>
          <a:p>
            <a:r>
              <a:rPr lang="en-US" sz="2400" dirty="0" smtClean="0">
                <a:latin typeface="Times New Roman" pitchFamily="18" charset="0"/>
                <a:cs typeface="Times New Roman" pitchFamily="18" charset="0"/>
              </a:rPr>
              <a:t/>
            </a:r>
            <a:br>
              <a:rPr lang="en-US" sz="2400" dirty="0" smtClean="0">
                <a:latin typeface="Times New Roman" pitchFamily="18" charset="0"/>
                <a:cs typeface="Times New Roman" pitchFamily="18" charset="0"/>
              </a:rPr>
            </a:br>
            <a:r>
              <a:rPr lang="en-US" sz="2400" dirty="0" smtClean="0">
                <a:latin typeface="Times New Roman" pitchFamily="18" charset="0"/>
                <a:cs typeface="Times New Roman" pitchFamily="18" charset="0"/>
              </a:rPr>
              <a:t/>
            </a:r>
            <a:br>
              <a:rPr lang="en-US" sz="2400" dirty="0" smtClean="0">
                <a:latin typeface="Times New Roman" pitchFamily="18" charset="0"/>
                <a:cs typeface="Times New Roman" pitchFamily="18" charset="0"/>
              </a:rPr>
            </a:br>
            <a:r>
              <a:rPr lang="en-US" sz="2400" dirty="0" smtClean="0">
                <a:latin typeface="Times New Roman" pitchFamily="18" charset="0"/>
                <a:cs typeface="Times New Roman" pitchFamily="18" charset="0"/>
              </a:rPr>
              <a:t/>
            </a:r>
            <a:br>
              <a:rPr lang="en-US" sz="2400" dirty="0" smtClean="0">
                <a:latin typeface="Times New Roman" pitchFamily="18" charset="0"/>
                <a:cs typeface="Times New Roman" pitchFamily="18" charset="0"/>
              </a:rPr>
            </a:br>
            <a:r>
              <a:rPr lang="en-US" sz="2400" dirty="0" smtClean="0">
                <a:latin typeface="Times New Roman" pitchFamily="18" charset="0"/>
                <a:cs typeface="Times New Roman" pitchFamily="18" charset="0"/>
              </a:rPr>
              <a:t/>
            </a:r>
            <a:br>
              <a:rPr lang="en-US" sz="2400" dirty="0" smtClean="0">
                <a:latin typeface="Times New Roman" pitchFamily="18" charset="0"/>
                <a:cs typeface="Times New Roman" pitchFamily="18" charset="0"/>
              </a:rPr>
            </a:br>
            <a:r>
              <a:rPr lang="en-US" sz="2400" dirty="0" smtClean="0">
                <a:latin typeface="Times New Roman" pitchFamily="18" charset="0"/>
                <a:cs typeface="Times New Roman" pitchFamily="18" charset="0"/>
              </a:rPr>
              <a:t/>
            </a:r>
            <a:br>
              <a:rPr lang="en-US" sz="2400" dirty="0" smtClean="0">
                <a:latin typeface="Times New Roman" pitchFamily="18" charset="0"/>
                <a:cs typeface="Times New Roman" pitchFamily="18" charset="0"/>
              </a:rPr>
            </a:br>
            <a:r>
              <a:rPr lang="en-US" sz="2400" dirty="0" smtClean="0">
                <a:latin typeface="Times New Roman" pitchFamily="18" charset="0"/>
                <a:cs typeface="Times New Roman" pitchFamily="18" charset="0"/>
              </a:rPr>
              <a:t/>
            </a:r>
            <a:br>
              <a:rPr lang="en-US" sz="2400" dirty="0" smtClean="0">
                <a:latin typeface="Times New Roman" pitchFamily="18" charset="0"/>
                <a:cs typeface="Times New Roman" pitchFamily="18" charset="0"/>
              </a:rPr>
            </a:br>
            <a:r>
              <a:rPr lang="en-US" sz="2400" dirty="0" smtClean="0">
                <a:latin typeface="Times New Roman" pitchFamily="18" charset="0"/>
                <a:cs typeface="Times New Roman" pitchFamily="18" charset="0"/>
              </a:rPr>
              <a:t/>
            </a:r>
            <a:br>
              <a:rPr lang="en-US" sz="2400" dirty="0" smtClean="0">
                <a:latin typeface="Times New Roman" pitchFamily="18" charset="0"/>
                <a:cs typeface="Times New Roman" pitchFamily="18" charset="0"/>
              </a:rPr>
            </a:br>
            <a:r>
              <a:rPr lang="en-US" sz="2400" dirty="0" smtClean="0">
                <a:latin typeface="Times New Roman" pitchFamily="18" charset="0"/>
                <a:cs typeface="Times New Roman" pitchFamily="18" charset="0"/>
              </a:rPr>
              <a:t/>
            </a:r>
            <a:br>
              <a:rPr lang="en-US" sz="2400" dirty="0" smtClean="0">
                <a:latin typeface="Times New Roman" pitchFamily="18" charset="0"/>
                <a:cs typeface="Times New Roman" pitchFamily="18" charset="0"/>
              </a:rPr>
            </a:br>
            <a:r>
              <a:rPr lang="en-US" sz="2400" dirty="0" smtClean="0">
                <a:latin typeface="Times New Roman" pitchFamily="18" charset="0"/>
                <a:cs typeface="Times New Roman" pitchFamily="18" charset="0"/>
              </a:rPr>
              <a:t/>
            </a:r>
            <a:br>
              <a:rPr lang="en-US" sz="2400" dirty="0" smtClean="0">
                <a:latin typeface="Times New Roman" pitchFamily="18" charset="0"/>
                <a:cs typeface="Times New Roman" pitchFamily="18" charset="0"/>
              </a:rPr>
            </a:br>
            <a:r>
              <a:rPr lang="en-US" sz="2400" dirty="0" smtClean="0">
                <a:latin typeface="Times New Roman" pitchFamily="18" charset="0"/>
                <a:cs typeface="Times New Roman" pitchFamily="18" charset="0"/>
              </a:rPr>
              <a:t/>
            </a:r>
            <a:br>
              <a:rPr lang="en-US" sz="2400" dirty="0" smtClean="0">
                <a:latin typeface="Times New Roman" pitchFamily="18" charset="0"/>
                <a:cs typeface="Times New Roman" pitchFamily="18" charset="0"/>
              </a:rPr>
            </a:br>
            <a:r>
              <a:rPr lang="en-US" sz="2400" dirty="0" smtClean="0">
                <a:latin typeface="Times New Roman" pitchFamily="18" charset="0"/>
                <a:cs typeface="Times New Roman" pitchFamily="18" charset="0"/>
              </a:rPr>
              <a:t/>
            </a:r>
            <a:br>
              <a:rPr lang="en-US" sz="2400" dirty="0" smtClean="0">
                <a:latin typeface="Times New Roman" pitchFamily="18" charset="0"/>
                <a:cs typeface="Times New Roman" pitchFamily="18" charset="0"/>
              </a:rPr>
            </a:br>
            <a:r>
              <a:rPr lang="en-US" sz="2400" dirty="0" smtClean="0">
                <a:latin typeface="Times New Roman" pitchFamily="18" charset="0"/>
                <a:cs typeface="Times New Roman" pitchFamily="18" charset="0"/>
              </a:rPr>
              <a:t/>
            </a:r>
            <a:br>
              <a:rPr lang="en-US" sz="2400" dirty="0" smtClean="0">
                <a:latin typeface="Times New Roman" pitchFamily="18" charset="0"/>
                <a:cs typeface="Times New Roman" pitchFamily="18" charset="0"/>
              </a:rPr>
            </a:br>
            <a:r>
              <a:rPr lang="en-US" sz="2400" dirty="0" smtClean="0">
                <a:latin typeface="Times New Roman" pitchFamily="18" charset="0"/>
                <a:cs typeface="Times New Roman" pitchFamily="18" charset="0"/>
              </a:rPr>
              <a:t/>
            </a:r>
            <a:br>
              <a:rPr lang="en-US" sz="2400" dirty="0" smtClean="0">
                <a:latin typeface="Times New Roman" pitchFamily="18" charset="0"/>
                <a:cs typeface="Times New Roman" pitchFamily="18" charset="0"/>
              </a:rPr>
            </a:br>
            <a:r>
              <a:rPr lang="en-US" sz="2400" dirty="0" smtClean="0">
                <a:latin typeface="Times New Roman" pitchFamily="18" charset="0"/>
                <a:cs typeface="Times New Roman" pitchFamily="18" charset="0"/>
              </a:rPr>
              <a:t>INTRODUCTION</a:t>
            </a:r>
            <a:br>
              <a:rPr lang="en-US" sz="2400" dirty="0" smtClean="0">
                <a:latin typeface="Times New Roman" pitchFamily="18" charset="0"/>
                <a:cs typeface="Times New Roman" pitchFamily="18" charset="0"/>
              </a:rPr>
            </a:br>
            <a:r>
              <a:rPr lang="en-US" sz="2400" dirty="0" smtClean="0">
                <a:latin typeface="Times New Roman" pitchFamily="18" charset="0"/>
                <a:cs typeface="Times New Roman" pitchFamily="18" charset="0"/>
              </a:rPr>
              <a:t/>
            </a:r>
            <a:br>
              <a:rPr lang="en-US" sz="2400" dirty="0" smtClean="0">
                <a:latin typeface="Times New Roman" pitchFamily="18" charset="0"/>
                <a:cs typeface="Times New Roman" pitchFamily="18" charset="0"/>
              </a:rPr>
            </a:br>
            <a:r>
              <a:rPr lang="en-US" sz="2000" dirty="0" smtClean="0"/>
              <a:t> In January 2020 the World Health Organization (WHO) declared the outbreak of a new </a:t>
            </a:r>
            <a:r>
              <a:rPr lang="en-US" sz="2000" dirty="0" err="1" smtClean="0"/>
              <a:t>coronavirus</a:t>
            </a:r>
            <a:r>
              <a:rPr lang="en-US" sz="2000" dirty="0" smtClean="0"/>
              <a:t> </a:t>
            </a:r>
            <a:br>
              <a:rPr lang="en-US" sz="2000" dirty="0" smtClean="0"/>
            </a:br>
            <a:r>
              <a:rPr lang="en-US" sz="2000" dirty="0" smtClean="0"/>
              <a:t>disease, COVID-19, to be a Public Health Emergency of International Concern. WHO stated that </a:t>
            </a:r>
            <a:br>
              <a:rPr lang="en-US" sz="2000" dirty="0" smtClean="0"/>
            </a:br>
            <a:r>
              <a:rPr lang="en-US" sz="2000" dirty="0" smtClean="0"/>
              <a:t>there is a high risk of COVID-19 spreading to other countries around the world. In March 2020, </a:t>
            </a:r>
            <a:br>
              <a:rPr lang="en-US" sz="2000" dirty="0" smtClean="0"/>
            </a:br>
            <a:r>
              <a:rPr lang="en-US" sz="2000" dirty="0" smtClean="0"/>
              <a:t>WHO made the assessment that COVID-19 can be characterized as a pandemic. </a:t>
            </a:r>
            <a:br>
              <a:rPr lang="en-US" sz="2000" dirty="0" smtClean="0"/>
            </a:br>
            <a:r>
              <a:rPr lang="en-US" sz="2000" dirty="0" smtClean="0"/>
              <a:t>WHO and public health authorities around the world are acting to contain the COVID-19 outbreak. </a:t>
            </a:r>
            <a:br>
              <a:rPr lang="en-US" sz="2000" dirty="0" smtClean="0"/>
            </a:br>
            <a:r>
              <a:rPr lang="en-US" sz="2000" dirty="0" smtClean="0"/>
              <a:t>However, this time of crisis is generating stress throughout the population. The considerations </a:t>
            </a:r>
            <a:br>
              <a:rPr lang="en-US" sz="2000" dirty="0" smtClean="0"/>
            </a:br>
            <a:r>
              <a:rPr lang="en-US" sz="2000" dirty="0" smtClean="0"/>
              <a:t>presented in this document have been developed by the WHO Department of Mental Health and </a:t>
            </a:r>
            <a:br>
              <a:rPr lang="en-US" sz="2000" dirty="0" smtClean="0"/>
            </a:br>
            <a:r>
              <a:rPr lang="en-US" sz="2000" dirty="0" smtClean="0"/>
              <a:t>Substance Use as a series of messages that can be used in communications to support mental and </a:t>
            </a:r>
            <a:br>
              <a:rPr lang="en-US" sz="2000" dirty="0" smtClean="0"/>
            </a:br>
            <a:r>
              <a:rPr lang="en-US" sz="2000" dirty="0" smtClean="0"/>
              <a:t>psychosocial well-being in different target groups during the outbreak. </a:t>
            </a:r>
            <a:br>
              <a:rPr lang="en-US" sz="2000" dirty="0" smtClean="0"/>
            </a:br>
            <a:r>
              <a:rPr lang="en-US" sz="2400" dirty="0" smtClean="0">
                <a:latin typeface="Times New Roman" pitchFamily="18" charset="0"/>
                <a:cs typeface="Times New Roman" pitchFamily="18" charset="0"/>
              </a:rPr>
              <a:t/>
            </a:r>
            <a:br>
              <a:rPr lang="en-US" sz="2400" dirty="0" smtClean="0">
                <a:latin typeface="Times New Roman" pitchFamily="18" charset="0"/>
                <a:cs typeface="Times New Roman" pitchFamily="18" charset="0"/>
              </a:rPr>
            </a:br>
            <a:r>
              <a:rPr lang="en-US" sz="2400" dirty="0" smtClean="0">
                <a:latin typeface="Times New Roman" pitchFamily="18" charset="0"/>
                <a:cs typeface="Times New Roman" pitchFamily="18" charset="0"/>
              </a:rPr>
              <a:t/>
            </a:r>
            <a:br>
              <a:rPr lang="en-US" sz="2400" dirty="0" smtClean="0">
                <a:latin typeface="Times New Roman" pitchFamily="18" charset="0"/>
                <a:cs typeface="Times New Roman" pitchFamily="18" charset="0"/>
              </a:rPr>
            </a:br>
            <a:r>
              <a:rPr lang="en-US" sz="2400" dirty="0" smtClean="0">
                <a:latin typeface="Times New Roman" pitchFamily="18" charset="0"/>
                <a:cs typeface="Times New Roman" pitchFamily="18" charset="0"/>
              </a:rPr>
              <a:t/>
            </a:r>
            <a:br>
              <a:rPr lang="en-US" sz="2400" dirty="0" smtClean="0">
                <a:latin typeface="Times New Roman" pitchFamily="18" charset="0"/>
                <a:cs typeface="Times New Roman" pitchFamily="18" charset="0"/>
              </a:rPr>
            </a:br>
            <a:r>
              <a:rPr lang="en-US" sz="2400" dirty="0" smtClean="0">
                <a:latin typeface="Times New Roman" pitchFamily="18" charset="0"/>
                <a:cs typeface="Times New Roman" pitchFamily="18" charset="0"/>
              </a:rPr>
              <a:t/>
            </a:r>
            <a:br>
              <a:rPr lang="en-US" sz="2400" dirty="0" smtClean="0">
                <a:latin typeface="Times New Roman" pitchFamily="18" charset="0"/>
                <a:cs typeface="Times New Roman" pitchFamily="18" charset="0"/>
              </a:rPr>
            </a:br>
            <a:r>
              <a:rPr lang="en-US" sz="2400" dirty="0" smtClean="0">
                <a:latin typeface="Times New Roman" pitchFamily="18" charset="0"/>
                <a:cs typeface="Times New Roman" pitchFamily="18" charset="0"/>
              </a:rPr>
              <a:t/>
            </a:r>
            <a:br>
              <a:rPr lang="en-US" sz="2400" dirty="0" smtClean="0">
                <a:latin typeface="Times New Roman" pitchFamily="18" charset="0"/>
                <a:cs typeface="Times New Roman" pitchFamily="18" charset="0"/>
              </a:rPr>
            </a:br>
            <a:r>
              <a:rPr lang="en-US" sz="2400" dirty="0" smtClean="0">
                <a:latin typeface="Times New Roman" pitchFamily="18" charset="0"/>
                <a:cs typeface="Times New Roman" pitchFamily="18" charset="0"/>
              </a:rPr>
              <a:t/>
            </a:r>
            <a:br>
              <a:rPr lang="en-US" sz="2400" dirty="0" smtClean="0">
                <a:latin typeface="Times New Roman" pitchFamily="18" charset="0"/>
                <a:cs typeface="Times New Roman" pitchFamily="18" charset="0"/>
              </a:rPr>
            </a:br>
            <a:r>
              <a:rPr lang="en-US" sz="2400" dirty="0" smtClean="0">
                <a:latin typeface="Times New Roman" pitchFamily="18" charset="0"/>
                <a:cs typeface="Times New Roman" pitchFamily="18" charset="0"/>
              </a:rPr>
              <a:t/>
            </a:r>
            <a:br>
              <a:rPr lang="en-US" sz="2400" dirty="0" smtClean="0">
                <a:latin typeface="Times New Roman" pitchFamily="18" charset="0"/>
                <a:cs typeface="Times New Roman" pitchFamily="18" charset="0"/>
              </a:rPr>
            </a:br>
            <a:r>
              <a:rPr lang="en-US" sz="2400" dirty="0" smtClean="0">
                <a:latin typeface="Times New Roman" pitchFamily="18" charset="0"/>
                <a:cs typeface="Times New Roman" pitchFamily="18" charset="0"/>
              </a:rPr>
              <a:t/>
            </a:r>
            <a:br>
              <a:rPr lang="en-US" sz="2400" dirty="0" smtClean="0">
                <a:latin typeface="Times New Roman" pitchFamily="18" charset="0"/>
                <a:cs typeface="Times New Roman" pitchFamily="18" charset="0"/>
              </a:rPr>
            </a:br>
            <a:r>
              <a:rPr lang="en-US" sz="2400" dirty="0" smtClean="0">
                <a:latin typeface="Times New Roman" pitchFamily="18" charset="0"/>
                <a:cs typeface="Times New Roman" pitchFamily="18" charset="0"/>
              </a:rPr>
              <a:t/>
            </a:r>
            <a:br>
              <a:rPr lang="en-US" sz="2400" dirty="0" smtClean="0">
                <a:latin typeface="Times New Roman" pitchFamily="18" charset="0"/>
                <a:cs typeface="Times New Roman" pitchFamily="18" charset="0"/>
              </a:rPr>
            </a:br>
            <a:r>
              <a:rPr lang="en-US" sz="2400" dirty="0" smtClean="0">
                <a:latin typeface="Times New Roman" pitchFamily="18" charset="0"/>
                <a:cs typeface="Times New Roman" pitchFamily="18" charset="0"/>
              </a:rPr>
              <a:t/>
            </a:r>
            <a:br>
              <a:rPr lang="en-US" sz="2400" dirty="0" smtClean="0">
                <a:latin typeface="Times New Roman" pitchFamily="18" charset="0"/>
                <a:cs typeface="Times New Roman" pitchFamily="18" charset="0"/>
              </a:rPr>
            </a:br>
            <a:r>
              <a:rPr lang="en-US" sz="2400" dirty="0" smtClean="0">
                <a:latin typeface="Times New Roman" pitchFamily="18" charset="0"/>
                <a:cs typeface="Times New Roman" pitchFamily="18" charset="0"/>
              </a:rPr>
              <a:t/>
            </a:r>
            <a:br>
              <a:rPr lang="en-US" sz="2400" dirty="0" smtClean="0">
                <a:latin typeface="Times New Roman" pitchFamily="18" charset="0"/>
                <a:cs typeface="Times New Roman" pitchFamily="18" charset="0"/>
              </a:rPr>
            </a:br>
            <a:r>
              <a:rPr lang="en-US" sz="2400" dirty="0" smtClean="0">
                <a:latin typeface="Times New Roman" pitchFamily="18" charset="0"/>
                <a:cs typeface="Times New Roman" pitchFamily="18" charset="0"/>
              </a:rPr>
              <a:t/>
            </a:r>
            <a:br>
              <a:rPr lang="en-US" sz="2400" dirty="0" smtClean="0">
                <a:latin typeface="Times New Roman" pitchFamily="18" charset="0"/>
                <a:cs typeface="Times New Roman" pitchFamily="18" charset="0"/>
              </a:rPr>
            </a:br>
            <a:r>
              <a:rPr lang="en-US" sz="2400" dirty="0" smtClean="0">
                <a:latin typeface="Times New Roman" pitchFamily="18" charset="0"/>
                <a:cs typeface="Times New Roman" pitchFamily="18" charset="0"/>
              </a:rPr>
              <a:t/>
            </a:r>
            <a:br>
              <a:rPr lang="en-US" sz="2400" dirty="0" smtClean="0">
                <a:latin typeface="Times New Roman" pitchFamily="18" charset="0"/>
                <a:cs typeface="Times New Roman" pitchFamily="18" charset="0"/>
              </a:rPr>
            </a:br>
            <a:r>
              <a:rPr lang="en-US" sz="2400" dirty="0" smtClean="0">
                <a:latin typeface="Times New Roman" pitchFamily="18" charset="0"/>
                <a:cs typeface="Times New Roman" pitchFamily="18" charset="0"/>
              </a:rPr>
              <a:t/>
            </a:r>
            <a:br>
              <a:rPr lang="en-US" sz="2400" dirty="0" smtClean="0">
                <a:latin typeface="Times New Roman" pitchFamily="18" charset="0"/>
                <a:cs typeface="Times New Roman" pitchFamily="18" charset="0"/>
              </a:rPr>
            </a:br>
            <a:r>
              <a:rPr lang="en-US" sz="2400" dirty="0" smtClean="0">
                <a:latin typeface="Times New Roman" pitchFamily="18" charset="0"/>
                <a:cs typeface="Times New Roman" pitchFamily="18" charset="0"/>
              </a:rPr>
              <a:t/>
            </a:r>
            <a:br>
              <a:rPr lang="en-US" sz="2400" dirty="0" smtClean="0">
                <a:latin typeface="Times New Roman" pitchFamily="18" charset="0"/>
                <a:cs typeface="Times New Roman" pitchFamily="18" charset="0"/>
              </a:rPr>
            </a:b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3459162"/>
          </a:xfrm>
        </p:spPr>
        <p:txBody>
          <a:bodyPr>
            <a:normAutofit/>
          </a:bodyPr>
          <a:lstStyle/>
          <a:p>
            <a:pPr lvl="0"/>
            <a:r>
              <a:rPr lang="en-US" sz="2000" dirty="0" smtClean="0">
                <a:latin typeface="Times New Roman" pitchFamily="18" charset="0"/>
                <a:cs typeface="Times New Roman" pitchFamily="18" charset="0"/>
              </a:rPr>
              <a:t>Our digital infrastructure needs strengthening to deal with the impact of COVID-19 and future public health crises;</a:t>
            </a:r>
            <a:br>
              <a:rPr lang="en-US" sz="2000" dirty="0" smtClean="0">
                <a:latin typeface="Times New Roman" pitchFamily="18" charset="0"/>
                <a:cs typeface="Times New Roman" pitchFamily="18" charset="0"/>
              </a:rPr>
            </a:br>
            <a:r>
              <a:rPr lang="en-US" sz="2000" dirty="0" smtClean="0">
                <a:latin typeface="Times New Roman" pitchFamily="18" charset="0"/>
                <a:cs typeface="Times New Roman" pitchFamily="18" charset="0"/>
              </a:rPr>
              <a:t>Better integration of Artificial Intelligence in to the public health response should be a priority;</a:t>
            </a:r>
            <a:br>
              <a:rPr lang="en-US" sz="2000" dirty="0" smtClean="0">
                <a:latin typeface="Times New Roman" pitchFamily="18" charset="0"/>
                <a:cs typeface="Times New Roman" pitchFamily="18" charset="0"/>
              </a:rPr>
            </a:br>
            <a:r>
              <a:rPr lang="en-US" sz="2000" dirty="0" smtClean="0">
                <a:latin typeface="Times New Roman" pitchFamily="18" charset="0"/>
                <a:cs typeface="Times New Roman" pitchFamily="18" charset="0"/>
              </a:rPr>
              <a:t>Analysis of big data relating to citizens' movement, disease transmission patters and health monitoring could be used to aid prevention measures.</a:t>
            </a:r>
            <a:br>
              <a:rPr lang="en-US" sz="2000" dirty="0" smtClean="0">
                <a:latin typeface="Times New Roman" pitchFamily="18" charset="0"/>
                <a:cs typeface="Times New Roman" pitchFamily="18" charset="0"/>
              </a:rPr>
            </a:br>
            <a:endParaRPr lang="en-US" sz="2000" dirty="0">
              <a:latin typeface="Times New Roman" pitchFamily="18" charset="0"/>
              <a:cs typeface="Times New Roman" pitchFamily="18" charset="0"/>
            </a:endParaRPr>
          </a:p>
        </p:txBody>
      </p:sp>
      <p:pic>
        <p:nvPicPr>
          <p:cNvPr id="6" name="Content Placeholder 5" descr="nvJsZTYgHQBgm3ntjKhYmOFYi4N6ybc6QkMEjC8OcbY.jpg"/>
          <p:cNvPicPr>
            <a:picLocks noGrp="1" noChangeAspect="1"/>
          </p:cNvPicPr>
          <p:nvPr>
            <p:ph idx="1"/>
          </p:nvPr>
        </p:nvPicPr>
        <p:blipFill>
          <a:blip r:embed="rId2" cstate="print"/>
          <a:stretch>
            <a:fillRect/>
          </a:stretch>
        </p:blipFill>
        <p:spPr>
          <a:xfrm>
            <a:off x="1583533" y="3048000"/>
            <a:ext cx="7202484" cy="3810000"/>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1401762"/>
          </a:xfrm>
        </p:spPr>
        <p:txBody>
          <a:bodyPr>
            <a:noAutofit/>
          </a:bodyPr>
          <a:lstStyle/>
          <a:p>
            <a:r>
              <a:rPr lang="en-US" sz="2000" dirty="0" smtClean="0">
                <a:latin typeface="Times New Roman" pitchFamily="18" charset="0"/>
                <a:cs typeface="Times New Roman" pitchFamily="18" charset="0"/>
              </a:rPr>
              <a:t>Governments are now relying on ubiquitous instruments (sensors) and powerful algorithms instead of flesh-and-blood spooks. In the war against COVID-19, several governments have implemented these new surveillance tools. </a:t>
            </a:r>
            <a:br>
              <a:rPr lang="en-US" sz="2000" dirty="0" smtClean="0">
                <a:latin typeface="Times New Roman" pitchFamily="18" charset="0"/>
                <a:cs typeface="Times New Roman" pitchFamily="18" charset="0"/>
              </a:rPr>
            </a:br>
            <a:endParaRPr lang="en-US" sz="2000" dirty="0">
              <a:latin typeface="Times New Roman" pitchFamily="18" charset="0"/>
              <a:cs typeface="Times New Roman" pitchFamily="18" charset="0"/>
            </a:endParaRPr>
          </a:p>
        </p:txBody>
      </p:sp>
      <p:pic>
        <p:nvPicPr>
          <p:cNvPr id="4" name="Content Placeholder 3" descr="Using big data to fight pandemics"/>
          <p:cNvPicPr>
            <a:picLocks noGrp="1"/>
          </p:cNvPicPr>
          <p:nvPr>
            <p:ph idx="1"/>
          </p:nvPr>
        </p:nvPicPr>
        <p:blipFill>
          <a:blip r:embed="rId2"/>
          <a:srcRect/>
          <a:stretch>
            <a:fillRect/>
          </a:stretch>
        </p:blipFill>
        <p:spPr bwMode="auto">
          <a:xfrm>
            <a:off x="1435100" y="1905001"/>
            <a:ext cx="7499350" cy="441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1630362"/>
          </a:xfrm>
        </p:spPr>
        <p:txBody>
          <a:bodyPr>
            <a:noAutofit/>
          </a:bodyPr>
          <a:lstStyle/>
          <a:p>
            <a:r>
              <a:rPr lang="en-US" sz="1900" dirty="0" smtClean="0">
                <a:latin typeface="Times New Roman" pitchFamily="18" charset="0"/>
                <a:cs typeface="Times New Roman" pitchFamily="18" charset="0"/>
              </a:rPr>
              <a:t/>
            </a:r>
            <a:br>
              <a:rPr lang="en-US" sz="1900" dirty="0" smtClean="0">
                <a:latin typeface="Times New Roman" pitchFamily="18" charset="0"/>
                <a:cs typeface="Times New Roman" pitchFamily="18" charset="0"/>
              </a:rPr>
            </a:br>
            <a:r>
              <a:rPr lang="en-US" sz="1900" dirty="0" smtClean="0">
                <a:latin typeface="Times New Roman" pitchFamily="18" charset="0"/>
                <a:cs typeface="Times New Roman" pitchFamily="18" charset="0"/>
              </a:rPr>
              <a:t>Digital infrastructure plays a pivotal role in predicting and </a:t>
            </a:r>
            <a:r>
              <a:rPr lang="en-US" sz="1900" dirty="0" err="1" smtClean="0">
                <a:latin typeface="Times New Roman" pitchFamily="18" charset="0"/>
                <a:cs typeface="Times New Roman" pitchFamily="18" charset="0"/>
              </a:rPr>
              <a:t>modelling</a:t>
            </a:r>
            <a:r>
              <a:rPr lang="en-US" sz="1900" dirty="0" smtClean="0">
                <a:latin typeface="Times New Roman" pitchFamily="18" charset="0"/>
                <a:cs typeface="Times New Roman" pitchFamily="18" charset="0"/>
              </a:rPr>
              <a:t> outbreaks. Take AI-supported services for a lung CT scan: the AI is premeditated to quickly detect lesions of likely </a:t>
            </a:r>
            <a:r>
              <a:rPr lang="en-US" sz="1900" dirty="0" err="1" smtClean="0">
                <a:latin typeface="Times New Roman" pitchFamily="18" charset="0"/>
                <a:cs typeface="Times New Roman" pitchFamily="18" charset="0"/>
              </a:rPr>
              <a:t>coronavirus</a:t>
            </a:r>
            <a:r>
              <a:rPr lang="en-US" sz="1900" dirty="0" smtClean="0">
                <a:latin typeface="Times New Roman" pitchFamily="18" charset="0"/>
                <a:cs typeface="Times New Roman" pitchFamily="18" charset="0"/>
              </a:rPr>
              <a:t> pneumonia; to measure its volume, shape and density; and to compare changes of multiple lung lesions from the image. This provides a quantitative report to assist doctors in making fast </a:t>
            </a:r>
            <a:r>
              <a:rPr lang="en-US" sz="1900" dirty="0" err="1" smtClean="0">
                <a:latin typeface="Times New Roman" pitchFamily="18" charset="0"/>
                <a:cs typeface="Times New Roman" pitchFamily="18" charset="0"/>
              </a:rPr>
              <a:t>judgements</a:t>
            </a:r>
            <a:r>
              <a:rPr lang="en-US" sz="1900" dirty="0" smtClean="0">
                <a:latin typeface="Times New Roman" pitchFamily="18" charset="0"/>
                <a:cs typeface="Times New Roman" pitchFamily="18" charset="0"/>
              </a:rPr>
              <a:t> and thus helps expedite the health evaluation of patients.</a:t>
            </a:r>
            <a:br>
              <a:rPr lang="en-US" sz="1900" dirty="0" smtClean="0">
                <a:latin typeface="Times New Roman" pitchFamily="18" charset="0"/>
                <a:cs typeface="Times New Roman" pitchFamily="18" charset="0"/>
              </a:rPr>
            </a:br>
            <a:endParaRPr lang="en-US" sz="1900" dirty="0">
              <a:latin typeface="Times New Roman" pitchFamily="18" charset="0"/>
              <a:cs typeface="Times New Roman" pitchFamily="18" charset="0"/>
            </a:endParaRPr>
          </a:p>
        </p:txBody>
      </p:sp>
      <p:pic>
        <p:nvPicPr>
          <p:cNvPr id="4" name="Content Placeholder 3" descr="260220coronavirusbrasilmob.jpg"/>
          <p:cNvPicPr>
            <a:picLocks noGrp="1" noChangeAspect="1"/>
          </p:cNvPicPr>
          <p:nvPr>
            <p:ph idx="1"/>
          </p:nvPr>
        </p:nvPicPr>
        <p:blipFill>
          <a:blip r:embed="rId2"/>
          <a:stretch>
            <a:fillRect/>
          </a:stretch>
        </p:blipFill>
        <p:spPr>
          <a:xfrm>
            <a:off x="1600200" y="2514600"/>
            <a:ext cx="7239000" cy="3733800"/>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3001962"/>
          </a:xfrm>
        </p:spPr>
        <p:txBody>
          <a:bodyPr>
            <a:normAutofit/>
          </a:bodyPr>
          <a:lstStyle/>
          <a:p>
            <a:r>
              <a:rPr lang="en-US" sz="2000" dirty="0" smtClean="0">
                <a:latin typeface="Times New Roman" pitchFamily="18" charset="0"/>
                <a:cs typeface="Times New Roman" pitchFamily="18" charset="0"/>
              </a:rPr>
              <a:t>In the ongoing covid-19 pandemic, we are witnessing three major occurrences across the globe: </a:t>
            </a:r>
            <a:br>
              <a:rPr lang="en-US" sz="2000" dirty="0" smtClean="0">
                <a:latin typeface="Times New Roman" pitchFamily="18" charset="0"/>
                <a:cs typeface="Times New Roman" pitchFamily="18" charset="0"/>
              </a:rPr>
            </a:br>
            <a:r>
              <a:rPr lang="en-US" sz="2000" dirty="0" smtClean="0">
                <a:latin typeface="Times New Roman" pitchFamily="18" charset="0"/>
                <a:cs typeface="Times New Roman" pitchFamily="18" charset="0"/>
              </a:rPr>
              <a:t>1. Wider acceptance of online services;</a:t>
            </a:r>
            <a:br>
              <a:rPr lang="en-US" sz="2000" dirty="0" smtClean="0">
                <a:latin typeface="Times New Roman" pitchFamily="18" charset="0"/>
                <a:cs typeface="Times New Roman" pitchFamily="18" charset="0"/>
              </a:rPr>
            </a:br>
            <a:r>
              <a:rPr lang="en-US" sz="2000" dirty="0" smtClean="0">
                <a:latin typeface="Times New Roman" pitchFamily="18" charset="0"/>
                <a:cs typeface="Times New Roman" pitchFamily="18" charset="0"/>
              </a:rPr>
              <a:t>2. A humongous requirement for internet services for conventional industries;</a:t>
            </a:r>
            <a:br>
              <a:rPr lang="en-US" sz="2000" dirty="0" smtClean="0">
                <a:latin typeface="Times New Roman" pitchFamily="18" charset="0"/>
                <a:cs typeface="Times New Roman" pitchFamily="18" charset="0"/>
              </a:rPr>
            </a:br>
            <a:r>
              <a:rPr lang="en-US" sz="2000" dirty="0" smtClean="0">
                <a:latin typeface="Times New Roman" pitchFamily="18" charset="0"/>
                <a:cs typeface="Times New Roman" pitchFamily="18" charset="0"/>
              </a:rPr>
              <a:t>3. Boosted connectivity among diverse types of industries. </a:t>
            </a:r>
            <a:br>
              <a:rPr lang="en-US" sz="2000" dirty="0" smtClean="0">
                <a:latin typeface="Times New Roman" pitchFamily="18" charset="0"/>
                <a:cs typeface="Times New Roman" pitchFamily="18" charset="0"/>
              </a:rPr>
            </a:br>
            <a:endParaRPr lang="en-US" sz="2000" dirty="0">
              <a:latin typeface="Times New Roman" pitchFamily="18" charset="0"/>
              <a:cs typeface="Times New Roman" pitchFamily="18" charset="0"/>
            </a:endParaRPr>
          </a:p>
        </p:txBody>
      </p:sp>
      <p:pic>
        <p:nvPicPr>
          <p:cNvPr id="6" name="Content Placeholder 5" descr="images.jfif"/>
          <p:cNvPicPr>
            <a:picLocks noGrp="1" noChangeAspect="1"/>
          </p:cNvPicPr>
          <p:nvPr>
            <p:ph idx="1"/>
          </p:nvPr>
        </p:nvPicPr>
        <p:blipFill>
          <a:blip r:embed="rId2"/>
          <a:stretch>
            <a:fillRect/>
          </a:stretch>
        </p:blipFill>
        <p:spPr>
          <a:xfrm>
            <a:off x="1524000" y="2743200"/>
            <a:ext cx="6934200" cy="3733800"/>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2697162"/>
          </a:xfrm>
        </p:spPr>
        <p:txBody>
          <a:bodyPr>
            <a:normAutofit/>
          </a:bodyPr>
          <a:lstStyle/>
          <a:p>
            <a:r>
              <a:rPr lang="en-US" sz="2000" dirty="0" smtClean="0">
                <a:latin typeface="Times New Roman" pitchFamily="18" charset="0"/>
                <a:cs typeface="Times New Roman" pitchFamily="18" charset="0"/>
              </a:rPr>
              <a:t>What you can do now: </a:t>
            </a:r>
            <a:br>
              <a:rPr lang="en-US" sz="2000" dirty="0" smtClean="0">
                <a:latin typeface="Times New Roman" pitchFamily="18" charset="0"/>
                <a:cs typeface="Times New Roman" pitchFamily="18" charset="0"/>
              </a:rPr>
            </a:br>
            <a:r>
              <a:rPr lang="en-US" sz="2000" dirty="0" smtClean="0">
                <a:latin typeface="Times New Roman" pitchFamily="18" charset="0"/>
                <a:cs typeface="Times New Roman" pitchFamily="18" charset="0"/>
              </a:rPr>
              <a:t>Develop incident management and scenario plans that are specific to this crisis</a:t>
            </a:r>
            <a:br>
              <a:rPr lang="en-US" sz="2000" dirty="0" smtClean="0">
                <a:latin typeface="Times New Roman" pitchFamily="18" charset="0"/>
                <a:cs typeface="Times New Roman" pitchFamily="18" charset="0"/>
              </a:rPr>
            </a:br>
            <a:r>
              <a:rPr lang="en-US" sz="2000" dirty="0" smtClean="0">
                <a:latin typeface="Times New Roman" pitchFamily="18" charset="0"/>
                <a:cs typeface="Times New Roman" pitchFamily="18" charset="0"/>
              </a:rPr>
              <a:t>Focus on factually and effectively communicating to stakeholders</a:t>
            </a:r>
            <a:br>
              <a:rPr lang="en-US" sz="2000" dirty="0" smtClean="0">
                <a:latin typeface="Times New Roman" pitchFamily="18" charset="0"/>
                <a:cs typeface="Times New Roman" pitchFamily="18" charset="0"/>
              </a:rPr>
            </a:br>
            <a:r>
              <a:rPr lang="en-US" sz="2000" dirty="0" smtClean="0">
                <a:latin typeface="Times New Roman" pitchFamily="18" charset="0"/>
                <a:cs typeface="Times New Roman" pitchFamily="18" charset="0"/>
              </a:rPr>
              <a:t>Plan on how to meet government priorities in individual countries and </a:t>
            </a:r>
            <a:r>
              <a:rPr lang="en-US" sz="2000" dirty="0" err="1" smtClean="0">
                <a:latin typeface="Times New Roman" pitchFamily="18" charset="0"/>
                <a:cs typeface="Times New Roman" pitchFamily="18" charset="0"/>
              </a:rPr>
              <a:t>minimise</a:t>
            </a:r>
            <a:r>
              <a:rPr lang="en-US" sz="2000" dirty="0" smtClean="0">
                <a:latin typeface="Times New Roman" pitchFamily="18" charset="0"/>
                <a:cs typeface="Times New Roman" pitchFamily="18" charset="0"/>
              </a:rPr>
              <a:t> the risk of business disruptions</a:t>
            </a:r>
            <a:br>
              <a:rPr lang="en-US" sz="2000" dirty="0" smtClean="0">
                <a:latin typeface="Times New Roman" pitchFamily="18" charset="0"/>
                <a:cs typeface="Times New Roman" pitchFamily="18" charset="0"/>
              </a:rPr>
            </a:br>
            <a:endParaRPr lang="en-US" sz="2000" dirty="0">
              <a:latin typeface="Times New Roman" pitchFamily="18" charset="0"/>
              <a:cs typeface="Times New Roman" pitchFamily="18" charset="0"/>
            </a:endParaRPr>
          </a:p>
        </p:txBody>
      </p:sp>
      <p:pic>
        <p:nvPicPr>
          <p:cNvPr id="6" name="Content Placeholder 5" descr="she.jpeg"/>
          <p:cNvPicPr>
            <a:picLocks noGrp="1" noChangeAspect="1"/>
          </p:cNvPicPr>
          <p:nvPr>
            <p:ph idx="1"/>
          </p:nvPr>
        </p:nvPicPr>
        <p:blipFill>
          <a:blip r:embed="rId2"/>
          <a:stretch>
            <a:fillRect/>
          </a:stretch>
        </p:blipFill>
        <p:spPr>
          <a:xfrm>
            <a:off x="1435100" y="2514600"/>
            <a:ext cx="7499350" cy="4114800"/>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1400" y="1219200"/>
            <a:ext cx="3675888" cy="45719"/>
          </a:xfrm>
        </p:spPr>
        <p:txBody>
          <a:bodyPr>
            <a:normAutofit fontScale="90000"/>
          </a:bodyPr>
          <a:lstStyle/>
          <a:p>
            <a:endParaRPr lang="en-US" dirty="0"/>
          </a:p>
        </p:txBody>
      </p:sp>
      <p:pic>
        <p:nvPicPr>
          <p:cNvPr id="4" name="Content Placeholder 3" descr="he.jpg"/>
          <p:cNvPicPr>
            <a:picLocks noGrp="1" noChangeAspect="1"/>
          </p:cNvPicPr>
          <p:nvPr>
            <p:ph idx="1"/>
          </p:nvPr>
        </p:nvPicPr>
        <p:blipFill>
          <a:blip r:embed="rId2"/>
          <a:stretch>
            <a:fillRect/>
          </a:stretch>
        </p:blipFill>
        <p:spPr>
          <a:xfrm>
            <a:off x="1752600" y="685800"/>
            <a:ext cx="6629400" cy="5791200"/>
          </a:xfr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74</TotalTime>
  <Words>90</Words>
  <Application>Microsoft Office PowerPoint</Application>
  <PresentationFormat>On-screen Show (4:3)</PresentationFormat>
  <Paragraphs>7</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Solstice</vt:lpstr>
      <vt:lpstr>DEVELOPMENT OF ENVIRONMENTAL HEALTH ENGINEERING FACILITIES, EQUIPMENT, SENSORS AND PUBLIC HEALTH SYSTEMS FOR TACKLING COVID-19 </vt:lpstr>
      <vt:lpstr>             INTRODUCTION   In January 2020 the World Health Organization (WHO) declared the outbreak of a new coronavirus  disease, COVID-19, to be a Public Health Emergency of International Concern. WHO stated that  there is a high risk of COVID-19 spreading to other countries around the world. In March 2020,  WHO made the assessment that COVID-19 can be characterized as a pandemic.  WHO and public health authorities around the world are acting to contain the COVID-19 outbreak.  However, this time of crisis is generating stress throughout the population. The considerations  presented in this document have been developed by the WHO Department of Mental Health and  Substance Use as a series of messages that can be used in communications to support mental and  psychosocial well-being in different target groups during the outbreak.                 </vt:lpstr>
      <vt:lpstr>Our digital infrastructure needs strengthening to deal with the impact of COVID-19 and future public health crises; Better integration of Artificial Intelligence in to the public health response should be a priority; Analysis of big data relating to citizens' movement, disease transmission patters and health monitoring could be used to aid prevention measures. </vt:lpstr>
      <vt:lpstr>Governments are now relying on ubiquitous instruments (sensors) and powerful algorithms instead of flesh-and-blood spooks. In the war against COVID-19, several governments have implemented these new surveillance tools.  </vt:lpstr>
      <vt:lpstr> Digital infrastructure plays a pivotal role in predicting and modelling outbreaks. Take AI-supported services for a lung CT scan: the AI is premeditated to quickly detect lesions of likely coronavirus pneumonia; to measure its volume, shape and density; and to compare changes of multiple lung lesions from the image. This provides a quantitative report to assist doctors in making fast judgements and thus helps expedite the health evaluation of patients. </vt:lpstr>
      <vt:lpstr>In the ongoing covid-19 pandemic, we are witnessing three major occurrences across the globe:  1. Wider acceptance of online services; 2. A humongous requirement for internet services for conventional industries; 3. Boosted connectivity among diverse types of industries.  </vt:lpstr>
      <vt:lpstr>What you can do now:  Develop incident management and scenario plans that are specific to this crisis Focus on factually and effectively communicating to stakeholders Plan on how to meet government priorities in individual countries and minimise the risk of business disruptions </vt:lpstr>
      <vt:lpstr>Slide 8</vt:lpstr>
    </vt:vector>
  </TitlesOfParts>
  <Company>by adguard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joshua</dc:creator>
  <cp:lastModifiedBy>joshua</cp:lastModifiedBy>
  <cp:revision>9</cp:revision>
  <dcterms:created xsi:type="dcterms:W3CDTF">2020-04-11T11:23:32Z</dcterms:created>
  <dcterms:modified xsi:type="dcterms:W3CDTF">2020-04-12T18:00:29Z</dcterms:modified>
</cp:coreProperties>
</file>