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41" d="100"/>
          <a:sy n="41" d="100"/>
        </p:scale>
        <p:origin x="72"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9198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530571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865575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82914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138630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20473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618340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062769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23263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7434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00839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62947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8F056A-D4C8-4975-8C30-667A79C7FC82}" type="datetimeFigureOut">
              <a:rPr lang="en-GB" smtClean="0"/>
              <a:t>12/04/2020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47511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818333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19881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15777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33785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D8F056A-D4C8-4975-8C30-667A79C7FC82}" type="datetimeFigureOut">
              <a:rPr lang="en-GB" smtClean="0"/>
              <a:t>12/04/2020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F12B388-A169-461B-82A5-7161DF14E938}" type="slidenum">
              <a:rPr lang="en-GB" smtClean="0"/>
              <a:t>‹#›</a:t>
            </a:fld>
            <a:endParaRPr lang="en-GB"/>
          </a:p>
        </p:txBody>
      </p:sp>
    </p:spTree>
    <p:extLst>
      <p:ext uri="{BB962C8B-B14F-4D97-AF65-F5344CB8AC3E}">
        <p14:creationId xmlns:p14="http://schemas.microsoft.com/office/powerpoint/2010/main" val="11519582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Law_enforcement" TargetMode="External"/><Relationship Id="rId13" Type="http://schemas.openxmlformats.org/officeDocument/2006/relationships/hyperlink" Target="https://en.wikipedia.org/wiki/Social_science#Law" TargetMode="External"/><Relationship Id="rId18" Type="http://schemas.openxmlformats.org/officeDocument/2006/relationships/hyperlink" Target="https://en.wikipedia.org/wiki/Law#cite_note-10" TargetMode="External"/><Relationship Id="rId3" Type="http://schemas.openxmlformats.org/officeDocument/2006/relationships/hyperlink" Target="https://en.wikipedia.org/wiki/Engineering#cite_note-1" TargetMode="External"/><Relationship Id="rId21" Type="http://schemas.openxmlformats.org/officeDocument/2006/relationships/hyperlink" Target="https://en.wikipedia.org/wiki/Decree" TargetMode="External"/><Relationship Id="rId7" Type="http://schemas.openxmlformats.org/officeDocument/2006/relationships/hyperlink" Target="https://en.wikipedia.org/wiki/System" TargetMode="External"/><Relationship Id="rId12" Type="http://schemas.openxmlformats.org/officeDocument/2006/relationships/hyperlink" Target="https://en.wikipedia.org/wiki/Law#cite_note-akers-5" TargetMode="External"/><Relationship Id="rId17" Type="http://schemas.openxmlformats.org/officeDocument/2006/relationships/hyperlink" Target="https://en.wikipedia.org/wiki/Law#cite_note-9" TargetMode="External"/><Relationship Id="rId2" Type="http://schemas.openxmlformats.org/officeDocument/2006/relationships/hyperlink" Target="https://en.wikipedia.org/wiki/Scientific_method" TargetMode="External"/><Relationship Id="rId16" Type="http://schemas.openxmlformats.org/officeDocument/2006/relationships/hyperlink" Target="https://en.wikipedia.org/wiki/Law#cite_note-mlcohen-8" TargetMode="External"/><Relationship Id="rId20" Type="http://schemas.openxmlformats.org/officeDocument/2006/relationships/hyperlink" Target="https://en.wikipedia.org/wiki/Statute" TargetMode="External"/><Relationship Id="rId1" Type="http://schemas.openxmlformats.org/officeDocument/2006/relationships/slideLayout" Target="../slideLayouts/slideLayout2.xml"/><Relationship Id="rId6" Type="http://schemas.openxmlformats.org/officeDocument/2006/relationships/hyperlink" Target="https://en.wikipedia.org/wiki/Applied_science" TargetMode="External"/><Relationship Id="rId11" Type="http://schemas.openxmlformats.org/officeDocument/2006/relationships/hyperlink" Target="https://en.wikipedia.org/wiki/Law#cite_note-jpgibbs-4" TargetMode="External"/><Relationship Id="rId24" Type="http://schemas.openxmlformats.org/officeDocument/2006/relationships/hyperlink" Target="https://en.wikipedia.org/wiki/Common_law" TargetMode="External"/><Relationship Id="rId5" Type="http://schemas.openxmlformats.org/officeDocument/2006/relationships/hyperlink" Target="https://en.wikipedia.org/wiki/Applied_mathematics" TargetMode="External"/><Relationship Id="rId15" Type="http://schemas.openxmlformats.org/officeDocument/2006/relationships/hyperlink" Target="https://en.wikipedia.org/wiki/Law#cite_note-Vaquero-7" TargetMode="External"/><Relationship Id="rId23" Type="http://schemas.openxmlformats.org/officeDocument/2006/relationships/hyperlink" Target="https://en.wikipedia.org/wiki/Precedent" TargetMode="External"/><Relationship Id="rId10" Type="http://schemas.openxmlformats.org/officeDocument/2006/relationships/hyperlink" Target="https://en.wikipedia.org/wiki/Law#cite_note-willis-3" TargetMode="External"/><Relationship Id="rId19" Type="http://schemas.openxmlformats.org/officeDocument/2006/relationships/hyperlink" Target="https://en.wikipedia.org/wiki/Legislature" TargetMode="External"/><Relationship Id="rId4" Type="http://schemas.openxmlformats.org/officeDocument/2006/relationships/hyperlink" Target="https://en.wikipedia.org/wiki/List_of_engineering_branches" TargetMode="External"/><Relationship Id="rId9" Type="http://schemas.openxmlformats.org/officeDocument/2006/relationships/hyperlink" Target="https://en.wikipedia.org/wiki/Law#cite_note-ReferenceB-2" TargetMode="External"/><Relationship Id="rId14" Type="http://schemas.openxmlformats.org/officeDocument/2006/relationships/hyperlink" Target="https://en.wikipedia.org/wiki/Law#cite_note-6" TargetMode="External"/><Relationship Id="rId22" Type="http://schemas.openxmlformats.org/officeDocument/2006/relationships/hyperlink" Target="https://en.wikipedia.org/wiki/Regula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ngineering" TargetMode="External"/><Relationship Id="rId2" Type="http://schemas.openxmlformats.org/officeDocument/2006/relationships/hyperlink" Target="https://en.wikipedia.org/wiki/Laws" TargetMode="External"/><Relationship Id="rId1" Type="http://schemas.openxmlformats.org/officeDocument/2006/relationships/slideLayout" Target="../slideLayouts/slideLayout2.xml"/><Relationship Id="rId5" Type="http://schemas.openxmlformats.org/officeDocument/2006/relationships/hyperlink" Target="https://en.wikipedia.org/wiki/Engineering_law#cite_note-2" TargetMode="External"/><Relationship Id="rId4" Type="http://schemas.openxmlformats.org/officeDocument/2006/relationships/hyperlink" Target="https://en.wikipedia.org/wiki/Engineering_law#cite_note-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Business_economics" TargetMode="External"/><Relationship Id="rId2" Type="http://schemas.openxmlformats.org/officeDocument/2006/relationships/hyperlink" Target="https://en.wikipedia.org/wiki/Managerial_economics#cite_note-1" TargetMode="External"/><Relationship Id="rId1" Type="http://schemas.openxmlformats.org/officeDocument/2006/relationships/slideLayout" Target="../slideLayouts/slideLayout2.xml"/><Relationship Id="rId5" Type="http://schemas.openxmlformats.org/officeDocument/2006/relationships/hyperlink" Target="https://en.wikipedia.org/wiki/Microeconomic" TargetMode="External"/><Relationship Id="rId4" Type="http://schemas.openxmlformats.org/officeDocument/2006/relationships/hyperlink" Target="https://en.wikipedia.org/wiki/Economic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A5A48-CE54-40E3-950B-B80AA54A9EED}"/>
              </a:ext>
            </a:extLst>
          </p:cNvPr>
          <p:cNvSpPr>
            <a:spLocks noGrp="1"/>
          </p:cNvSpPr>
          <p:nvPr>
            <p:ph type="ctrTitle"/>
          </p:nvPr>
        </p:nvSpPr>
        <p:spPr/>
        <p:txBody>
          <a:bodyPr>
            <a:normAutofit/>
          </a:bodyPr>
          <a:lstStyle/>
          <a:p>
            <a:r>
              <a:rPr lang="en-GB" sz="3600" b="1" dirty="0">
                <a:latin typeface="Agency FB" panose="020B0503020202020204" pitchFamily="34" charset="0"/>
              </a:rPr>
              <a:t>ENGINEERING LAW AND MANAGERIAL ECONOMICS FOR INFRASTRUCTURAL DEVELOPMENT IN NIGERIA: CHALLENGES AND WAY FORWARD</a:t>
            </a:r>
            <a:r>
              <a:rPr lang="en-GB" dirty="0">
                <a:latin typeface="Agency FB" panose="020B0503020202020204" pitchFamily="34" charset="0"/>
              </a:rPr>
              <a:t/>
            </a:r>
            <a:br>
              <a:rPr lang="en-GB" dirty="0">
                <a:latin typeface="Agency FB" panose="020B0503020202020204" pitchFamily="34" charset="0"/>
              </a:rPr>
            </a:br>
            <a:endParaRPr lang="en-GB" dirty="0">
              <a:latin typeface="Agency FB" panose="020B0503020202020204" pitchFamily="34" charset="0"/>
            </a:endParaRPr>
          </a:p>
        </p:txBody>
      </p:sp>
      <p:sp>
        <p:nvSpPr>
          <p:cNvPr id="3" name="Subtitle 2">
            <a:extLst>
              <a:ext uri="{FF2B5EF4-FFF2-40B4-BE49-F238E27FC236}">
                <a16:creationId xmlns:a16="http://schemas.microsoft.com/office/drawing/2014/main" id="{015F93D9-2918-43CF-B3E3-A1D6CFFF9C92}"/>
              </a:ext>
            </a:extLst>
          </p:cNvPr>
          <p:cNvSpPr>
            <a:spLocks noGrp="1"/>
          </p:cNvSpPr>
          <p:nvPr>
            <p:ph type="subTitle" idx="1"/>
          </p:nvPr>
        </p:nvSpPr>
        <p:spPr/>
        <p:txBody>
          <a:bodyPr>
            <a:normAutofit fontScale="92500" lnSpcReduction="10000"/>
          </a:bodyPr>
          <a:lstStyle/>
          <a:p>
            <a:r>
              <a:rPr lang="en-GB" sz="2400" dirty="0">
                <a:solidFill>
                  <a:schemeClr val="tx1"/>
                </a:solidFill>
                <a:cs typeface="Calibri" panose="020F0502020204030204" pitchFamily="34" charset="0"/>
              </a:rPr>
              <a:t>PREPARED BY </a:t>
            </a:r>
            <a:r>
              <a:rPr lang="en-GB" sz="2400" dirty="0" smtClean="0">
                <a:solidFill>
                  <a:schemeClr val="tx1"/>
                </a:solidFill>
                <a:cs typeface="Calibri" panose="020F0502020204030204" pitchFamily="34" charset="0"/>
              </a:rPr>
              <a:t>IKEBUJO DELIGHT NKEMJIKA,</a:t>
            </a:r>
          </a:p>
          <a:p>
            <a:r>
              <a:rPr lang="en-GB" sz="2400" dirty="0" smtClean="0">
                <a:solidFill>
                  <a:schemeClr val="tx1"/>
                </a:solidFill>
                <a:cs typeface="Calibri" panose="020F0502020204030204" pitchFamily="34" charset="0"/>
              </a:rPr>
              <a:t> 17/ENG06/043</a:t>
            </a:r>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p:txBody>
      </p:sp>
    </p:spTree>
    <p:extLst>
      <p:ext uri="{BB962C8B-B14F-4D97-AF65-F5344CB8AC3E}">
        <p14:creationId xmlns:p14="http://schemas.microsoft.com/office/powerpoint/2010/main" val="4136984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8586" y="234462"/>
            <a:ext cx="9651268" cy="1219200"/>
          </a:xfrm>
        </p:spPr>
        <p:txBody>
          <a:bodyPr/>
          <a:lstStyle/>
          <a:p>
            <a:r>
              <a:rPr lang="en-US" sz="3600" dirty="0"/>
              <a:t>WHAT ARE THE WAYS FORWARD FOR </a:t>
            </a:r>
            <a:r>
              <a:rPr lang="en-US" sz="3600" dirty="0" smtClean="0"/>
              <a:t>INFRASTRUCTURAL </a:t>
            </a:r>
            <a:r>
              <a:rPr lang="en-US" sz="3600" dirty="0"/>
              <a:t>DEVELOPMENT?</a:t>
            </a:r>
            <a:r>
              <a:rPr lang="en-US" dirty="0"/>
              <a:t/>
            </a:r>
            <a:br>
              <a:rPr lang="en-US" dirty="0"/>
            </a:br>
            <a:endParaRPr lang="en-US" dirty="0"/>
          </a:p>
        </p:txBody>
      </p:sp>
      <p:sp>
        <p:nvSpPr>
          <p:cNvPr id="5" name="Content Placeholder 4"/>
          <p:cNvSpPr>
            <a:spLocks noGrp="1"/>
          </p:cNvSpPr>
          <p:nvPr>
            <p:ph idx="1"/>
          </p:nvPr>
        </p:nvSpPr>
        <p:spPr>
          <a:xfrm>
            <a:off x="398586" y="1453662"/>
            <a:ext cx="10738337" cy="5181600"/>
          </a:xfrm>
        </p:spPr>
        <p:txBody>
          <a:bodyPr>
            <a:normAutofit lnSpcReduction="10000"/>
          </a:bodyPr>
          <a:lstStyle/>
          <a:p>
            <a:pPr lvl="0"/>
            <a:r>
              <a:rPr lang="en-US" sz="2600" dirty="0"/>
              <a:t>Division of labor: Engineering professionals in different fields should be employed in all engineering departments in both public and private sectors, so that jobs can be given to engineers in his/her specific area of study. In summary, there should be division of labor.</a:t>
            </a:r>
          </a:p>
          <a:p>
            <a:pPr lvl="0"/>
            <a:r>
              <a:rPr lang="en-US" sz="2600" dirty="0"/>
              <a:t> Just as the ministry of health is governed by a medical practitioner and the office of the attorney general is occupied by a lawyer, the offices of the ministers and commissioners of works and housing, energy, transportation, and environment should be run by engineers.</a:t>
            </a:r>
          </a:p>
          <a:p>
            <a:pPr lvl="0"/>
            <a:r>
              <a:rPr lang="en-US" sz="2600" dirty="0"/>
              <a:t>Existing engineering facilities and infrastructure should be upgraded to the present-day state-of-art facilities in order to meet up with present day demand.</a:t>
            </a:r>
          </a:p>
          <a:p>
            <a:endParaRPr lang="en-US" dirty="0"/>
          </a:p>
        </p:txBody>
      </p:sp>
    </p:spTree>
    <p:extLst>
      <p:ext uri="{BB962C8B-B14F-4D97-AF65-F5344CB8AC3E}">
        <p14:creationId xmlns:p14="http://schemas.microsoft.com/office/powerpoint/2010/main" val="148547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369" y="1266092"/>
            <a:ext cx="10574215" cy="4982307"/>
          </a:xfrm>
        </p:spPr>
        <p:txBody>
          <a:bodyPr>
            <a:noAutofit/>
          </a:bodyPr>
          <a:lstStyle/>
          <a:p>
            <a:pPr lvl="0"/>
            <a:r>
              <a:rPr lang="en-US" sz="2600" dirty="0"/>
              <a:t> Routine maintenance work should be carried out regularly after the commission of a project. This will increase the life span of such infrastructure and facilities.</a:t>
            </a:r>
          </a:p>
          <a:p>
            <a:pPr lvl="0"/>
            <a:r>
              <a:rPr lang="en-US" sz="2600" dirty="0"/>
              <a:t>Engineers should be disciplined and avoid non-engineers using them to achieve their selfish aim.</a:t>
            </a:r>
          </a:p>
          <a:p>
            <a:pPr lvl="0"/>
            <a:r>
              <a:rPr lang="en-US" sz="2600" dirty="0"/>
              <a:t>The pay package of engineers in Nigeria should be commensurate with their counterparts in Europe and America, so that they will not be tempted to eat the capital of any projects.</a:t>
            </a:r>
          </a:p>
          <a:p>
            <a:pPr lvl="0"/>
            <a:r>
              <a:rPr lang="en-US" sz="2600" dirty="0"/>
              <a:t>Government should make money available for engineering research and development, in order for the country to advance technologically.</a:t>
            </a:r>
          </a:p>
          <a:p>
            <a:endParaRPr lang="en-US" sz="2600" dirty="0"/>
          </a:p>
        </p:txBody>
      </p:sp>
    </p:spTree>
    <p:extLst>
      <p:ext uri="{BB962C8B-B14F-4D97-AF65-F5344CB8AC3E}">
        <p14:creationId xmlns:p14="http://schemas.microsoft.com/office/powerpoint/2010/main" val="292702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FA04-977D-47E9-8A31-CE63807D7CEA}"/>
              </a:ext>
            </a:extLst>
          </p:cNvPr>
          <p:cNvSpPr>
            <a:spLocks noGrp="1"/>
          </p:cNvSpPr>
          <p:nvPr>
            <p:ph type="title"/>
          </p:nvPr>
        </p:nvSpPr>
        <p:spPr>
          <a:xfrm>
            <a:off x="867508" y="479222"/>
            <a:ext cx="9640527" cy="622747"/>
          </a:xfrm>
        </p:spPr>
        <p:txBody>
          <a:bodyPr/>
          <a:lstStyle/>
          <a:p>
            <a:r>
              <a:rPr lang="en-GB" sz="3600" b="1" dirty="0" smtClean="0">
                <a:latin typeface="Agency FB" panose="020B0503020202020204" pitchFamily="34" charset="0"/>
              </a:rPr>
              <a:t>CONCLUSION</a:t>
            </a:r>
            <a:endParaRPr lang="en-GB" dirty="0"/>
          </a:p>
        </p:txBody>
      </p:sp>
      <p:sp>
        <p:nvSpPr>
          <p:cNvPr id="3" name="Content Placeholder 2">
            <a:extLst>
              <a:ext uri="{FF2B5EF4-FFF2-40B4-BE49-F238E27FC236}">
                <a16:creationId xmlns:a16="http://schemas.microsoft.com/office/drawing/2014/main" id="{BB6C46B3-1821-48FE-B9A5-FE73FE69925F}"/>
              </a:ext>
            </a:extLst>
          </p:cNvPr>
          <p:cNvSpPr>
            <a:spLocks noGrp="1"/>
          </p:cNvSpPr>
          <p:nvPr>
            <p:ph idx="1"/>
          </p:nvPr>
        </p:nvSpPr>
        <p:spPr>
          <a:xfrm>
            <a:off x="867507" y="1289538"/>
            <a:ext cx="10269415" cy="4958862"/>
          </a:xfrm>
        </p:spPr>
        <p:txBody>
          <a:bodyPr/>
          <a:lstStyle/>
          <a:p>
            <a:pPr marL="0" indent="0">
              <a:buNone/>
            </a:pPr>
            <a:r>
              <a:rPr lang="en-GB" dirty="0" smtClean="0"/>
              <a:t>In conclusion, if the following measures are followed, Nigeria as a nation can move from a place filled with infrastructures like the one below</a:t>
            </a:r>
          </a:p>
          <a:p>
            <a:pPr marL="0" indent="0">
              <a:buNone/>
            </a:pPr>
            <a:endParaRPr lang="en-GB" dirty="0"/>
          </a:p>
        </p:txBody>
      </p:sp>
      <p:pic>
        <p:nvPicPr>
          <p:cNvPr id="4" name="Picture 3">
            <a:extLst>
              <a:ext uri="{FF2B5EF4-FFF2-40B4-BE49-F238E27FC236}">
                <a16:creationId xmlns:a16="http://schemas.microsoft.com/office/drawing/2014/main" id="{C9E4A471-D888-46F5-A066-3E228A2C545D}"/>
              </a:ext>
            </a:extLst>
          </p:cNvPr>
          <p:cNvPicPr>
            <a:picLocks noChangeAspect="1"/>
          </p:cNvPicPr>
          <p:nvPr/>
        </p:nvPicPr>
        <p:blipFill rotWithShape="1">
          <a:blip r:embed="rId2">
            <a:extLst>
              <a:ext uri="{28A0092B-C50C-407E-A947-70E740481C1C}">
                <a14:useLocalDpi xmlns:a14="http://schemas.microsoft.com/office/drawing/2010/main" val="0"/>
              </a:ext>
            </a:extLst>
          </a:blip>
          <a:srcRect l="1" r="832" b="10301"/>
          <a:stretch/>
        </p:blipFill>
        <p:spPr>
          <a:xfrm>
            <a:off x="2405279" y="2198618"/>
            <a:ext cx="6120848" cy="4049782"/>
          </a:xfrm>
          <a:prstGeom prst="rect">
            <a:avLst/>
          </a:prstGeom>
        </p:spPr>
      </p:pic>
    </p:spTree>
    <p:extLst>
      <p:ext uri="{BB962C8B-B14F-4D97-AF65-F5344CB8AC3E}">
        <p14:creationId xmlns:p14="http://schemas.microsoft.com/office/powerpoint/2010/main" val="3228999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68E977-5270-4703-872E-B08A930B80A7}"/>
              </a:ext>
            </a:extLst>
          </p:cNvPr>
          <p:cNvSpPr>
            <a:spLocks noGrp="1"/>
          </p:cNvSpPr>
          <p:nvPr>
            <p:ph idx="1"/>
          </p:nvPr>
        </p:nvSpPr>
        <p:spPr>
          <a:xfrm>
            <a:off x="1103312" y="445478"/>
            <a:ext cx="8946541" cy="5802922"/>
          </a:xfrm>
        </p:spPr>
        <p:txBody>
          <a:bodyPr>
            <a:normAutofit/>
          </a:bodyPr>
          <a:lstStyle/>
          <a:p>
            <a:r>
              <a:rPr lang="en-GB" sz="2800" dirty="0" smtClean="0"/>
              <a:t>To the one below.</a:t>
            </a:r>
          </a:p>
          <a:p>
            <a:endParaRPr lang="en-GB" sz="2800" dirty="0"/>
          </a:p>
        </p:txBody>
      </p:sp>
      <p:pic>
        <p:nvPicPr>
          <p:cNvPr id="5" name="Content Placeholder 6">
            <a:extLst>
              <a:ext uri="{FF2B5EF4-FFF2-40B4-BE49-F238E27FC236}">
                <a16:creationId xmlns:a16="http://schemas.microsoft.com/office/drawing/2014/main" id="{E888F0D1-B4FC-478C-91B9-7A54DECB5F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303" y="978416"/>
            <a:ext cx="7964557" cy="4737046"/>
          </a:xfrm>
          <a:prstGeom prst="rect">
            <a:avLst/>
          </a:prstGeom>
        </p:spPr>
      </p:pic>
    </p:spTree>
    <p:extLst>
      <p:ext uri="{BB962C8B-B14F-4D97-AF65-F5344CB8AC3E}">
        <p14:creationId xmlns:p14="http://schemas.microsoft.com/office/powerpoint/2010/main" val="236245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1D914-4A89-4827-8FF7-FB7C62FB8C7E}"/>
              </a:ext>
            </a:extLst>
          </p:cNvPr>
          <p:cNvSpPr>
            <a:spLocks noGrp="1"/>
          </p:cNvSpPr>
          <p:nvPr>
            <p:ph type="title"/>
          </p:nvPr>
        </p:nvSpPr>
        <p:spPr>
          <a:xfrm>
            <a:off x="750277" y="867508"/>
            <a:ext cx="10554927" cy="1711569"/>
          </a:xfrm>
        </p:spPr>
        <p:txBody>
          <a:bodyPr/>
          <a:lstStyle/>
          <a:p>
            <a:r>
              <a:rPr lang="en-GB" sz="9600" b="1" dirty="0" smtClean="0">
                <a:latin typeface="Agency FB" panose="020B0503020202020204" pitchFamily="34" charset="0"/>
              </a:rPr>
              <a:t>THANK YOU…..</a:t>
            </a:r>
            <a:r>
              <a:rPr lang="en-GB" dirty="0"/>
              <a:t/>
            </a:r>
            <a:br>
              <a:rPr lang="en-GB" dirty="0"/>
            </a:br>
            <a:endParaRPr lang="en-GB" dirty="0"/>
          </a:p>
        </p:txBody>
      </p:sp>
    </p:spTree>
    <p:extLst>
      <p:ext uri="{BB962C8B-B14F-4D97-AF65-F5344CB8AC3E}">
        <p14:creationId xmlns:p14="http://schemas.microsoft.com/office/powerpoint/2010/main" val="288751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092BC-0853-43A5-BEF0-068CC7DA3308}"/>
              </a:ext>
            </a:extLst>
          </p:cNvPr>
          <p:cNvSpPr>
            <a:spLocks noGrp="1"/>
          </p:cNvSpPr>
          <p:nvPr>
            <p:ph type="title"/>
          </p:nvPr>
        </p:nvSpPr>
        <p:spPr/>
        <p:txBody>
          <a:bodyPr/>
          <a:lstStyle/>
          <a:p>
            <a:r>
              <a:rPr lang="en-GB" dirty="0">
                <a:latin typeface="Agency FB" panose="020B0503020202020204" pitchFamily="34" charset="0"/>
              </a:rPr>
              <a:t>WHAT </a:t>
            </a:r>
            <a:r>
              <a:rPr lang="en-GB" dirty="0" smtClean="0">
                <a:latin typeface="Agency FB" panose="020B0503020202020204" pitchFamily="34" charset="0"/>
              </a:rPr>
              <a:t>IS ENGINEERING LAW?</a:t>
            </a:r>
            <a:endParaRPr lang="en-GB" dirty="0">
              <a:latin typeface="Agency FB" panose="020B0503020202020204" pitchFamily="34" charset="0"/>
            </a:endParaRPr>
          </a:p>
        </p:txBody>
      </p:sp>
      <p:sp>
        <p:nvSpPr>
          <p:cNvPr id="3" name="Content Placeholder 2">
            <a:extLst>
              <a:ext uri="{FF2B5EF4-FFF2-40B4-BE49-F238E27FC236}">
                <a16:creationId xmlns:a16="http://schemas.microsoft.com/office/drawing/2014/main" id="{18F7995D-066E-498C-BC3A-384BCF14281D}"/>
              </a:ext>
            </a:extLst>
          </p:cNvPr>
          <p:cNvSpPr>
            <a:spLocks noGrp="1"/>
          </p:cNvSpPr>
          <p:nvPr>
            <p:ph idx="1"/>
          </p:nvPr>
        </p:nvSpPr>
        <p:spPr>
          <a:xfrm>
            <a:off x="234462" y="234462"/>
            <a:ext cx="11605846" cy="6623538"/>
          </a:xfrm>
        </p:spPr>
        <p:txBody>
          <a:bodyPr>
            <a:normAutofit/>
          </a:bodyPr>
          <a:lstStyle/>
          <a:p>
            <a:endParaRPr lang="en-GB" sz="7200" dirty="0">
              <a:latin typeface="+mn-lt"/>
            </a:endParaRPr>
          </a:p>
          <a:p>
            <a:r>
              <a:rPr lang="en-US" dirty="0"/>
              <a:t>Before we define engineering law we must first note that it contains two key words; </a:t>
            </a:r>
          </a:p>
          <a:p>
            <a:pPr lvl="0"/>
            <a:r>
              <a:rPr lang="en-US" dirty="0"/>
              <a:t>Engineering:</a:t>
            </a:r>
            <a:r>
              <a:rPr lang="en-US" b="1" dirty="0"/>
              <a:t> Engineering</a:t>
            </a:r>
            <a:r>
              <a:rPr lang="en-US" dirty="0"/>
              <a:t> is the use of </a:t>
            </a:r>
            <a:r>
              <a:rPr lang="en-US" u="sng" dirty="0">
                <a:hlinkClick r:id="rId2" tooltip="Scientific method"/>
              </a:rPr>
              <a:t>scientific principles</a:t>
            </a:r>
            <a:r>
              <a:rPr lang="en-US" dirty="0"/>
              <a:t> to design and build machines, structures, and other items, including bridges, tunnels, roads, vehicles, and buildings.</a:t>
            </a:r>
            <a:r>
              <a:rPr lang="en-US" u="sng" baseline="30000" dirty="0">
                <a:hlinkClick r:id="rId3"/>
              </a:rPr>
              <a:t>[1]</a:t>
            </a:r>
            <a:r>
              <a:rPr lang="en-US" dirty="0"/>
              <a:t> The discipline of engineering encompasses a broad range of more specialized </a:t>
            </a:r>
            <a:r>
              <a:rPr lang="en-US" u="sng" dirty="0">
                <a:hlinkClick r:id="rId4" tooltip="List of engineering branches"/>
              </a:rPr>
              <a:t>fields of engineering</a:t>
            </a:r>
            <a:r>
              <a:rPr lang="en-US" dirty="0"/>
              <a:t>, each with a more specific emphasis on particular areas of </a:t>
            </a:r>
            <a:r>
              <a:rPr lang="en-US" u="sng" dirty="0">
                <a:hlinkClick r:id="rId5" tooltip="Applied mathematics"/>
              </a:rPr>
              <a:t>applied mathematics</a:t>
            </a:r>
            <a:r>
              <a:rPr lang="en-US" dirty="0"/>
              <a:t>, </a:t>
            </a:r>
            <a:r>
              <a:rPr lang="en-US" u="sng" dirty="0">
                <a:hlinkClick r:id="rId6" tooltip="Applied science"/>
              </a:rPr>
              <a:t>applied science</a:t>
            </a:r>
            <a:r>
              <a:rPr lang="en-US" dirty="0"/>
              <a:t>, and types of application</a:t>
            </a:r>
          </a:p>
          <a:p>
            <a:pPr lvl="0"/>
            <a:r>
              <a:rPr lang="en-US" dirty="0"/>
              <a:t>Law:</a:t>
            </a:r>
            <a:r>
              <a:rPr lang="en-US" b="1" dirty="0"/>
              <a:t> Law</a:t>
            </a:r>
            <a:r>
              <a:rPr lang="en-US" dirty="0"/>
              <a:t> is commonly understood as a </a:t>
            </a:r>
            <a:r>
              <a:rPr lang="en-US" u="sng" dirty="0">
                <a:hlinkClick r:id="rId7" tooltip="System"/>
              </a:rPr>
              <a:t>system</a:t>
            </a:r>
            <a:r>
              <a:rPr lang="en-US" dirty="0"/>
              <a:t> of rules that are created and </a:t>
            </a:r>
            <a:r>
              <a:rPr lang="en-US" u="sng" dirty="0">
                <a:hlinkClick r:id="rId8" tooltip="Law enforcement"/>
              </a:rPr>
              <a:t>enforced</a:t>
            </a:r>
            <a:r>
              <a:rPr lang="en-US" dirty="0"/>
              <a:t> through social or governmental institutions to regulate conduct,</a:t>
            </a:r>
            <a:r>
              <a:rPr lang="en-US" u="sng" baseline="30000" dirty="0">
                <a:hlinkClick r:id="rId9"/>
              </a:rPr>
              <a:t>[2]</a:t>
            </a:r>
            <a:r>
              <a:rPr lang="en-US" dirty="0"/>
              <a:t> although its precise definition is a matter of longstanding debate.</a:t>
            </a:r>
            <a:r>
              <a:rPr lang="en-US" u="sng" baseline="30000" dirty="0">
                <a:hlinkClick r:id="rId10"/>
              </a:rPr>
              <a:t>[3]</a:t>
            </a:r>
            <a:r>
              <a:rPr lang="en-US" u="sng" baseline="30000" dirty="0">
                <a:hlinkClick r:id="rId11"/>
              </a:rPr>
              <a:t>[4]</a:t>
            </a:r>
            <a:r>
              <a:rPr lang="en-US" u="sng" baseline="30000" dirty="0">
                <a:hlinkClick r:id="rId12"/>
              </a:rPr>
              <a:t>[5]</a:t>
            </a:r>
            <a:r>
              <a:rPr lang="en-US" dirty="0"/>
              <a:t> It has been variously described as a </a:t>
            </a:r>
            <a:r>
              <a:rPr lang="en-US" u="sng" dirty="0">
                <a:hlinkClick r:id="rId13" tooltip="Social science"/>
              </a:rPr>
              <a:t>science</a:t>
            </a:r>
            <a:r>
              <a:rPr lang="en-US" u="sng" baseline="30000" dirty="0">
                <a:hlinkClick r:id="rId14"/>
              </a:rPr>
              <a:t>[6]</a:t>
            </a:r>
            <a:r>
              <a:rPr lang="en-US" u="sng" baseline="30000" dirty="0">
                <a:hlinkClick r:id="rId15"/>
              </a:rPr>
              <a:t>[7]</a:t>
            </a:r>
            <a:r>
              <a:rPr lang="en-US" dirty="0"/>
              <a:t> and the art of justice.</a:t>
            </a:r>
            <a:r>
              <a:rPr lang="en-US" u="sng" baseline="30000" dirty="0">
                <a:hlinkClick r:id="rId16"/>
              </a:rPr>
              <a:t>[8]</a:t>
            </a:r>
            <a:r>
              <a:rPr lang="en-US" u="sng" baseline="30000" dirty="0">
                <a:hlinkClick r:id="rId17"/>
              </a:rPr>
              <a:t>[9]</a:t>
            </a:r>
            <a:r>
              <a:rPr lang="en-US" u="sng" baseline="30000" dirty="0">
                <a:hlinkClick r:id="rId18"/>
              </a:rPr>
              <a:t>[10]</a:t>
            </a:r>
            <a:r>
              <a:rPr lang="en-US" dirty="0"/>
              <a:t> State-enforced laws can be made by a collective </a:t>
            </a:r>
            <a:r>
              <a:rPr lang="en-US" u="sng" dirty="0">
                <a:hlinkClick r:id="rId19" tooltip="Legislature"/>
              </a:rPr>
              <a:t>legislature</a:t>
            </a:r>
            <a:r>
              <a:rPr lang="en-US" dirty="0"/>
              <a:t> or by a single legislator, resulting in </a:t>
            </a:r>
            <a:r>
              <a:rPr lang="en-US" u="sng" dirty="0">
                <a:hlinkClick r:id="rId20" tooltip="Statute"/>
              </a:rPr>
              <a:t>statutes</a:t>
            </a:r>
            <a:r>
              <a:rPr lang="en-US" dirty="0"/>
              <a:t>, by the executive through </a:t>
            </a:r>
            <a:r>
              <a:rPr lang="en-US" u="sng" dirty="0">
                <a:hlinkClick r:id="rId21" tooltip="Decree"/>
              </a:rPr>
              <a:t>decrees</a:t>
            </a:r>
            <a:r>
              <a:rPr lang="en-US" dirty="0"/>
              <a:t> and </a:t>
            </a:r>
            <a:r>
              <a:rPr lang="en-US" u="sng" dirty="0">
                <a:hlinkClick r:id="rId22" tooltip="Regulation"/>
              </a:rPr>
              <a:t>regulations</a:t>
            </a:r>
            <a:r>
              <a:rPr lang="en-US" dirty="0"/>
              <a:t>, or established by judges through </a:t>
            </a:r>
            <a:r>
              <a:rPr lang="en-US" u="sng" dirty="0">
                <a:hlinkClick r:id="rId23" tooltip="Precedent"/>
              </a:rPr>
              <a:t>precedent</a:t>
            </a:r>
            <a:r>
              <a:rPr lang="en-US" dirty="0"/>
              <a:t>, normally in </a:t>
            </a:r>
            <a:r>
              <a:rPr lang="en-US" u="sng" dirty="0">
                <a:hlinkClick r:id="rId24" tooltip="Common law"/>
              </a:rPr>
              <a:t>common law</a:t>
            </a:r>
            <a:r>
              <a:rPr lang="en-US" dirty="0"/>
              <a:t> jurisdictions.</a:t>
            </a:r>
          </a:p>
          <a:p>
            <a:endParaRPr lang="en-GB" dirty="0"/>
          </a:p>
        </p:txBody>
      </p:sp>
    </p:spTree>
    <p:extLst>
      <p:ext uri="{BB962C8B-B14F-4D97-AF65-F5344CB8AC3E}">
        <p14:creationId xmlns:p14="http://schemas.microsoft.com/office/powerpoint/2010/main" val="291990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C7B164-45E4-498D-9496-739F0295C75D}"/>
              </a:ext>
            </a:extLst>
          </p:cNvPr>
          <p:cNvSpPr>
            <a:spLocks noGrp="1"/>
          </p:cNvSpPr>
          <p:nvPr>
            <p:ph idx="1"/>
          </p:nvPr>
        </p:nvSpPr>
        <p:spPr>
          <a:xfrm>
            <a:off x="187569" y="1125415"/>
            <a:ext cx="11629293" cy="5521569"/>
          </a:xfrm>
        </p:spPr>
        <p:txBody>
          <a:bodyPr>
            <a:normAutofit/>
          </a:bodyPr>
          <a:lstStyle/>
          <a:p>
            <a:r>
              <a:rPr lang="en-US" b="1" dirty="0"/>
              <a:t>Engineering law</a:t>
            </a:r>
            <a:r>
              <a:rPr lang="en-US" dirty="0"/>
              <a:t> refers to the application of </a:t>
            </a:r>
            <a:r>
              <a:rPr lang="en-US" u="sng" dirty="0">
                <a:hlinkClick r:id="rId2" tooltip="Laws"/>
              </a:rPr>
              <a:t>laws</a:t>
            </a:r>
            <a:r>
              <a:rPr lang="en-US" dirty="0"/>
              <a:t> applying to the practice of professional </a:t>
            </a:r>
            <a:r>
              <a:rPr lang="en-US" u="sng" dirty="0">
                <a:hlinkClick r:id="rId3" tooltip="Engineering"/>
              </a:rPr>
              <a:t>engineering</a:t>
            </a:r>
            <a:r>
              <a:rPr lang="en-US" dirty="0"/>
              <a:t>. Engineering law is the study of how ethics and legal frameworks should be adopted to ensure public safety surrounding the practice of engineering. California law defines engineering as the professional practice of rendering service or creative work requiring education, training and experience in engineering sciences and the application of special knowledge of the mathematical, physical and engineering sciences in such professional or creative work as consultation, investigation, evaluation, planning or design of public or private utilities, structures, machines, processes, circuits, buildings, equipment or projects, and supervision of construction for the purpose of securing compliance with specifications and design for any such work</a:t>
            </a:r>
            <a:r>
              <a:rPr lang="en-US" u="sng" baseline="30000" dirty="0">
                <a:hlinkClick r:id="rId4"/>
              </a:rPr>
              <a:t>[1]</a:t>
            </a:r>
            <a:r>
              <a:rPr lang="en-US" dirty="0"/>
              <a:t>. By comparison Ontario lists safeguarding of life and public welfare in its definition. Ontario law defines engineering as the act of planning, designing, composing, evaluating, advising, reporting, directing or supervising that requires the application of engineering principles and concerns the safeguarding of life, health, property, economic interests, the public welfare or the environment, or the managing of any such act</a:t>
            </a:r>
            <a:r>
              <a:rPr lang="en-US" u="sng" baseline="30000" dirty="0">
                <a:hlinkClick r:id="rId5"/>
              </a:rPr>
              <a:t>[2]</a:t>
            </a:r>
            <a:endParaRPr lang="en-GB" dirty="0"/>
          </a:p>
        </p:txBody>
      </p:sp>
      <p:sp>
        <p:nvSpPr>
          <p:cNvPr id="4" name="Title 3"/>
          <p:cNvSpPr>
            <a:spLocks noGrp="1"/>
          </p:cNvSpPr>
          <p:nvPr>
            <p:ph type="title"/>
          </p:nvPr>
        </p:nvSpPr>
        <p:spPr/>
        <p:txBody>
          <a:bodyPr/>
          <a:lstStyle/>
          <a:p>
            <a:r>
              <a:rPr lang="en-US" b="1" dirty="0" smtClean="0"/>
              <a:t>WHICH BRINGS US BACK TO……..</a:t>
            </a:r>
            <a:endParaRPr lang="en-US" b="1" dirty="0"/>
          </a:p>
        </p:txBody>
      </p:sp>
    </p:spTree>
    <p:extLst>
      <p:ext uri="{BB962C8B-B14F-4D97-AF65-F5344CB8AC3E}">
        <p14:creationId xmlns:p14="http://schemas.microsoft.com/office/powerpoint/2010/main" val="390025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269AF-E27D-4F3C-B42B-9F46086F2815}"/>
              </a:ext>
            </a:extLst>
          </p:cNvPr>
          <p:cNvSpPr>
            <a:spLocks noGrp="1"/>
          </p:cNvSpPr>
          <p:nvPr>
            <p:ph type="title"/>
          </p:nvPr>
        </p:nvSpPr>
        <p:spPr>
          <a:xfrm>
            <a:off x="844893" y="284273"/>
            <a:ext cx="9404723" cy="1400530"/>
          </a:xfrm>
        </p:spPr>
        <p:txBody>
          <a:bodyPr/>
          <a:lstStyle/>
          <a:p>
            <a:r>
              <a:rPr lang="en-US" sz="4000" dirty="0"/>
              <a:t>WHAT IS MANAGERIAL ECONOMICS?</a:t>
            </a:r>
            <a:r>
              <a:rPr lang="en-US" dirty="0"/>
              <a:t/>
            </a:r>
            <a:br>
              <a:rPr lang="en-US" dirty="0"/>
            </a:br>
            <a:endParaRPr lang="en-GB" sz="2800" dirty="0">
              <a:latin typeface="Agency FB" panose="020B0503020202020204" pitchFamily="34" charset="0"/>
            </a:endParaRPr>
          </a:p>
        </p:txBody>
      </p:sp>
      <p:sp>
        <p:nvSpPr>
          <p:cNvPr id="3" name="Content Placeholder 2"/>
          <p:cNvSpPr>
            <a:spLocks noGrp="1"/>
          </p:cNvSpPr>
          <p:nvPr>
            <p:ph idx="1"/>
          </p:nvPr>
        </p:nvSpPr>
        <p:spPr>
          <a:xfrm>
            <a:off x="304800" y="1148862"/>
            <a:ext cx="11043138" cy="6330461"/>
          </a:xfrm>
        </p:spPr>
        <p:txBody>
          <a:bodyPr>
            <a:normAutofit/>
          </a:bodyPr>
          <a:lstStyle/>
          <a:p>
            <a:r>
              <a:rPr lang="en-US" sz="3200" b="1" dirty="0"/>
              <a:t>Managerial economics</a:t>
            </a:r>
            <a:r>
              <a:rPr lang="en-US" sz="3200" dirty="0"/>
              <a:t> deals with the application of the economic concepts, theories, tools, and methodologies to solve practical problems in a business. In other words, managerial economics is the combination of economics theory and managerial theory. It helps the manager in decision-making and acts as a link between practice and theory.</a:t>
            </a:r>
            <a:r>
              <a:rPr lang="en-US" sz="3200" u="sng" baseline="30000" dirty="0">
                <a:hlinkClick r:id="rId2"/>
              </a:rPr>
              <a:t>[1]</a:t>
            </a:r>
            <a:r>
              <a:rPr lang="en-US" sz="3200" dirty="0"/>
              <a:t> It is sometimes referred to as </a:t>
            </a:r>
            <a:r>
              <a:rPr lang="en-US" sz="3200" u="sng" dirty="0">
                <a:hlinkClick r:id="rId3" tooltip="Business economics"/>
              </a:rPr>
              <a:t>business economics</a:t>
            </a:r>
            <a:r>
              <a:rPr lang="en-US" sz="3200" dirty="0"/>
              <a:t> and is a branch of </a:t>
            </a:r>
            <a:r>
              <a:rPr lang="en-US" sz="3200" u="sng" dirty="0">
                <a:hlinkClick r:id="rId4" tooltip="Economics"/>
              </a:rPr>
              <a:t>economics</a:t>
            </a:r>
            <a:r>
              <a:rPr lang="en-US" sz="3200" dirty="0"/>
              <a:t> that applies </a:t>
            </a:r>
            <a:r>
              <a:rPr lang="en-US" sz="3200" u="sng" dirty="0">
                <a:hlinkClick r:id="rId5" tooltip="Microeconomic"/>
              </a:rPr>
              <a:t>microeconomic</a:t>
            </a:r>
            <a:r>
              <a:rPr lang="en-US" sz="3200" dirty="0"/>
              <a:t> analysis to decision methods of businesses or other management units.</a:t>
            </a:r>
          </a:p>
          <a:p>
            <a:endParaRPr lang="en-US" sz="3200" dirty="0"/>
          </a:p>
        </p:txBody>
      </p:sp>
    </p:spTree>
    <p:extLst>
      <p:ext uri="{BB962C8B-B14F-4D97-AF65-F5344CB8AC3E}">
        <p14:creationId xmlns:p14="http://schemas.microsoft.com/office/powerpoint/2010/main" val="347850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nagerial Economics - Fundamental and Advanced Concep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401" y="1031630"/>
            <a:ext cx="7505850" cy="5069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09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5D44D-19A2-4722-B43E-7C9AB67C2DCB}"/>
              </a:ext>
            </a:extLst>
          </p:cNvPr>
          <p:cNvSpPr>
            <a:spLocks noGrp="1"/>
          </p:cNvSpPr>
          <p:nvPr>
            <p:ph type="title"/>
          </p:nvPr>
        </p:nvSpPr>
        <p:spPr>
          <a:xfrm>
            <a:off x="645130" y="429272"/>
            <a:ext cx="9404723" cy="1400530"/>
          </a:xfrm>
        </p:spPr>
        <p:txBody>
          <a:bodyPr/>
          <a:lstStyle/>
          <a:p>
            <a:r>
              <a:rPr lang="en-US" dirty="0"/>
              <a:t> </a:t>
            </a:r>
            <a:r>
              <a:rPr lang="en-US" sz="3200" dirty="0"/>
              <a:t>CHALLENGES OF ENGINEERING IN NIGERIA</a:t>
            </a:r>
            <a:r>
              <a:rPr lang="en-US" dirty="0"/>
              <a:t/>
            </a:r>
            <a:br>
              <a:rPr lang="en-US" dirty="0"/>
            </a:br>
            <a:endParaRPr lang="en-GB" sz="2800" dirty="0"/>
          </a:p>
        </p:txBody>
      </p:sp>
      <p:sp>
        <p:nvSpPr>
          <p:cNvPr id="3" name="Content Placeholder 2">
            <a:extLst>
              <a:ext uri="{FF2B5EF4-FFF2-40B4-BE49-F238E27FC236}">
                <a16:creationId xmlns:a16="http://schemas.microsoft.com/office/drawing/2014/main" id="{BCBE804E-9A90-42BA-81AD-AF3E7E5B7615}"/>
              </a:ext>
            </a:extLst>
          </p:cNvPr>
          <p:cNvSpPr>
            <a:spLocks noGrp="1"/>
          </p:cNvSpPr>
          <p:nvPr>
            <p:ph idx="1"/>
          </p:nvPr>
        </p:nvSpPr>
        <p:spPr>
          <a:xfrm>
            <a:off x="645130" y="1242646"/>
            <a:ext cx="11124839" cy="5615354"/>
          </a:xfrm>
        </p:spPr>
        <p:txBody>
          <a:bodyPr>
            <a:normAutofit/>
          </a:bodyPr>
          <a:lstStyle/>
          <a:p>
            <a:pPr lvl="0"/>
            <a:r>
              <a:rPr lang="en-US" sz="2400" dirty="0"/>
              <a:t>In most private and government establishments in Nigeria, engineering personnel are assumed to know all. A mechanical engineer can be employed to do the work of an electrical engineer, computer engineer, civil engineer, </a:t>
            </a:r>
            <a:r>
              <a:rPr lang="en-US" sz="2400" dirty="0" err="1"/>
              <a:t>e.t.c</a:t>
            </a:r>
            <a:r>
              <a:rPr lang="en-US" sz="2400" dirty="0"/>
              <a:t> at the same time instead of seeking out the services of engineering specialists in these other areas or fields of engineering.</a:t>
            </a:r>
          </a:p>
          <a:p>
            <a:pPr lvl="0"/>
            <a:r>
              <a:rPr lang="en-US" sz="2400" dirty="0"/>
              <a:t>Most engineering establishments ever since they were commissioned have not been upgraded, thereby not able to meet up with the present-day demand.</a:t>
            </a:r>
          </a:p>
          <a:p>
            <a:pPr lvl="0"/>
            <a:r>
              <a:rPr lang="en-US" sz="2400" dirty="0"/>
              <a:t>Non-engineers carrying out engineering contracts using engineering credentials: most engineering contractors carry out engineering projects using engineering credentials of engineering professionals in order to win or secure engineering contracts.</a:t>
            </a:r>
          </a:p>
          <a:p>
            <a:endParaRPr lang="en-GB" sz="2400" dirty="0">
              <a:latin typeface="Agency FB" panose="020B0503020202020204" pitchFamily="34" charset="0"/>
            </a:endParaRPr>
          </a:p>
        </p:txBody>
      </p:sp>
    </p:spTree>
    <p:extLst>
      <p:ext uri="{BB962C8B-B14F-4D97-AF65-F5344CB8AC3E}">
        <p14:creationId xmlns:p14="http://schemas.microsoft.com/office/powerpoint/2010/main" val="119714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00BA7F-8E69-40BA-B4F7-60B1DD6AFDBB}"/>
              </a:ext>
            </a:extLst>
          </p:cNvPr>
          <p:cNvSpPr>
            <a:spLocks noGrp="1"/>
          </p:cNvSpPr>
          <p:nvPr>
            <p:ph idx="1"/>
          </p:nvPr>
        </p:nvSpPr>
        <p:spPr>
          <a:xfrm>
            <a:off x="586154" y="234462"/>
            <a:ext cx="9683261" cy="6623538"/>
          </a:xfrm>
        </p:spPr>
        <p:txBody>
          <a:bodyPr>
            <a:noAutofit/>
          </a:bodyPr>
          <a:lstStyle/>
          <a:p>
            <a:pPr lvl="0"/>
            <a:r>
              <a:rPr lang="en-US" sz="2600" dirty="0"/>
              <a:t>Most engineering projects in the country are carried out using the fifty percent rule, thereby eating the capital and not the profit that is, contractors giving even more than fifty percent of the total cost of a project to some corrupt government officials and politicians before actually embarking on a project and in most cases, since the remaining part of the money will not be enough to do the job, the project may not be carried out and if it is carried out at all, it is usually sub-standard or abandoned.</a:t>
            </a:r>
          </a:p>
          <a:p>
            <a:pPr lvl="0"/>
            <a:r>
              <a:rPr lang="en-US" sz="2600" dirty="0"/>
              <a:t>The attitude of the government towards research and development hinders research opportunities in research institutions and universities. The government considers research and development projects to costly, therefore, universities and other tertiary institution are not given funds for it.</a:t>
            </a:r>
          </a:p>
          <a:p>
            <a:endParaRPr lang="en-GB" sz="2800" dirty="0"/>
          </a:p>
        </p:txBody>
      </p:sp>
    </p:spTree>
    <p:extLst>
      <p:ext uri="{BB962C8B-B14F-4D97-AF65-F5344CB8AC3E}">
        <p14:creationId xmlns:p14="http://schemas.microsoft.com/office/powerpoint/2010/main" val="294146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731D-1B9B-4D97-9CBD-5CFD9573886D}"/>
              </a:ext>
            </a:extLst>
          </p:cNvPr>
          <p:cNvSpPr>
            <a:spLocks noGrp="1"/>
          </p:cNvSpPr>
          <p:nvPr>
            <p:ph type="title"/>
          </p:nvPr>
        </p:nvSpPr>
        <p:spPr/>
        <p:txBody>
          <a:bodyPr/>
          <a:lstStyle/>
          <a:p>
            <a:r>
              <a:rPr lang="en-GB" sz="4400" b="1" dirty="0">
                <a:latin typeface="Agency FB" panose="020B0503020202020204" pitchFamily="34" charset="0"/>
              </a:rPr>
              <a:t>THE CHALLENGES OF INFRASTRUCTURE DEVELOPMENT IN NIGERIA</a:t>
            </a:r>
            <a:endParaRPr lang="en-GB" sz="4400" dirty="0">
              <a:latin typeface="Agency FB" panose="020B0503020202020204" pitchFamily="34" charset="0"/>
            </a:endParaRPr>
          </a:p>
        </p:txBody>
      </p:sp>
      <p:sp>
        <p:nvSpPr>
          <p:cNvPr id="3" name="Content Placeholder 2">
            <a:extLst>
              <a:ext uri="{FF2B5EF4-FFF2-40B4-BE49-F238E27FC236}">
                <a16:creationId xmlns:a16="http://schemas.microsoft.com/office/drawing/2014/main" id="{65B1E07D-34B0-4984-B1C0-818BBF655FDF}"/>
              </a:ext>
            </a:extLst>
          </p:cNvPr>
          <p:cNvSpPr>
            <a:spLocks noGrp="1"/>
          </p:cNvSpPr>
          <p:nvPr>
            <p:ph idx="1"/>
          </p:nvPr>
        </p:nvSpPr>
        <p:spPr>
          <a:xfrm>
            <a:off x="1103312" y="2052918"/>
            <a:ext cx="9986719" cy="4254097"/>
          </a:xfrm>
        </p:spPr>
        <p:txBody>
          <a:bodyPr>
            <a:normAutofit/>
          </a:bodyPr>
          <a:lstStyle/>
          <a:p>
            <a:r>
              <a:rPr lang="en-GB" sz="2400" b="1" dirty="0"/>
              <a:t>- Lack of Visionary Leaders</a:t>
            </a:r>
            <a:r>
              <a:rPr lang="en-GB" sz="2400" dirty="0"/>
              <a:t>: Visionary leaders are the builders of a new dawn, working with imagination, insight, and boldness. They present a challenge that calls forth the best in people and brings them together around a shared sense of purpose</a:t>
            </a:r>
          </a:p>
          <a:p>
            <a:pPr algn="just"/>
            <a:r>
              <a:rPr lang="en-GB" sz="2400" b="1" dirty="0"/>
              <a:t>- Demand and supply</a:t>
            </a:r>
            <a:r>
              <a:rPr lang="en-GB" sz="2400" dirty="0"/>
              <a:t>: Due to poor performances of most past leaders in the area of infrastructure provision, the desire for infrastructure development overwhelms the provision. Unfortunately, over 70% of the federal roads are in bad state of repair. In the area of housing, Nigeria requires about 17 million housing units and 60 trillion naira in order to meet its housing needs. </a:t>
            </a:r>
          </a:p>
          <a:p>
            <a:pPr marL="0" indent="0">
              <a:buNone/>
            </a:pPr>
            <a:endParaRPr lang="en-GB" u="sng" dirty="0"/>
          </a:p>
        </p:txBody>
      </p:sp>
    </p:spTree>
    <p:extLst>
      <p:ext uri="{BB962C8B-B14F-4D97-AF65-F5344CB8AC3E}">
        <p14:creationId xmlns:p14="http://schemas.microsoft.com/office/powerpoint/2010/main" val="29182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508" y="1219200"/>
            <a:ext cx="10433538" cy="5029200"/>
          </a:xfrm>
        </p:spPr>
        <p:txBody>
          <a:bodyPr/>
          <a:lstStyle/>
          <a:p>
            <a:r>
              <a:rPr lang="en-GB" sz="2600" dirty="0"/>
              <a:t> </a:t>
            </a:r>
            <a:r>
              <a:rPr lang="en-GB" sz="2600" b="1" dirty="0"/>
              <a:t>- Procurement Method:</a:t>
            </a:r>
            <a:r>
              <a:rPr lang="en-GB" sz="2600" dirty="0"/>
              <a:t> The procurement methods being adopted are prone to criticisms. The Public Finance Initiatives, especially the Concession Method and Public/Private Partnership (PPP) are questionable and seems to mortgage others who are not part of the arrangement to the scheme’s future.</a:t>
            </a:r>
          </a:p>
          <a:p>
            <a:r>
              <a:rPr lang="en-GB" sz="2600" b="1" dirty="0"/>
              <a:t>- Corruption</a:t>
            </a:r>
            <a:r>
              <a:rPr lang="en-GB" sz="2600" dirty="0"/>
              <a:t>: Corruption does not only raise the price of infrastructure, it can also reduce the quality of, and economic returns from, infrastructure investment. The corruption in Nigeria is very high and unbearable for effective infrastructural development.</a:t>
            </a:r>
          </a:p>
          <a:p>
            <a:endParaRPr lang="en-US" dirty="0"/>
          </a:p>
        </p:txBody>
      </p:sp>
    </p:spTree>
    <p:extLst>
      <p:ext uri="{BB962C8B-B14F-4D97-AF65-F5344CB8AC3E}">
        <p14:creationId xmlns:p14="http://schemas.microsoft.com/office/powerpoint/2010/main" val="896880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379</TotalTime>
  <Words>799</Words>
  <Application>Microsoft Office PowerPoint</Application>
  <PresentationFormat>Widescreen</PresentationFormat>
  <Paragraphs>40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Agency FB</vt:lpstr>
      <vt:lpstr>Arial</vt:lpstr>
      <vt:lpstr>Calibri</vt:lpstr>
      <vt:lpstr>Century Gothic</vt:lpstr>
      <vt:lpstr>Wingdings 3</vt:lpstr>
      <vt:lpstr>Ion</vt:lpstr>
      <vt:lpstr>ENGINEERING LAW AND MANAGERIAL ECONOMICS FOR INFRASTRUCTURAL DEVELOPMENT IN NIGERIA: CHALLENGES AND WAY FORWARD </vt:lpstr>
      <vt:lpstr>WHAT IS ENGINEERING LAW?</vt:lpstr>
      <vt:lpstr>WHICH BRINGS US BACK TO……..</vt:lpstr>
      <vt:lpstr>WHAT IS MANAGERIAL ECONOMICS? </vt:lpstr>
      <vt:lpstr>PowerPoint Presentation</vt:lpstr>
      <vt:lpstr> CHALLENGES OF ENGINEERING IN NIGERIA </vt:lpstr>
      <vt:lpstr>PowerPoint Presentation</vt:lpstr>
      <vt:lpstr>THE CHALLENGES OF INFRASTRUCTURE DEVELOPMENT IN NIGERIA</vt:lpstr>
      <vt:lpstr>PowerPoint Presentation</vt:lpstr>
      <vt:lpstr>WHAT ARE THE WAYS FORWARD FOR INFRASTRUCTURAL DEVELOPMENT? </vt:lpstr>
      <vt:lpstr>PowerPoint Presentation</vt:lpstr>
      <vt:lpstr>CONCLUSION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INFRASTRUCTURAL DEVELOPMENT IN NIGERIA: CHALLENGES AND WAY FORWARD</dc:title>
  <dc:creator>TOBE</dc:creator>
  <cp:lastModifiedBy>Hp</cp:lastModifiedBy>
  <cp:revision>28</cp:revision>
  <dcterms:created xsi:type="dcterms:W3CDTF">2020-04-12T13:01:10Z</dcterms:created>
  <dcterms:modified xsi:type="dcterms:W3CDTF">2020-04-12T20:48:49Z</dcterms:modified>
</cp:coreProperties>
</file>