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42272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A88FB-8B2C-4C91-97E2-80475CBBACD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341842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1613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256150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29439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BA88FB-8B2C-4C91-97E2-80475CBBACDC}"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174604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BA88FB-8B2C-4C91-97E2-80475CBBACDC}" type="datetimeFigureOut">
              <a:rPr lang="en-US" smtClean="0"/>
              <a:t>4/12/2020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2583551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14616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10474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241794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A88FB-8B2C-4C91-97E2-80475CBBACDC}"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421753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BA88FB-8B2C-4C91-97E2-80475CBBACD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73699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BA88FB-8B2C-4C91-97E2-80475CBBACDC}"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14848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BA88FB-8B2C-4C91-97E2-80475CBBACDC}"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303970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A88FB-8B2C-4C91-97E2-80475CBBACDC}"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194674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A88FB-8B2C-4C91-97E2-80475CBBACD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391805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A88FB-8B2C-4C91-97E2-80475CBBACDC}"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D943B4-EA49-4246-90E1-FED8B415CB42}" type="slidenum">
              <a:rPr lang="en-US" smtClean="0"/>
              <a:t>‹#›</a:t>
            </a:fld>
            <a:endParaRPr lang="en-US"/>
          </a:p>
        </p:txBody>
      </p:sp>
    </p:spTree>
    <p:extLst>
      <p:ext uri="{BB962C8B-B14F-4D97-AF65-F5344CB8AC3E}">
        <p14:creationId xmlns:p14="http://schemas.microsoft.com/office/powerpoint/2010/main" val="324275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4BA88FB-8B2C-4C91-97E2-80475CBBACDC}" type="datetimeFigureOut">
              <a:rPr lang="en-US" smtClean="0"/>
              <a:t>4/12/2020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6D943B4-EA49-4246-90E1-FED8B415CB42}" type="slidenum">
              <a:rPr lang="en-US" smtClean="0"/>
              <a:t>‹#›</a:t>
            </a:fld>
            <a:endParaRPr lang="en-US"/>
          </a:p>
        </p:txBody>
      </p:sp>
    </p:spTree>
    <p:extLst>
      <p:ext uri="{BB962C8B-B14F-4D97-AF65-F5344CB8AC3E}">
        <p14:creationId xmlns:p14="http://schemas.microsoft.com/office/powerpoint/2010/main" val="18142261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TOPIC:</a:t>
            </a:r>
            <a:r>
              <a:rPr lang="en-US" sz="3600" b="1" dirty="0"/>
              <a:t> OPERATION, MAINTENANCE AND MANAGEMENT OF ENGINEERING EQUIPMENT FOR SUSTAINABLE DEVELOPMENT IN NIGERIA</a:t>
            </a:r>
            <a:endParaRPr lang="en-US" sz="3600" dirty="0"/>
          </a:p>
        </p:txBody>
      </p:sp>
      <p:sp>
        <p:nvSpPr>
          <p:cNvPr id="3" name="Subtitle 2"/>
          <p:cNvSpPr>
            <a:spLocks noGrp="1"/>
          </p:cNvSpPr>
          <p:nvPr>
            <p:ph type="subTitle" idx="1"/>
          </p:nvPr>
        </p:nvSpPr>
        <p:spPr/>
        <p:txBody>
          <a:bodyPr>
            <a:normAutofit fontScale="77500" lnSpcReduction="20000"/>
          </a:bodyPr>
          <a:lstStyle/>
          <a:p>
            <a:r>
              <a:rPr lang="en-US" dirty="0" smtClean="0"/>
              <a:t>ADEYEMO OLIVE INIOLUWA</a:t>
            </a:r>
          </a:p>
          <a:p>
            <a:r>
              <a:rPr lang="en-US" dirty="0" smtClean="0"/>
              <a:t>17/ENG05/003</a:t>
            </a:r>
          </a:p>
          <a:p>
            <a:r>
              <a:rPr lang="en-US" dirty="0" smtClean="0"/>
              <a:t>MECHATRONICS ENGINEERING.</a:t>
            </a:r>
            <a:endParaRPr lang="en-US" dirty="0"/>
          </a:p>
        </p:txBody>
      </p:sp>
    </p:spTree>
    <p:extLst>
      <p:ext uri="{BB962C8B-B14F-4D97-AF65-F5344CB8AC3E}">
        <p14:creationId xmlns:p14="http://schemas.microsoft.com/office/powerpoint/2010/main" val="291176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186" y="3172043"/>
            <a:ext cx="9800822" cy="1366528"/>
          </a:xfrm>
          <a:prstGeom prst="rect">
            <a:avLst/>
          </a:prstGeom>
        </p:spPr>
        <p:txBody>
          <a:bodyPr wrap="square">
            <a:spAutoFit/>
          </a:bodyPr>
          <a:lstStyle/>
          <a:p>
            <a:pPr>
              <a:lnSpc>
                <a:spcPct val="115000"/>
              </a:lnSpc>
              <a:spcAft>
                <a:spcPts val="1000"/>
              </a:spcAft>
            </a:pPr>
            <a:r>
              <a:rPr lang="en-US" b="1" i="1" dirty="0" smtClean="0">
                <a:effectLst/>
                <a:latin typeface="Calibri" panose="020F0502020204030204" pitchFamily="34" charset="0"/>
                <a:ea typeface="Calibri" panose="020F0502020204030204" pitchFamily="34" charset="0"/>
                <a:cs typeface="FrankRuehl" panose="020E0503060101010101" pitchFamily="34" charset="-79"/>
              </a:rPr>
              <a:t>                                                                   </a:t>
            </a:r>
            <a:r>
              <a:rPr lang="en-US" sz="7200" b="1" i="1" dirty="0" smtClean="0">
                <a:effectLst/>
                <a:latin typeface="Calibri" panose="020F0502020204030204" pitchFamily="34" charset="0"/>
                <a:ea typeface="Calibri" panose="020F0502020204030204" pitchFamily="34" charset="0"/>
                <a:cs typeface="FrankRuehl" panose="020E0503060101010101" pitchFamily="34" charset="-79"/>
              </a:rPr>
              <a:t>THANK YOU</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27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TABLE OF CONTENT</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CHAPTER 1: Introduction                         </a:t>
            </a:r>
          </a:p>
          <a:p>
            <a:r>
              <a:rPr lang="en-US" dirty="0"/>
              <a:t>                     Sustainable Environment And Why?</a:t>
            </a:r>
          </a:p>
          <a:p>
            <a:r>
              <a:rPr lang="en-US" dirty="0"/>
              <a:t>CHAPTER 2: Challenges and prospects for sustainable development</a:t>
            </a:r>
          </a:p>
          <a:p>
            <a:r>
              <a:rPr lang="en-US" dirty="0"/>
              <a:t>CHAPTER 3: Principles to Guide Engineers.</a:t>
            </a:r>
          </a:p>
          <a:p>
            <a:r>
              <a:rPr lang="en-US" dirty="0"/>
              <a:t>CHAPTER 4: </a:t>
            </a:r>
            <a:r>
              <a:rPr lang="en-US" dirty="0" smtClean="0"/>
              <a:t>Conclusion.</a:t>
            </a:r>
            <a:endParaRPr lang="en-US" dirty="0"/>
          </a:p>
        </p:txBody>
      </p:sp>
    </p:spTree>
    <p:extLst>
      <p:ext uri="{BB962C8B-B14F-4D97-AF65-F5344CB8AC3E}">
        <p14:creationId xmlns:p14="http://schemas.microsoft.com/office/powerpoint/2010/main" val="274090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u="sng" dirty="0" smtClean="0"/>
              <a:t>CHAPTER1</a:t>
            </a:r>
            <a:r>
              <a:rPr lang="en-US" dirty="0" smtClean="0"/>
              <a:t/>
            </a:r>
            <a:br>
              <a:rPr lang="en-US" dirty="0" smtClean="0"/>
            </a:br>
            <a:r>
              <a:rPr lang="en-US" dirty="0"/>
              <a:t> </a:t>
            </a:r>
            <a:r>
              <a:rPr lang="en-US" dirty="0" smtClean="0"/>
              <a:t>                     INTRODUCTION</a:t>
            </a:r>
            <a:endParaRPr lang="en-US" dirty="0"/>
          </a:p>
        </p:txBody>
      </p:sp>
      <p:sp>
        <p:nvSpPr>
          <p:cNvPr id="3" name="Content Placeholder 2"/>
          <p:cNvSpPr>
            <a:spLocks noGrp="1"/>
          </p:cNvSpPr>
          <p:nvPr>
            <p:ph idx="1"/>
          </p:nvPr>
        </p:nvSpPr>
        <p:spPr>
          <a:xfrm>
            <a:off x="1104293" y="1975644"/>
            <a:ext cx="8946541" cy="4195481"/>
          </a:xfrm>
        </p:spPr>
        <p:txBody>
          <a:bodyPr/>
          <a:lstStyle/>
          <a:p>
            <a:r>
              <a:rPr lang="en-US" dirty="0"/>
              <a:t>Who is an Engineer?  </a:t>
            </a:r>
          </a:p>
          <a:p>
            <a:r>
              <a:rPr lang="en-US" dirty="0"/>
              <a:t>An </a:t>
            </a:r>
            <a:r>
              <a:rPr lang="en-US" b="1" dirty="0"/>
              <a:t>engineer</a:t>
            </a:r>
            <a:r>
              <a:rPr lang="en-US" dirty="0"/>
              <a:t> is a person who uses scientific knowledge to design, construct, and maintain engines and machines or structures such as roads, railways, and bridges. An </a:t>
            </a:r>
            <a:r>
              <a:rPr lang="en-US" b="1" dirty="0"/>
              <a:t>engineer</a:t>
            </a:r>
            <a:r>
              <a:rPr lang="en-US" dirty="0"/>
              <a:t> is a person who repairs mechanical or electrical devices. They send a service </a:t>
            </a:r>
            <a:r>
              <a:rPr lang="en-US" b="1" dirty="0"/>
              <a:t>engineer</a:t>
            </a:r>
            <a:r>
              <a:rPr lang="en-US" dirty="0"/>
              <a:t> to fix the disk </a:t>
            </a:r>
            <a:r>
              <a:rPr lang="en-US" dirty="0" err="1"/>
              <a:t>drive.nes</a:t>
            </a:r>
            <a:r>
              <a:rPr lang="en-US" dirty="0"/>
              <a:t> and machines or structures such as roads, railways, and bridges. An </a:t>
            </a:r>
            <a:r>
              <a:rPr lang="en-US" b="1" dirty="0"/>
              <a:t>engineer</a:t>
            </a:r>
            <a:r>
              <a:rPr lang="en-US" dirty="0"/>
              <a:t> is a person who repairs mechanical or electrical devices. They send a service </a:t>
            </a:r>
            <a:r>
              <a:rPr lang="en-US" b="1" dirty="0"/>
              <a:t>engineer</a:t>
            </a:r>
            <a:r>
              <a:rPr lang="en-US" dirty="0"/>
              <a:t> to fix the disk </a:t>
            </a:r>
            <a:r>
              <a:rPr lang="en-US" dirty="0" smtClean="0"/>
              <a:t>drive.</a:t>
            </a:r>
            <a:endParaRPr lang="en-US" dirty="0"/>
          </a:p>
        </p:txBody>
      </p:sp>
    </p:spTree>
    <p:extLst>
      <p:ext uri="{BB962C8B-B14F-4D97-AF65-F5344CB8AC3E}">
        <p14:creationId xmlns:p14="http://schemas.microsoft.com/office/powerpoint/2010/main" val="267179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656" y="1666008"/>
            <a:ext cx="8351930" cy="3732048"/>
          </a:xfrm>
          <a:prstGeom prst="rect">
            <a:avLst/>
          </a:prstGeom>
        </p:spPr>
      </p:pic>
    </p:spTree>
    <p:extLst>
      <p:ext uri="{BB962C8B-B14F-4D97-AF65-F5344CB8AC3E}">
        <p14:creationId xmlns:p14="http://schemas.microsoft.com/office/powerpoint/2010/main" val="343030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CHAPTER 2</a:t>
            </a:r>
            <a:br>
              <a:rPr lang="en-US" dirty="0" smtClean="0"/>
            </a:br>
            <a:r>
              <a:rPr lang="en-US" sz="3200" dirty="0" smtClean="0"/>
              <a:t>CHALLENGES FACED AND PROSPECTS</a:t>
            </a:r>
            <a:endParaRPr lang="en-US" sz="3200" dirty="0"/>
          </a:p>
        </p:txBody>
      </p:sp>
      <p:sp>
        <p:nvSpPr>
          <p:cNvPr id="3" name="Content Placeholder 2"/>
          <p:cNvSpPr>
            <a:spLocks noGrp="1"/>
          </p:cNvSpPr>
          <p:nvPr>
            <p:ph idx="1"/>
          </p:nvPr>
        </p:nvSpPr>
        <p:spPr/>
        <p:txBody>
          <a:bodyPr>
            <a:normAutofit fontScale="92500"/>
          </a:bodyPr>
          <a:lstStyle/>
          <a:p>
            <a:r>
              <a:rPr lang="en-US" sz="1200" dirty="0"/>
              <a:t>Often, mechanical, electronic and software engineers in many companies are in different locations of the company. Better still, in some cases, they may be in the same building or the same office but the chances are they live in different worlds, speaking different languages and therefore cannot effectively communicate with each other when it comes to product design or problem solving. Simply because they come from different backgrounds knowing remarkably little about other related disciplines. For instance, when the Mechanical engineers design a system they pass it over to the Electrical/Electronic engineers to design and fit the control systems and they, in turn, pass it over to the Software engineers to write the control program. This serial and disjointed engineering practice result in producing an un-optimized product or solution.</a:t>
            </a:r>
          </a:p>
          <a:p>
            <a:r>
              <a:rPr lang="en-US" sz="1200" dirty="0"/>
              <a:t>To overcome these difficulties, Mechatronics evolves as a trans-disciplinary approach to solving engineering problem based on open communication systems and concurrent practices, with the overall benefit of designing and providing better engineering products and services.</a:t>
            </a:r>
          </a:p>
          <a:p>
            <a:r>
              <a:rPr lang="en-US" sz="1200" b="1" u="sng" dirty="0"/>
              <a:t>WHY DO WE NEEED EQUIPMENTS?</a:t>
            </a:r>
            <a:endParaRPr lang="en-US" sz="1200" dirty="0"/>
          </a:p>
          <a:p>
            <a:r>
              <a:rPr lang="en-US" sz="1200" b="1" dirty="0"/>
              <a:t>As engineers who advance every day, we must have specific tools to ensure better work and efficiency of our work so as to produce a good job. Does one see a farmer without a hoe or A Teacher without books? The same as for an engineer, tools and equipment are very key to get a job done easier and faster. No tools means no work for engineers. And no job for engineers means no sustainable and efficient development in the environment or in this case country. </a:t>
            </a:r>
            <a:r>
              <a:rPr lang="en-US" sz="1200" dirty="0" smtClean="0"/>
              <a:t>So </a:t>
            </a:r>
            <a:r>
              <a:rPr lang="en-US" sz="1200" dirty="0"/>
              <a:t>as to get this government can also be of help because they hold a higher percent of the world’s financial services.</a:t>
            </a:r>
          </a:p>
          <a:p>
            <a:endParaRPr lang="en-US" sz="1200" dirty="0"/>
          </a:p>
        </p:txBody>
      </p:sp>
    </p:spTree>
    <p:extLst>
      <p:ext uri="{BB962C8B-B14F-4D97-AF65-F5344CB8AC3E}">
        <p14:creationId xmlns:p14="http://schemas.microsoft.com/office/powerpoint/2010/main" val="21941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CHAPTER 3</a:t>
            </a:r>
            <a:br>
              <a:rPr lang="en-US" dirty="0" smtClean="0"/>
            </a:br>
            <a:r>
              <a:rPr lang="en-US" dirty="0" smtClean="0"/>
              <a:t>PRINCIPLES TO GUIDE ENGINEERS</a:t>
            </a:r>
            <a:endParaRPr lang="en-US" dirty="0"/>
          </a:p>
        </p:txBody>
      </p:sp>
      <p:pic>
        <p:nvPicPr>
          <p:cNvPr id="4" name="Content Placeholder 3"/>
          <p:cNvPicPr>
            <a:picLocks noGrp="1"/>
          </p:cNvPicPr>
          <p:nvPr>
            <p:ph idx="1"/>
          </p:nvPr>
        </p:nvPicPr>
        <p:blipFill>
          <a:blip r:embed="rId2"/>
          <a:stretch>
            <a:fillRect/>
          </a:stretch>
        </p:blipFill>
        <p:spPr>
          <a:xfrm>
            <a:off x="2176530" y="2603500"/>
            <a:ext cx="5280338" cy="3416300"/>
          </a:xfrm>
          <a:prstGeom prst="rect">
            <a:avLst/>
          </a:prstGeom>
        </p:spPr>
      </p:pic>
    </p:spTree>
    <p:extLst>
      <p:ext uri="{BB962C8B-B14F-4D97-AF65-F5344CB8AC3E}">
        <p14:creationId xmlns:p14="http://schemas.microsoft.com/office/powerpoint/2010/main" val="31677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53803" y="461963"/>
            <a:ext cx="6903076" cy="5934075"/>
          </a:xfrm>
          <a:prstGeom prst="rect">
            <a:avLst/>
          </a:prstGeom>
        </p:spPr>
      </p:pic>
    </p:spTree>
    <p:extLst>
      <p:ext uri="{BB962C8B-B14F-4D97-AF65-F5344CB8AC3E}">
        <p14:creationId xmlns:p14="http://schemas.microsoft.com/office/powerpoint/2010/main" val="42485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803041" y="434340"/>
            <a:ext cx="7907629" cy="5989320"/>
          </a:xfrm>
          <a:prstGeom prst="rect">
            <a:avLst/>
          </a:prstGeom>
        </p:spPr>
      </p:pic>
    </p:spTree>
    <p:extLst>
      <p:ext uri="{BB962C8B-B14F-4D97-AF65-F5344CB8AC3E}">
        <p14:creationId xmlns:p14="http://schemas.microsoft.com/office/powerpoint/2010/main" val="337319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8761413" cy="958163"/>
          </a:xfrm>
        </p:spPr>
        <p:txBody>
          <a:bodyPr/>
          <a:lstStyle/>
          <a:p>
            <a:r>
              <a:rPr lang="en-US" dirty="0" smtClean="0"/>
              <a:t>                       CHAPTER 4</a:t>
            </a:r>
            <a:br>
              <a:rPr lang="en-US" dirty="0" smtClean="0"/>
            </a:br>
            <a:r>
              <a:rPr lang="en-US" dirty="0" smtClean="0"/>
              <a:t>                    CONCLUSION</a:t>
            </a:r>
            <a:endParaRPr lang="en-US" dirty="0"/>
          </a:p>
        </p:txBody>
      </p:sp>
      <p:sp>
        <p:nvSpPr>
          <p:cNvPr id="3" name="Content Placeholder 2"/>
          <p:cNvSpPr>
            <a:spLocks noGrp="1"/>
          </p:cNvSpPr>
          <p:nvPr>
            <p:ph idx="1"/>
          </p:nvPr>
        </p:nvSpPr>
        <p:spPr>
          <a:xfrm>
            <a:off x="1541320" y="2616379"/>
            <a:ext cx="8825659" cy="3416300"/>
          </a:xfrm>
        </p:spPr>
        <p:txBody>
          <a:bodyPr>
            <a:normAutofit fontScale="85000" lnSpcReduction="10000"/>
          </a:bodyPr>
          <a:lstStyle/>
          <a:p>
            <a:r>
              <a:rPr lang="en-US" dirty="0"/>
              <a:t>Technology has remained one of the most essential ingredients to attaining national development and self-sufficiency. Nowadays, the trend in manufacturing and services has shifted to the use of automated and intelligent production plants, which is mechatronics. This has been recognized early enough by many countries (such as China, India, Thailand, Singapore, Malaysia, among others) that were classified as developing countries some few years back, but most of which are today providing Hi-Tec products and services to the so called industrialized nations of yester years. For the simple reason that they embraced technological transformation at the appropriate time act swiftly. It is still not late for Nigeria to take dressing from these countries. The benefits of establishing mechatronics education in Nigeria are numerous. Sustainability is referred to both explicitly and implicitly in several Engineering Council documents, including the UK Standard for Professional Engineering Competence (UK-SPEC), The Accreditation of Higher Education </a:t>
            </a:r>
            <a:r>
              <a:rPr lang="en-US" dirty="0" err="1"/>
              <a:t>Programmes</a:t>
            </a:r>
            <a:r>
              <a:rPr lang="en-US" dirty="0"/>
              <a:t> and Guidelines for Institution Codes of Conduct, which can be found in UK-SPEC. Many Professional Engineering Institutions produce materials related to sustainability, some of which were referred to in the preparation of this guidance.</a:t>
            </a:r>
          </a:p>
          <a:p>
            <a:endParaRPr lang="en-US" dirty="0"/>
          </a:p>
        </p:txBody>
      </p:sp>
    </p:spTree>
    <p:extLst>
      <p:ext uri="{BB962C8B-B14F-4D97-AF65-F5344CB8AC3E}">
        <p14:creationId xmlns:p14="http://schemas.microsoft.com/office/powerpoint/2010/main" val="348220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33</TotalTime>
  <Words>587</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FrankRuehl</vt:lpstr>
      <vt:lpstr>Times New Roman</vt:lpstr>
      <vt:lpstr>Wingdings 3</vt:lpstr>
      <vt:lpstr>Ion Boardroom</vt:lpstr>
      <vt:lpstr>TOPIC: OPERATION, MAINTENANCE AND MANAGEMENT OF ENGINEERING EQUIPMENT FOR SUSTAINABLE DEVELOPMENT IN NIGERIA</vt:lpstr>
      <vt:lpstr>            TABLE OF CONTENT  </vt:lpstr>
      <vt:lpstr>                      CHAPTER1                       INTRODUCTION</vt:lpstr>
      <vt:lpstr>PowerPoint Presentation</vt:lpstr>
      <vt:lpstr>                    CHAPTER 2 CHALLENGES FACED AND PROSPECTS</vt:lpstr>
      <vt:lpstr>                      CHAPTER 3 PRINCIPLES TO GUIDE ENGINEERS</vt:lpstr>
      <vt:lpstr>PowerPoint Presentation</vt:lpstr>
      <vt:lpstr>PowerPoint Presentation</vt:lpstr>
      <vt:lpstr>                       CHAPTER 4                     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OPERATION, MAINTENANCE AND MANAGEMENT OF ENGINEERING EQUIPMENT FOR SUSTAINABLE DEVELOPMENT IN NIGERIA</dc:title>
  <dc:creator>OLIVE</dc:creator>
  <cp:lastModifiedBy>OLIVE</cp:lastModifiedBy>
  <cp:revision>5</cp:revision>
  <dcterms:created xsi:type="dcterms:W3CDTF">2020-04-12T20:38:58Z</dcterms:created>
  <dcterms:modified xsi:type="dcterms:W3CDTF">2020-04-12T21:12:42Z</dcterms:modified>
</cp:coreProperties>
</file>