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71" r:id="rId7"/>
    <p:sldId id="272" r:id="rId8"/>
    <p:sldId id="262" r:id="rId9"/>
    <p:sldId id="263" r:id="rId10"/>
    <p:sldId id="264" r:id="rId11"/>
    <p:sldId id="267" r:id="rId12"/>
    <p:sldId id="265" r:id="rId13"/>
    <p:sldId id="266" r:id="rId14"/>
    <p:sldId id="268" r:id="rId15"/>
    <p:sldId id="269"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633CA1B4-01CB-4833-9EDA-E075176C5AF9}" type="datetimeFigureOut">
              <a:rPr lang="en-US" smtClean="0"/>
              <a:t>4/11/2020</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9CFEB8E4-CAD0-4220-B9C3-0798BB833F24}" type="slidenum">
              <a:rPr lang="en-US" smtClean="0"/>
              <a:t>‹#›</a:t>
            </a:fld>
            <a:endParaRPr lang="en-US"/>
          </a:p>
        </p:txBody>
      </p:sp>
    </p:spTree>
    <p:extLst>
      <p:ext uri="{BB962C8B-B14F-4D97-AF65-F5344CB8AC3E}">
        <p14:creationId xmlns:p14="http://schemas.microsoft.com/office/powerpoint/2010/main" val="2578406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3CA1B4-01CB-4833-9EDA-E075176C5AF9}" type="datetimeFigureOut">
              <a:rPr lang="en-US" smtClean="0"/>
              <a:t>4/11/2020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CFEB8E4-CAD0-4220-B9C3-0798BB833F24}" type="slidenum">
              <a:rPr lang="en-US" smtClean="0"/>
              <a:t>‹#›</a:t>
            </a:fld>
            <a:endParaRPr lang="en-US"/>
          </a:p>
        </p:txBody>
      </p:sp>
    </p:spTree>
    <p:extLst>
      <p:ext uri="{BB962C8B-B14F-4D97-AF65-F5344CB8AC3E}">
        <p14:creationId xmlns:p14="http://schemas.microsoft.com/office/powerpoint/2010/main" val="2301954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3CA1B4-01CB-4833-9EDA-E075176C5AF9}"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CFEB8E4-CAD0-4220-B9C3-0798BB833F24}" type="slidenum">
              <a:rPr lang="en-US" smtClean="0"/>
              <a:t>‹#›</a:t>
            </a:fld>
            <a:endParaRPr lang="en-US"/>
          </a:p>
        </p:txBody>
      </p:sp>
    </p:spTree>
    <p:extLst>
      <p:ext uri="{BB962C8B-B14F-4D97-AF65-F5344CB8AC3E}">
        <p14:creationId xmlns:p14="http://schemas.microsoft.com/office/powerpoint/2010/main" val="656012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3CA1B4-01CB-4833-9EDA-E075176C5AF9}"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CFEB8E4-CAD0-4220-B9C3-0798BB833F24}" type="slidenum">
              <a:rPr lang="en-US" smtClean="0"/>
              <a:t>‹#›</a:t>
            </a:fld>
            <a:endParaRPr lang="en-US"/>
          </a:p>
        </p:txBody>
      </p:sp>
    </p:spTree>
    <p:extLst>
      <p:ext uri="{BB962C8B-B14F-4D97-AF65-F5344CB8AC3E}">
        <p14:creationId xmlns:p14="http://schemas.microsoft.com/office/powerpoint/2010/main" val="21574256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3CA1B4-01CB-4833-9EDA-E075176C5AF9}"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CFEB8E4-CAD0-4220-B9C3-0798BB833F24}" type="slidenum">
              <a:rPr lang="en-US" smtClean="0"/>
              <a:t>‹#›</a:t>
            </a:fld>
            <a:endParaRPr lang="en-US"/>
          </a:p>
        </p:txBody>
      </p:sp>
    </p:spTree>
    <p:extLst>
      <p:ext uri="{BB962C8B-B14F-4D97-AF65-F5344CB8AC3E}">
        <p14:creationId xmlns:p14="http://schemas.microsoft.com/office/powerpoint/2010/main" val="27559447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33CA1B4-01CB-4833-9EDA-E075176C5AF9}" type="datetimeFigureOut">
              <a:rPr lang="en-US" smtClean="0"/>
              <a:t>4/11/2020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FEB8E4-CAD0-4220-B9C3-0798BB833F24}" type="slidenum">
              <a:rPr lang="en-US" smtClean="0"/>
              <a:t>‹#›</a:t>
            </a:fld>
            <a:endParaRPr lang="en-US"/>
          </a:p>
        </p:txBody>
      </p:sp>
    </p:spTree>
    <p:extLst>
      <p:ext uri="{BB962C8B-B14F-4D97-AF65-F5344CB8AC3E}">
        <p14:creationId xmlns:p14="http://schemas.microsoft.com/office/powerpoint/2010/main" val="22929033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33CA1B4-01CB-4833-9EDA-E075176C5AF9}" type="datetimeFigureOut">
              <a:rPr lang="en-US" smtClean="0"/>
              <a:t>4/11/2020</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9CFEB8E4-CAD0-4220-B9C3-0798BB833F24}" type="slidenum">
              <a:rPr lang="en-US" smtClean="0"/>
              <a:t>‹#›</a:t>
            </a:fld>
            <a:endParaRPr lang="en-US"/>
          </a:p>
        </p:txBody>
      </p:sp>
    </p:spTree>
    <p:extLst>
      <p:ext uri="{BB962C8B-B14F-4D97-AF65-F5344CB8AC3E}">
        <p14:creationId xmlns:p14="http://schemas.microsoft.com/office/powerpoint/2010/main" val="8947701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633CA1B4-01CB-4833-9EDA-E075176C5AF9}"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FEB8E4-CAD0-4220-B9C3-0798BB833F24}" type="slidenum">
              <a:rPr lang="en-US" smtClean="0"/>
              <a:t>‹#›</a:t>
            </a:fld>
            <a:endParaRPr lang="en-US"/>
          </a:p>
        </p:txBody>
      </p:sp>
    </p:spTree>
    <p:extLst>
      <p:ext uri="{BB962C8B-B14F-4D97-AF65-F5344CB8AC3E}">
        <p14:creationId xmlns:p14="http://schemas.microsoft.com/office/powerpoint/2010/main" val="36167408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633CA1B4-01CB-4833-9EDA-E075176C5AF9}"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CFEB8E4-CAD0-4220-B9C3-0798BB833F24}" type="slidenum">
              <a:rPr lang="en-US" smtClean="0"/>
              <a:t>‹#›</a:t>
            </a:fld>
            <a:endParaRPr lang="en-US"/>
          </a:p>
        </p:txBody>
      </p:sp>
    </p:spTree>
    <p:extLst>
      <p:ext uri="{BB962C8B-B14F-4D97-AF65-F5344CB8AC3E}">
        <p14:creationId xmlns:p14="http://schemas.microsoft.com/office/powerpoint/2010/main" val="1187563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3CA1B4-01CB-4833-9EDA-E075176C5AF9}"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FEB8E4-CAD0-4220-B9C3-0798BB833F24}" type="slidenum">
              <a:rPr lang="en-US" smtClean="0"/>
              <a:t>‹#›</a:t>
            </a:fld>
            <a:endParaRPr lang="en-US"/>
          </a:p>
        </p:txBody>
      </p:sp>
    </p:spTree>
    <p:extLst>
      <p:ext uri="{BB962C8B-B14F-4D97-AF65-F5344CB8AC3E}">
        <p14:creationId xmlns:p14="http://schemas.microsoft.com/office/powerpoint/2010/main" val="1853324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3CA1B4-01CB-4833-9EDA-E075176C5AF9}"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CFEB8E4-CAD0-4220-B9C3-0798BB833F24}" type="slidenum">
              <a:rPr lang="en-US" smtClean="0"/>
              <a:t>‹#›</a:t>
            </a:fld>
            <a:endParaRPr lang="en-US"/>
          </a:p>
        </p:txBody>
      </p:sp>
    </p:spTree>
    <p:extLst>
      <p:ext uri="{BB962C8B-B14F-4D97-AF65-F5344CB8AC3E}">
        <p14:creationId xmlns:p14="http://schemas.microsoft.com/office/powerpoint/2010/main" val="3396786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33CA1B4-01CB-4833-9EDA-E075176C5AF9}" type="datetimeFigureOut">
              <a:rPr lang="en-US" smtClean="0"/>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FEB8E4-CAD0-4220-B9C3-0798BB833F24}" type="slidenum">
              <a:rPr lang="en-US" smtClean="0"/>
              <a:t>‹#›</a:t>
            </a:fld>
            <a:endParaRPr lang="en-US"/>
          </a:p>
        </p:txBody>
      </p:sp>
    </p:spTree>
    <p:extLst>
      <p:ext uri="{BB962C8B-B14F-4D97-AF65-F5344CB8AC3E}">
        <p14:creationId xmlns:p14="http://schemas.microsoft.com/office/powerpoint/2010/main" val="1882017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33CA1B4-01CB-4833-9EDA-E075176C5AF9}" type="datetimeFigureOut">
              <a:rPr lang="en-US" smtClean="0"/>
              <a:t>4/11/2020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FEB8E4-CAD0-4220-B9C3-0798BB833F24}" type="slidenum">
              <a:rPr lang="en-US" smtClean="0"/>
              <a:t>‹#›</a:t>
            </a:fld>
            <a:endParaRPr lang="en-US"/>
          </a:p>
        </p:txBody>
      </p:sp>
    </p:spTree>
    <p:extLst>
      <p:ext uri="{BB962C8B-B14F-4D97-AF65-F5344CB8AC3E}">
        <p14:creationId xmlns:p14="http://schemas.microsoft.com/office/powerpoint/2010/main" val="3157974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33CA1B4-01CB-4833-9EDA-E075176C5AF9}" type="datetimeFigureOut">
              <a:rPr lang="en-US" smtClean="0"/>
              <a:t>4/11/2020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FEB8E4-CAD0-4220-B9C3-0798BB833F24}" type="slidenum">
              <a:rPr lang="en-US" smtClean="0"/>
              <a:t>‹#›</a:t>
            </a:fld>
            <a:endParaRPr lang="en-US"/>
          </a:p>
        </p:txBody>
      </p:sp>
    </p:spTree>
    <p:extLst>
      <p:ext uri="{BB962C8B-B14F-4D97-AF65-F5344CB8AC3E}">
        <p14:creationId xmlns:p14="http://schemas.microsoft.com/office/powerpoint/2010/main" val="877531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3CA1B4-01CB-4833-9EDA-E075176C5AF9}" type="datetimeFigureOut">
              <a:rPr lang="en-US" smtClean="0"/>
              <a:t>4/11/2020</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9CFEB8E4-CAD0-4220-B9C3-0798BB833F24}" type="slidenum">
              <a:rPr lang="en-US" smtClean="0"/>
              <a:t>‹#›</a:t>
            </a:fld>
            <a:endParaRPr lang="en-US"/>
          </a:p>
        </p:txBody>
      </p:sp>
    </p:spTree>
    <p:extLst>
      <p:ext uri="{BB962C8B-B14F-4D97-AF65-F5344CB8AC3E}">
        <p14:creationId xmlns:p14="http://schemas.microsoft.com/office/powerpoint/2010/main" val="3723515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3CA1B4-01CB-4833-9EDA-E075176C5AF9}" type="datetimeFigureOut">
              <a:rPr lang="en-US" smtClean="0"/>
              <a:t>4/11/2020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CFEB8E4-CAD0-4220-B9C3-0798BB833F24}" type="slidenum">
              <a:rPr lang="en-US" smtClean="0"/>
              <a:t>‹#›</a:t>
            </a:fld>
            <a:endParaRPr lang="en-US"/>
          </a:p>
        </p:txBody>
      </p:sp>
    </p:spTree>
    <p:extLst>
      <p:ext uri="{BB962C8B-B14F-4D97-AF65-F5344CB8AC3E}">
        <p14:creationId xmlns:p14="http://schemas.microsoft.com/office/powerpoint/2010/main" val="1225587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3CA1B4-01CB-4833-9EDA-E075176C5AF9}" type="datetimeFigureOut">
              <a:rPr lang="en-US" smtClean="0"/>
              <a:t>4/11/2020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CFEB8E4-CAD0-4220-B9C3-0798BB833F24}" type="slidenum">
              <a:rPr lang="en-US" smtClean="0"/>
              <a:t>‹#›</a:t>
            </a:fld>
            <a:endParaRPr lang="en-US"/>
          </a:p>
        </p:txBody>
      </p:sp>
    </p:spTree>
    <p:extLst>
      <p:ext uri="{BB962C8B-B14F-4D97-AF65-F5344CB8AC3E}">
        <p14:creationId xmlns:p14="http://schemas.microsoft.com/office/powerpoint/2010/main" val="3011446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633CA1B4-01CB-4833-9EDA-E075176C5AF9}" type="datetimeFigureOut">
              <a:rPr lang="en-US" smtClean="0"/>
              <a:t>4/11/2020</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9CFEB8E4-CAD0-4220-B9C3-0798BB833F24}" type="slidenum">
              <a:rPr lang="en-US" smtClean="0"/>
              <a:t>‹#›</a:t>
            </a:fld>
            <a:endParaRPr lang="en-US"/>
          </a:p>
        </p:txBody>
      </p:sp>
    </p:spTree>
    <p:extLst>
      <p:ext uri="{BB962C8B-B14F-4D97-AF65-F5344CB8AC3E}">
        <p14:creationId xmlns:p14="http://schemas.microsoft.com/office/powerpoint/2010/main" val="240997054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8800" dirty="0" smtClean="0">
                <a:latin typeface="Algerian" panose="04020705040A02060702" pitchFamily="82" charset="0"/>
              </a:rPr>
              <a:t>WELCOME TO MY PRESENTATION</a:t>
            </a:r>
            <a:endParaRPr lang="en-US" sz="8800" dirty="0">
              <a:latin typeface="Algerian" panose="04020705040A02060702" pitchFamily="82" charset="0"/>
            </a:endParaRPr>
          </a:p>
        </p:txBody>
      </p:sp>
      <p:sp>
        <p:nvSpPr>
          <p:cNvPr id="3" name="Subtitle 2"/>
          <p:cNvSpPr>
            <a:spLocks noGrp="1"/>
          </p:cNvSpPr>
          <p:nvPr>
            <p:ph type="subTitle" idx="1"/>
          </p:nvPr>
        </p:nvSpPr>
        <p:spPr/>
        <p:txBody>
          <a:bodyPr>
            <a:normAutofit fontScale="25000" lnSpcReduction="20000"/>
          </a:bodyPr>
          <a:lstStyle/>
          <a:p>
            <a:pPr algn="l"/>
            <a:r>
              <a:rPr lang="en-US" sz="3600" dirty="0" smtClean="0">
                <a:latin typeface="Alaska" panose="020E0602030304020303" pitchFamily="34" charset="0"/>
              </a:rPr>
              <a:t>NAME: KUNDE SHARON SEPINEN</a:t>
            </a:r>
          </a:p>
          <a:p>
            <a:pPr algn="l"/>
            <a:r>
              <a:rPr lang="en-US" sz="3600" dirty="0" smtClean="0">
                <a:latin typeface="Alaska" panose="020E0602030304020303" pitchFamily="34" charset="0"/>
              </a:rPr>
              <a:t>MATRIC NUMBER: 17/ENG03/032</a:t>
            </a:r>
          </a:p>
          <a:p>
            <a:pPr algn="l"/>
            <a:r>
              <a:rPr lang="en-US" sz="3600" dirty="0" smtClean="0">
                <a:latin typeface="Alaska" panose="020E0602030304020303" pitchFamily="34" charset="0"/>
              </a:rPr>
              <a:t>COURSE NAME: ENGINEEERING LAW </a:t>
            </a:r>
          </a:p>
          <a:p>
            <a:pPr algn="l"/>
            <a:r>
              <a:rPr lang="en-US" sz="3600" dirty="0" smtClean="0">
                <a:latin typeface="Alaska" panose="020E0602030304020303" pitchFamily="34" charset="0"/>
              </a:rPr>
              <a:t>COURSE CODE: ENG 384</a:t>
            </a:r>
          </a:p>
          <a:p>
            <a:endParaRPr lang="en-US" dirty="0" smtClean="0">
              <a:latin typeface="Algerian" panose="04020705040A02060702" pitchFamily="82" charset="0"/>
            </a:endParaRPr>
          </a:p>
        </p:txBody>
      </p:sp>
    </p:spTree>
    <p:extLst>
      <p:ext uri="{BB962C8B-B14F-4D97-AF65-F5344CB8AC3E}">
        <p14:creationId xmlns:p14="http://schemas.microsoft.com/office/powerpoint/2010/main" val="1915330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latin typeface="Algerian" panose="04020705040A02060702" pitchFamily="82" charset="0"/>
              </a:rPr>
              <a:t>DIAGRAMS OF THE AUTOMATED DEVICES</a:t>
            </a:r>
            <a:endParaRPr lang="en-US" sz="5400" dirty="0">
              <a:latin typeface="Algerian" panose="04020705040A02060702" pitchFamily="82"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97487" y="4075693"/>
            <a:ext cx="2381250" cy="192405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7414" y="2504269"/>
            <a:ext cx="1847850" cy="246697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53363" y="2585231"/>
            <a:ext cx="1990725" cy="2305050"/>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67923" y="2560591"/>
            <a:ext cx="2143125" cy="2143125"/>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986747" y="2560590"/>
            <a:ext cx="2143125" cy="2143125"/>
          </a:xfrm>
          <a:prstGeom prst="rect">
            <a:avLst/>
          </a:prstGeom>
        </p:spPr>
      </p:pic>
      <p:sp>
        <p:nvSpPr>
          <p:cNvPr id="10" name="Rectangle 9"/>
          <p:cNvSpPr/>
          <p:nvPr/>
        </p:nvSpPr>
        <p:spPr>
          <a:xfrm>
            <a:off x="673303" y="5273675"/>
            <a:ext cx="2086378" cy="620736"/>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Automated oxygen delivery device</a:t>
            </a:r>
            <a:endParaRPr lang="en-US" dirty="0"/>
          </a:p>
        </p:txBody>
      </p:sp>
      <p:sp>
        <p:nvSpPr>
          <p:cNvPr id="11" name="Rectangle 10"/>
          <p:cNvSpPr/>
          <p:nvPr/>
        </p:nvSpPr>
        <p:spPr>
          <a:xfrm>
            <a:off x="4892359" y="5999743"/>
            <a:ext cx="2086378" cy="409507"/>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Oxygen Tank</a:t>
            </a:r>
            <a:endParaRPr lang="en-US" dirty="0"/>
          </a:p>
        </p:txBody>
      </p:sp>
      <p:sp>
        <p:nvSpPr>
          <p:cNvPr id="12" name="Rectangle 11"/>
          <p:cNvSpPr/>
          <p:nvPr/>
        </p:nvSpPr>
        <p:spPr>
          <a:xfrm>
            <a:off x="2834889" y="4989438"/>
            <a:ext cx="2068736" cy="933685"/>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Automated breathing metabolic stimulator </a:t>
            </a:r>
            <a:endParaRPr lang="en-US" dirty="0"/>
          </a:p>
        </p:txBody>
      </p:sp>
      <p:sp>
        <p:nvSpPr>
          <p:cNvPr id="13" name="Rectangle 12"/>
          <p:cNvSpPr/>
          <p:nvPr/>
        </p:nvSpPr>
        <p:spPr>
          <a:xfrm>
            <a:off x="6594049" y="4752696"/>
            <a:ext cx="2248440" cy="543462"/>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Oxygen concentrator </a:t>
            </a:r>
            <a:endParaRPr lang="en-US" dirty="0"/>
          </a:p>
        </p:txBody>
      </p:sp>
      <p:sp>
        <p:nvSpPr>
          <p:cNvPr id="14" name="Rectangle 13"/>
          <p:cNvSpPr/>
          <p:nvPr/>
        </p:nvSpPr>
        <p:spPr>
          <a:xfrm>
            <a:off x="8842489" y="4614920"/>
            <a:ext cx="2086378" cy="409507"/>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Nebulizer </a:t>
            </a:r>
            <a:endParaRPr lang="en-US" dirty="0"/>
          </a:p>
        </p:txBody>
      </p:sp>
    </p:spTree>
    <p:extLst>
      <p:ext uri="{BB962C8B-B14F-4D97-AF65-F5344CB8AC3E}">
        <p14:creationId xmlns:p14="http://schemas.microsoft.com/office/powerpoint/2010/main" val="3973478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lgerian" panose="04020705040A02060702" pitchFamily="82" charset="0"/>
              </a:rPr>
              <a:t>Building automation</a:t>
            </a:r>
            <a:endParaRPr lang="en-US" dirty="0">
              <a:latin typeface="Algerian" panose="04020705040A02060702" pitchFamily="82" charset="0"/>
            </a:endParaRPr>
          </a:p>
        </p:txBody>
      </p:sp>
      <p:sp>
        <p:nvSpPr>
          <p:cNvPr id="3" name="Subtitle 2"/>
          <p:cNvSpPr>
            <a:spLocks noGrp="1"/>
          </p:cNvSpPr>
          <p:nvPr>
            <p:ph type="subTitle" idx="1"/>
          </p:nvPr>
        </p:nvSpPr>
        <p:spPr/>
        <p:txBody>
          <a:bodyPr>
            <a:normAutofit fontScale="85000" lnSpcReduction="20000"/>
          </a:bodyPr>
          <a:lstStyle/>
          <a:p>
            <a:r>
              <a:rPr lang="en-US" dirty="0" smtClean="0">
                <a:latin typeface="Alaska" panose="020E0602030304020303" pitchFamily="34" charset="0"/>
              </a:rPr>
              <a:t>Building automation is the automatic centralized control of a building heating, ventilation, air conditioning, lightening, and other systems through a building management system, reduction in energy consumption and operating costs, and improved life cycle of utilities</a:t>
            </a:r>
            <a:r>
              <a:rPr lang="en-US" dirty="0" smtClean="0"/>
              <a:t>.</a:t>
            </a:r>
            <a:endParaRPr lang="en-US" dirty="0"/>
          </a:p>
        </p:txBody>
      </p:sp>
    </p:spTree>
    <p:extLst>
      <p:ext uri="{BB962C8B-B14F-4D97-AF65-F5344CB8AC3E}">
        <p14:creationId xmlns:p14="http://schemas.microsoft.com/office/powerpoint/2010/main" val="1825468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68506"/>
            <a:ext cx="8761413" cy="444995"/>
          </a:xfrm>
        </p:spPr>
        <p:txBody>
          <a:bodyPr>
            <a:noAutofit/>
          </a:bodyPr>
          <a:lstStyle/>
          <a:p>
            <a:r>
              <a:rPr lang="en-US" sz="3200" dirty="0" smtClean="0">
                <a:latin typeface="Algerian" panose="04020705040A02060702" pitchFamily="82" charset="0"/>
              </a:rPr>
              <a:t>DESIGN OF AUTOMATED BUILDINGS</a:t>
            </a:r>
            <a:endParaRPr lang="en-US" sz="3200" dirty="0">
              <a:latin typeface="Algerian" panose="04020705040A02060702" pitchFamily="82" charset="0"/>
            </a:endParaRPr>
          </a:p>
        </p:txBody>
      </p:sp>
      <p:sp>
        <p:nvSpPr>
          <p:cNvPr id="3" name="Content Placeholder 2"/>
          <p:cNvSpPr>
            <a:spLocks noGrp="1"/>
          </p:cNvSpPr>
          <p:nvPr>
            <p:ph idx="1"/>
          </p:nvPr>
        </p:nvSpPr>
        <p:spPr>
          <a:xfrm>
            <a:off x="786684" y="1812746"/>
            <a:ext cx="10515600" cy="4351338"/>
          </a:xfrm>
        </p:spPr>
        <p:txBody>
          <a:bodyPr/>
          <a:lstStyle/>
          <a:p>
            <a:pPr marL="0" indent="0" algn="ctr">
              <a:buNone/>
            </a:pPr>
            <a:endParaRPr lang="en-US" dirty="0"/>
          </a:p>
        </p:txBody>
      </p:sp>
      <p:sp>
        <p:nvSpPr>
          <p:cNvPr id="4" name="Rounded Rectangle 3"/>
          <p:cNvSpPr/>
          <p:nvPr/>
        </p:nvSpPr>
        <p:spPr>
          <a:xfrm>
            <a:off x="4571999" y="2588655"/>
            <a:ext cx="2524259" cy="30909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Applied computing</a:t>
            </a:r>
            <a:endParaRPr lang="en-US" dirty="0"/>
          </a:p>
        </p:txBody>
      </p:sp>
      <p:sp>
        <p:nvSpPr>
          <p:cNvPr id="7" name="Rounded Rectangle 6"/>
          <p:cNvSpPr/>
          <p:nvPr/>
        </p:nvSpPr>
        <p:spPr>
          <a:xfrm>
            <a:off x="4571999" y="3139563"/>
            <a:ext cx="2498502" cy="3477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Arts and humanity</a:t>
            </a:r>
            <a:endParaRPr lang="en-US" sz="1400" dirty="0"/>
          </a:p>
        </p:txBody>
      </p:sp>
      <p:sp>
        <p:nvSpPr>
          <p:cNvPr id="8" name="Rounded Rectangle 7"/>
          <p:cNvSpPr/>
          <p:nvPr/>
        </p:nvSpPr>
        <p:spPr>
          <a:xfrm>
            <a:off x="4571999" y="3719110"/>
            <a:ext cx="2498502" cy="30621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Architecture( buildings)</a:t>
            </a:r>
            <a:endParaRPr lang="en-US" sz="1400" dirty="0"/>
          </a:p>
        </p:txBody>
      </p:sp>
      <p:sp>
        <p:nvSpPr>
          <p:cNvPr id="10" name="Rounded Rectangle 9"/>
          <p:cNvSpPr/>
          <p:nvPr/>
        </p:nvSpPr>
        <p:spPr>
          <a:xfrm>
            <a:off x="4559124" y="4305773"/>
            <a:ext cx="2511377" cy="3992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Computer aided designs</a:t>
            </a:r>
            <a:endParaRPr lang="en-US" sz="1400" dirty="0"/>
          </a:p>
        </p:txBody>
      </p:sp>
      <p:sp>
        <p:nvSpPr>
          <p:cNvPr id="11" name="Rounded Rectangle 10"/>
          <p:cNvSpPr/>
          <p:nvPr/>
        </p:nvSpPr>
        <p:spPr>
          <a:xfrm>
            <a:off x="4076164" y="4972591"/>
            <a:ext cx="3477295" cy="3606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Physical sciences and engineering</a:t>
            </a:r>
            <a:endParaRPr lang="en-US" sz="1400" dirty="0"/>
          </a:p>
        </p:txBody>
      </p:sp>
      <p:sp>
        <p:nvSpPr>
          <p:cNvPr id="12" name="Rounded Rectangle 11"/>
          <p:cNvSpPr/>
          <p:nvPr/>
        </p:nvSpPr>
        <p:spPr>
          <a:xfrm>
            <a:off x="4713666" y="5539259"/>
            <a:ext cx="2240924" cy="2221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engineering</a:t>
            </a:r>
            <a:endParaRPr lang="en-US" sz="1400" dirty="0"/>
          </a:p>
        </p:txBody>
      </p:sp>
      <p:sp>
        <p:nvSpPr>
          <p:cNvPr id="13" name="Rounded Rectangle 12"/>
          <p:cNvSpPr/>
          <p:nvPr/>
        </p:nvSpPr>
        <p:spPr>
          <a:xfrm>
            <a:off x="4559124" y="5938796"/>
            <a:ext cx="2443232" cy="2252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Computer aided design</a:t>
            </a:r>
            <a:endParaRPr lang="en-US" sz="1400" dirty="0"/>
          </a:p>
        </p:txBody>
      </p:sp>
      <p:cxnSp>
        <p:nvCxnSpPr>
          <p:cNvPr id="15" name="Straight Arrow Connector 14"/>
          <p:cNvCxnSpPr/>
          <p:nvPr/>
        </p:nvCxnSpPr>
        <p:spPr>
          <a:xfrm>
            <a:off x="5780740" y="2382594"/>
            <a:ext cx="0" cy="2189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5769734" y="2910627"/>
            <a:ext cx="12879" cy="2418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5769734" y="3487293"/>
            <a:ext cx="0" cy="2418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5776176" y="4051079"/>
            <a:ext cx="6437" cy="2418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5789054" y="4730776"/>
            <a:ext cx="1" cy="2418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5834128" y="5761377"/>
            <a:ext cx="0" cy="170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5763296" y="5358957"/>
            <a:ext cx="19316" cy="1705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5885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latin typeface="Algerian" panose="04020705040A02060702" pitchFamily="82" charset="0"/>
              </a:rPr>
              <a:t>Automated respiratory building design</a:t>
            </a:r>
            <a:endParaRPr lang="en-US" sz="3200" dirty="0">
              <a:latin typeface="Algerian" panose="04020705040A02060702" pitchFamily="82" charset="0"/>
            </a:endParaRPr>
          </a:p>
        </p:txBody>
      </p:sp>
      <p:sp>
        <p:nvSpPr>
          <p:cNvPr id="3" name="Content Placeholder 2"/>
          <p:cNvSpPr>
            <a:spLocks noGrp="1"/>
          </p:cNvSpPr>
          <p:nvPr>
            <p:ph idx="1"/>
          </p:nvPr>
        </p:nvSpPr>
        <p:spPr/>
        <p:txBody>
          <a:bodyPr/>
          <a:lstStyle/>
          <a:p>
            <a:pPr marL="0" indent="0">
              <a:buNone/>
            </a:pPr>
            <a:r>
              <a:rPr lang="en-US" sz="2400" dirty="0" smtClean="0">
                <a:latin typeface="Alaska" panose="020E0602030304020303" pitchFamily="34" charset="0"/>
              </a:rPr>
              <a:t>the design of an automated respiratory building requires three stages</a:t>
            </a:r>
          </a:p>
          <a:p>
            <a:pPr marL="514350" indent="-514350">
              <a:buFont typeface="+mj-lt"/>
              <a:buAutoNum type="arabicPeriod"/>
            </a:pPr>
            <a:r>
              <a:rPr lang="en-US" sz="2400" dirty="0" smtClean="0">
                <a:latin typeface="Alaska" panose="020E0602030304020303" pitchFamily="34" charset="0"/>
              </a:rPr>
              <a:t>Stage 1: definition and planning</a:t>
            </a:r>
          </a:p>
          <a:p>
            <a:pPr marL="514350" indent="-514350">
              <a:buFont typeface="+mj-lt"/>
              <a:buAutoNum type="arabicPeriod"/>
            </a:pPr>
            <a:r>
              <a:rPr lang="en-US" sz="2400" dirty="0" smtClean="0">
                <a:latin typeface="Alaska" panose="020E0602030304020303" pitchFamily="34" charset="0"/>
              </a:rPr>
              <a:t>Stage 2: preparation of schematic design development</a:t>
            </a:r>
          </a:p>
          <a:p>
            <a:pPr marL="514350" indent="-514350">
              <a:buFont typeface="+mj-lt"/>
              <a:buAutoNum type="arabicPeriod"/>
            </a:pPr>
            <a:r>
              <a:rPr lang="en-US" sz="2400" dirty="0" smtClean="0">
                <a:latin typeface="Alaska" panose="020E0602030304020303" pitchFamily="34" charset="0"/>
              </a:rPr>
              <a:t>Stage 3: bidding, construction, licensing and evaluation</a:t>
            </a:r>
          </a:p>
          <a:p>
            <a:pPr marL="0" indent="0">
              <a:buNone/>
            </a:pPr>
            <a:endParaRPr lang="en-US" dirty="0" smtClean="0">
              <a:latin typeface="Alaska" panose="020E0602030304020303" pitchFamily="34" charset="0"/>
            </a:endParaRPr>
          </a:p>
          <a:p>
            <a:endParaRPr lang="en-US" dirty="0" smtClean="0">
              <a:latin typeface="Alaska" panose="020E0602030304020303" pitchFamily="34" charset="0"/>
            </a:endParaRPr>
          </a:p>
          <a:p>
            <a:endParaRPr lang="en-US" dirty="0">
              <a:latin typeface="Alaska" panose="020E0602030304020303" pitchFamily="34" charset="0"/>
            </a:endParaRPr>
          </a:p>
        </p:txBody>
      </p:sp>
    </p:spTree>
    <p:extLst>
      <p:ext uri="{BB962C8B-B14F-4D97-AF65-F5344CB8AC3E}">
        <p14:creationId xmlns:p14="http://schemas.microsoft.com/office/powerpoint/2010/main" val="2890286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latin typeface="Algerian" panose="04020705040A02060702" pitchFamily="82" charset="0"/>
              </a:rPr>
              <a:t>ADVANTAGES OF AUTOMATED RESPIRATORY BUILDINGS</a:t>
            </a:r>
            <a:endParaRPr lang="en-US" sz="2800" dirty="0">
              <a:latin typeface="Algerian" panose="04020705040A02060702" pitchFamily="82" charset="0"/>
            </a:endParaRPr>
          </a:p>
        </p:txBody>
      </p:sp>
      <p:sp>
        <p:nvSpPr>
          <p:cNvPr id="3" name="Content Placeholder 2"/>
          <p:cNvSpPr>
            <a:spLocks noGrp="1"/>
          </p:cNvSpPr>
          <p:nvPr>
            <p:ph idx="1"/>
          </p:nvPr>
        </p:nvSpPr>
        <p:spPr/>
        <p:txBody>
          <a:bodyPr>
            <a:normAutofit/>
          </a:bodyPr>
          <a:lstStyle/>
          <a:p>
            <a:r>
              <a:rPr lang="en-US" sz="2000" dirty="0" smtClean="0">
                <a:latin typeface="Alaska" panose="020E0602030304020303" pitchFamily="34" charset="0"/>
              </a:rPr>
              <a:t>Optimization of the documentation of the COVID-19 patients encounters</a:t>
            </a:r>
          </a:p>
          <a:p>
            <a:r>
              <a:rPr lang="en-US" sz="2000" dirty="0" smtClean="0">
                <a:latin typeface="Alaska" panose="020E0602030304020303" pitchFamily="34" charset="0"/>
              </a:rPr>
              <a:t>Improving communication of information to physicians</a:t>
            </a:r>
          </a:p>
          <a:p>
            <a:r>
              <a:rPr lang="en-US" sz="2000" dirty="0" smtClean="0">
                <a:latin typeface="Alaska" panose="020E0602030304020303" pitchFamily="34" charset="0"/>
              </a:rPr>
              <a:t>Reduction of errors</a:t>
            </a:r>
          </a:p>
          <a:p>
            <a:r>
              <a:rPr lang="en-US" sz="2000" dirty="0" smtClean="0">
                <a:latin typeface="Alaska" panose="020E0602030304020303" pitchFamily="34" charset="0"/>
              </a:rPr>
              <a:t>Reduction of paper</a:t>
            </a:r>
          </a:p>
          <a:p>
            <a:r>
              <a:rPr lang="en-US" sz="2000" dirty="0" smtClean="0">
                <a:latin typeface="Alaska" panose="020E0602030304020303" pitchFamily="34" charset="0"/>
              </a:rPr>
              <a:t>Improvement of access to patients information</a:t>
            </a:r>
          </a:p>
          <a:p>
            <a:r>
              <a:rPr lang="en-US" sz="2000" dirty="0" smtClean="0">
                <a:latin typeface="Alaska" panose="020E0602030304020303" pitchFamily="34" charset="0"/>
              </a:rPr>
              <a:t>Forming a data repository for further research</a:t>
            </a:r>
          </a:p>
          <a:p>
            <a:r>
              <a:rPr lang="en-US" sz="2000" dirty="0" smtClean="0">
                <a:latin typeface="Alaska" panose="020E0602030304020303" pitchFamily="34" charset="0"/>
              </a:rPr>
              <a:t>Improving reimbursement of services rendered to patients</a:t>
            </a:r>
            <a:endParaRPr lang="en-US" sz="2000" dirty="0">
              <a:latin typeface="Alaska" panose="020E0602030304020303" pitchFamily="34" charset="0"/>
            </a:endParaRPr>
          </a:p>
        </p:txBody>
      </p:sp>
    </p:spTree>
    <p:extLst>
      <p:ext uri="{BB962C8B-B14F-4D97-AF65-F5344CB8AC3E}">
        <p14:creationId xmlns:p14="http://schemas.microsoft.com/office/powerpoint/2010/main" val="31204913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lgerian" panose="04020705040A02060702" pitchFamily="82" charset="0"/>
              </a:rPr>
              <a:t>Role of civil engineers</a:t>
            </a:r>
            <a:endParaRPr lang="en-US" dirty="0">
              <a:latin typeface="Algerian" panose="04020705040A02060702" pitchFamily="82" charset="0"/>
            </a:endParaRPr>
          </a:p>
        </p:txBody>
      </p:sp>
      <p:sp>
        <p:nvSpPr>
          <p:cNvPr id="3" name="Subtitle 2"/>
          <p:cNvSpPr>
            <a:spLocks noGrp="1"/>
          </p:cNvSpPr>
          <p:nvPr>
            <p:ph type="subTitle" idx="1"/>
          </p:nvPr>
        </p:nvSpPr>
        <p:spPr/>
        <p:txBody>
          <a:bodyPr>
            <a:normAutofit fontScale="85000" lnSpcReduction="20000"/>
          </a:bodyPr>
          <a:lstStyle/>
          <a:p>
            <a:r>
              <a:rPr lang="en-US" dirty="0" smtClean="0">
                <a:latin typeface="Alaska" panose="020E0602030304020303" pitchFamily="34" charset="0"/>
              </a:rPr>
              <a:t>The role of civil engineers in helping the treatment of the COVID-19 and reduction of risk for health workers is to construct these automated respiratory buildings in order to make it easier for the health workers and also enhance quick recovery of infected people.</a:t>
            </a:r>
            <a:endParaRPr lang="en-US" dirty="0">
              <a:latin typeface="Alaska" panose="020E0602030304020303" pitchFamily="34" charset="0"/>
            </a:endParaRPr>
          </a:p>
        </p:txBody>
      </p:sp>
    </p:spTree>
    <p:extLst>
      <p:ext uri="{BB962C8B-B14F-4D97-AF65-F5344CB8AC3E}">
        <p14:creationId xmlns:p14="http://schemas.microsoft.com/office/powerpoint/2010/main" val="10088100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9600" dirty="0" smtClean="0">
                <a:latin typeface="Algerian" panose="04020705040A02060702" pitchFamily="82" charset="0"/>
              </a:rPr>
              <a:t>CONCLUSION</a:t>
            </a:r>
            <a:endParaRPr lang="en-US" sz="9600" dirty="0">
              <a:latin typeface="Algerian" panose="04020705040A02060702" pitchFamily="82" charset="0"/>
            </a:endParaRPr>
          </a:p>
        </p:txBody>
      </p:sp>
      <p:sp>
        <p:nvSpPr>
          <p:cNvPr id="3" name="Subtitle 2"/>
          <p:cNvSpPr>
            <a:spLocks noGrp="1"/>
          </p:cNvSpPr>
          <p:nvPr>
            <p:ph type="subTitle" idx="1"/>
          </p:nvPr>
        </p:nvSpPr>
        <p:spPr/>
        <p:txBody>
          <a:bodyPr>
            <a:normAutofit fontScale="85000" lnSpcReduction="20000"/>
          </a:bodyPr>
          <a:lstStyle/>
          <a:p>
            <a:r>
              <a:rPr lang="en-US" dirty="0" smtClean="0">
                <a:latin typeface="Alaska" panose="020E0602030304020303" pitchFamily="34" charset="0"/>
              </a:rPr>
              <a:t>Corona virus is a deadly disease and as such serious measures need to be put in place to help in the treatment of this virus and help reduce risk of health workers since they are very prone to infection. Thus the design of an automated respiratory system is necessary</a:t>
            </a:r>
          </a:p>
          <a:p>
            <a:endParaRPr lang="en-US" dirty="0">
              <a:latin typeface="Alaska" panose="020E0602030304020303" pitchFamily="34" charset="0"/>
            </a:endParaRPr>
          </a:p>
        </p:txBody>
      </p:sp>
    </p:spTree>
    <p:extLst>
      <p:ext uri="{BB962C8B-B14F-4D97-AF65-F5344CB8AC3E}">
        <p14:creationId xmlns:p14="http://schemas.microsoft.com/office/powerpoint/2010/main" val="1619310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8800" dirty="0" smtClean="0">
                <a:latin typeface="Algerian" panose="04020705040A02060702" pitchFamily="82" charset="0"/>
              </a:rPr>
              <a:t>TOPIC FOR THE PRESENTATION</a:t>
            </a:r>
            <a:endParaRPr lang="en-US" sz="8800" dirty="0">
              <a:latin typeface="Algerian" panose="04020705040A02060702" pitchFamily="82" charset="0"/>
            </a:endParaRPr>
          </a:p>
        </p:txBody>
      </p:sp>
      <p:sp>
        <p:nvSpPr>
          <p:cNvPr id="3" name="Subtitle 2"/>
          <p:cNvSpPr>
            <a:spLocks noGrp="1"/>
          </p:cNvSpPr>
          <p:nvPr>
            <p:ph type="subTitle" idx="1"/>
          </p:nvPr>
        </p:nvSpPr>
        <p:spPr/>
        <p:txBody>
          <a:bodyPr>
            <a:noAutofit/>
          </a:bodyPr>
          <a:lstStyle/>
          <a:p>
            <a:r>
              <a:rPr lang="en-US" dirty="0" smtClean="0">
                <a:latin typeface="Alaska" panose="020E0602030304020303" pitchFamily="34" charset="0"/>
              </a:rPr>
              <a:t>DESIGN OF INNOVATIVE AND AUTOMATED RESPIRATORY BUILDINGS FOR PATIRNTS AND HEALTH WORKERS AGAINST CORONA VIRUS DISASE OUTBREAK </a:t>
            </a:r>
            <a:endParaRPr lang="en-US" dirty="0">
              <a:latin typeface="Alaska" panose="020E0602030304020303" pitchFamily="34" charset="0"/>
            </a:endParaRPr>
          </a:p>
        </p:txBody>
      </p:sp>
    </p:spTree>
    <p:extLst>
      <p:ext uri="{BB962C8B-B14F-4D97-AF65-F5344CB8AC3E}">
        <p14:creationId xmlns:p14="http://schemas.microsoft.com/office/powerpoint/2010/main" val="125629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dirty="0" smtClean="0">
                <a:latin typeface="Algerian" panose="04020705040A02060702" pitchFamily="82" charset="0"/>
              </a:rPr>
              <a:t>INTRODUCTION</a:t>
            </a:r>
            <a:endParaRPr lang="en-US" sz="9600" dirty="0">
              <a:latin typeface="Algerian" panose="04020705040A02060702" pitchFamily="82" charset="0"/>
            </a:endParaRPr>
          </a:p>
        </p:txBody>
      </p:sp>
      <p:sp>
        <p:nvSpPr>
          <p:cNvPr id="3" name="Content Placeholder 2"/>
          <p:cNvSpPr>
            <a:spLocks noGrp="1"/>
          </p:cNvSpPr>
          <p:nvPr>
            <p:ph idx="1"/>
          </p:nvPr>
        </p:nvSpPr>
        <p:spPr/>
        <p:txBody>
          <a:bodyPr>
            <a:normAutofit/>
          </a:bodyPr>
          <a:lstStyle/>
          <a:p>
            <a:r>
              <a:rPr lang="en-US" sz="2400" dirty="0" smtClean="0">
                <a:latin typeface="Alaska" panose="020E0602030304020303" pitchFamily="34" charset="0"/>
              </a:rPr>
              <a:t>Engineering </a:t>
            </a:r>
          </a:p>
          <a:p>
            <a:r>
              <a:rPr lang="en-US" sz="2400" dirty="0" smtClean="0">
                <a:latin typeface="Alaska" panose="020E0602030304020303" pitchFamily="34" charset="0"/>
              </a:rPr>
              <a:t>Civil engineering</a:t>
            </a:r>
          </a:p>
          <a:p>
            <a:r>
              <a:rPr lang="en-US" sz="2400" dirty="0" smtClean="0">
                <a:latin typeface="Alaska" panose="020E0602030304020303" pitchFamily="34" charset="0"/>
              </a:rPr>
              <a:t>Design of a building</a:t>
            </a:r>
          </a:p>
          <a:p>
            <a:r>
              <a:rPr lang="en-US" sz="2400" dirty="0" smtClean="0">
                <a:latin typeface="Alaska" panose="020E0602030304020303" pitchFamily="34" charset="0"/>
              </a:rPr>
              <a:t>Innovation</a:t>
            </a:r>
          </a:p>
          <a:p>
            <a:r>
              <a:rPr lang="en-US" sz="2400" dirty="0" smtClean="0">
                <a:latin typeface="Alaska" panose="020E0602030304020303" pitchFamily="34" charset="0"/>
              </a:rPr>
              <a:t>Disease outbreak</a:t>
            </a:r>
          </a:p>
          <a:p>
            <a:r>
              <a:rPr lang="en-US" sz="2400" dirty="0" smtClean="0">
                <a:latin typeface="Alaska" panose="020E0602030304020303" pitchFamily="34" charset="0"/>
              </a:rPr>
              <a:t>Automated respiratory disease</a:t>
            </a:r>
          </a:p>
          <a:p>
            <a:r>
              <a:rPr lang="en-US" sz="2400" dirty="0" smtClean="0">
                <a:latin typeface="Alaska" panose="020E0602030304020303" pitchFamily="34" charset="0"/>
              </a:rPr>
              <a:t>Health workers</a:t>
            </a:r>
          </a:p>
        </p:txBody>
      </p:sp>
    </p:spTree>
    <p:extLst>
      <p:ext uri="{BB962C8B-B14F-4D97-AF65-F5344CB8AC3E}">
        <p14:creationId xmlns:p14="http://schemas.microsoft.com/office/powerpoint/2010/main" val="2124362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600" dirty="0" smtClean="0">
                <a:latin typeface="Algerian" panose="04020705040A02060702" pitchFamily="82" charset="0"/>
              </a:rPr>
              <a:t>COVID-19(CORONA VIRUS)</a:t>
            </a:r>
            <a:endParaRPr lang="en-US" sz="6600" dirty="0">
              <a:latin typeface="Algerian" panose="04020705040A02060702" pitchFamily="82" charset="0"/>
            </a:endParaRPr>
          </a:p>
        </p:txBody>
      </p:sp>
      <p:sp>
        <p:nvSpPr>
          <p:cNvPr id="3" name="Content Placeholder 2"/>
          <p:cNvSpPr>
            <a:spLocks noGrp="1"/>
          </p:cNvSpPr>
          <p:nvPr>
            <p:ph idx="1"/>
          </p:nvPr>
        </p:nvSpPr>
        <p:spPr/>
        <p:txBody>
          <a:bodyPr>
            <a:normAutofit fontScale="85000" lnSpcReduction="10000"/>
          </a:bodyPr>
          <a:lstStyle/>
          <a:p>
            <a:r>
              <a:rPr lang="en-US" sz="8000" dirty="0" smtClean="0">
                <a:latin typeface="Alaska" panose="020E0602030304020303" pitchFamily="34" charset="0"/>
              </a:rPr>
              <a:t>Meaning</a:t>
            </a:r>
          </a:p>
          <a:p>
            <a:r>
              <a:rPr lang="en-US" sz="8000" dirty="0" smtClean="0">
                <a:latin typeface="Alaska" panose="020E0602030304020303" pitchFamily="34" charset="0"/>
              </a:rPr>
              <a:t>Symptoms</a:t>
            </a:r>
          </a:p>
          <a:p>
            <a:r>
              <a:rPr lang="en-US" sz="8000" dirty="0" smtClean="0">
                <a:latin typeface="Alaska" panose="020E0602030304020303" pitchFamily="34" charset="0"/>
              </a:rPr>
              <a:t>Preventive measures</a:t>
            </a:r>
            <a:endParaRPr lang="en-US" sz="8000" dirty="0">
              <a:latin typeface="Alaska" panose="020E0602030304020303" pitchFamily="34" charset="0"/>
            </a:endParaRPr>
          </a:p>
        </p:txBody>
      </p:sp>
    </p:spTree>
    <p:extLst>
      <p:ext uri="{BB962C8B-B14F-4D97-AF65-F5344CB8AC3E}">
        <p14:creationId xmlns:p14="http://schemas.microsoft.com/office/powerpoint/2010/main" val="1247987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600" dirty="0" smtClean="0">
                <a:latin typeface="Algerian" panose="04020705040A02060702" pitchFamily="82" charset="0"/>
              </a:rPr>
              <a:t>DESCRIPTION OF COVID 19</a:t>
            </a:r>
            <a:endParaRPr lang="en-US" sz="6600" dirty="0">
              <a:latin typeface="Algerian" panose="04020705040A02060702" pitchFamily="82" charset="0"/>
            </a:endParaRPr>
          </a:p>
        </p:txBody>
      </p:sp>
      <p:sp>
        <p:nvSpPr>
          <p:cNvPr id="3" name="Content Placeholder 2"/>
          <p:cNvSpPr>
            <a:spLocks noGrp="1"/>
          </p:cNvSpPr>
          <p:nvPr>
            <p:ph idx="1"/>
          </p:nvPr>
        </p:nvSpPr>
        <p:spPr/>
        <p:txBody>
          <a:bodyPr>
            <a:normAutofit/>
          </a:bodyPr>
          <a:lstStyle/>
          <a:p>
            <a:r>
              <a:rPr lang="en-US" sz="6000" dirty="0" smtClean="0">
                <a:latin typeface="Alaska" panose="020E0602030304020303" pitchFamily="34" charset="0"/>
              </a:rPr>
              <a:t>Origin of covid-19</a:t>
            </a:r>
          </a:p>
          <a:p>
            <a:r>
              <a:rPr lang="en-US" sz="6000" dirty="0" smtClean="0">
                <a:latin typeface="Alaska" panose="020E0602030304020303" pitchFamily="34" charset="0"/>
              </a:rPr>
              <a:t>Shape of the virus</a:t>
            </a:r>
          </a:p>
          <a:p>
            <a:r>
              <a:rPr lang="en-US" sz="6000" dirty="0" smtClean="0">
                <a:latin typeface="Alaska" panose="020E0602030304020303" pitchFamily="34" charset="0"/>
              </a:rPr>
              <a:t>How it affects humans</a:t>
            </a:r>
            <a:endParaRPr lang="en-US" sz="6000" dirty="0">
              <a:latin typeface="Alaska" panose="020E0602030304020303" pitchFamily="34" charset="0"/>
            </a:endParaRPr>
          </a:p>
        </p:txBody>
      </p:sp>
    </p:spTree>
    <p:extLst>
      <p:ext uri="{BB962C8B-B14F-4D97-AF65-F5344CB8AC3E}">
        <p14:creationId xmlns:p14="http://schemas.microsoft.com/office/powerpoint/2010/main" val="988502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3342" y="669701"/>
            <a:ext cx="8783026" cy="1010931"/>
          </a:xfrm>
        </p:spPr>
        <p:txBody>
          <a:bodyPr/>
          <a:lstStyle/>
          <a:p>
            <a:r>
              <a:rPr lang="en-US" dirty="0" smtClean="0">
                <a:latin typeface="Algerian" panose="04020705040A02060702" pitchFamily="82" charset="0"/>
              </a:rPr>
              <a:t>DIAGRAMS OF COVID-19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878596" y="2468031"/>
            <a:ext cx="4313404" cy="3039705"/>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45772" y="2489368"/>
            <a:ext cx="3778878" cy="2997032"/>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0346" y="2489368"/>
            <a:ext cx="3288795" cy="2997033"/>
          </a:xfrm>
          <a:prstGeom prst="rect">
            <a:avLst/>
          </a:prstGeom>
        </p:spPr>
      </p:pic>
      <p:sp>
        <p:nvSpPr>
          <p:cNvPr id="7" name="Rectangle 6"/>
          <p:cNvSpPr/>
          <p:nvPr/>
        </p:nvSpPr>
        <p:spPr>
          <a:xfrm>
            <a:off x="520945" y="5514174"/>
            <a:ext cx="2807595" cy="605307"/>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Covid-19 Virus And Its Components</a:t>
            </a:r>
            <a:endParaRPr lang="en-US" dirty="0"/>
          </a:p>
        </p:txBody>
      </p:sp>
      <p:sp>
        <p:nvSpPr>
          <p:cNvPr id="8" name="Rectangle 7"/>
          <p:cNvSpPr/>
          <p:nvPr/>
        </p:nvSpPr>
        <p:spPr>
          <a:xfrm>
            <a:off x="4108360" y="5514174"/>
            <a:ext cx="3322750" cy="592429"/>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Shape of COVID-19 Virus</a:t>
            </a:r>
            <a:endParaRPr lang="en-US" dirty="0"/>
          </a:p>
        </p:txBody>
      </p:sp>
      <p:sp>
        <p:nvSpPr>
          <p:cNvPr id="9" name="Rectangle 8"/>
          <p:cNvSpPr/>
          <p:nvPr/>
        </p:nvSpPr>
        <p:spPr>
          <a:xfrm>
            <a:off x="8569789" y="5507736"/>
            <a:ext cx="2931017" cy="605307"/>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Anatomy of COVID-19</a:t>
            </a:r>
            <a:endParaRPr lang="en-US" dirty="0"/>
          </a:p>
        </p:txBody>
      </p:sp>
    </p:spTree>
    <p:extLst>
      <p:ext uri="{BB962C8B-B14F-4D97-AF65-F5344CB8AC3E}">
        <p14:creationId xmlns:p14="http://schemas.microsoft.com/office/powerpoint/2010/main" val="1447809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gerian" panose="04020705040A02060702" pitchFamily="82" charset="0"/>
              </a:rPr>
              <a:t>How corona virus affects humans</a:t>
            </a:r>
            <a:endParaRPr lang="en-US" dirty="0">
              <a:latin typeface="Algerian" panose="04020705040A02060702" pitchFamily="82"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228343" y="1796735"/>
            <a:ext cx="4783094" cy="3818452"/>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783859"/>
            <a:ext cx="5097830" cy="3818452"/>
          </a:xfrm>
          <a:prstGeom prst="rect">
            <a:avLst/>
          </a:prstGeom>
        </p:spPr>
      </p:pic>
      <p:sp>
        <p:nvSpPr>
          <p:cNvPr id="6" name="Rectangle 5"/>
          <p:cNvSpPr/>
          <p:nvPr/>
        </p:nvSpPr>
        <p:spPr>
          <a:xfrm>
            <a:off x="1120462" y="5615186"/>
            <a:ext cx="4146997" cy="70833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Effect of the virus in the human body</a:t>
            </a:r>
            <a:endParaRPr lang="en-US" dirty="0"/>
          </a:p>
        </p:txBody>
      </p:sp>
      <p:sp>
        <p:nvSpPr>
          <p:cNvPr id="7" name="Rectangle 6"/>
          <p:cNvSpPr/>
          <p:nvPr/>
        </p:nvSpPr>
        <p:spPr>
          <a:xfrm>
            <a:off x="6697014" y="5615188"/>
            <a:ext cx="4056845" cy="618183"/>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Corona virus in the human lungs</a:t>
            </a:r>
            <a:endParaRPr lang="en-US" dirty="0"/>
          </a:p>
        </p:txBody>
      </p:sp>
    </p:spTree>
    <p:extLst>
      <p:ext uri="{BB962C8B-B14F-4D97-AF65-F5344CB8AC3E}">
        <p14:creationId xmlns:p14="http://schemas.microsoft.com/office/powerpoint/2010/main" val="1540389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5" y="734096"/>
            <a:ext cx="8723142" cy="946536"/>
          </a:xfrm>
        </p:spPr>
        <p:txBody>
          <a:bodyPr>
            <a:normAutofit fontScale="90000"/>
          </a:bodyPr>
          <a:lstStyle/>
          <a:p>
            <a:r>
              <a:rPr lang="en-US" dirty="0" smtClean="0">
                <a:latin typeface="Algerian" panose="04020705040A02060702" pitchFamily="82" charset="0"/>
              </a:rPr>
              <a:t>STATISTICAL DATA OF CORONAVIRUS CASES ACROSS THE WORLD</a:t>
            </a:r>
            <a:endParaRPr lang="en-US" dirty="0">
              <a:latin typeface="Algerian" panose="04020705040A02060702" pitchFamily="82" charset="0"/>
            </a:endParaRPr>
          </a:p>
        </p:txBody>
      </p:sp>
      <p:sp>
        <p:nvSpPr>
          <p:cNvPr id="3" name="Content Placeholder 2"/>
          <p:cNvSpPr>
            <a:spLocks noGrp="1"/>
          </p:cNvSpPr>
          <p:nvPr>
            <p:ph idx="1"/>
          </p:nvPr>
        </p:nvSpPr>
        <p:spPr/>
        <p:txBody>
          <a:bodyPr/>
          <a:lstStyle/>
          <a:p>
            <a:r>
              <a:rPr lang="en-US" dirty="0" smtClean="0">
                <a:latin typeface="Alaska" panose="020E0602030304020303" pitchFamily="34" charset="0"/>
              </a:rPr>
              <a:t>Corona virus cases in the world</a:t>
            </a:r>
          </a:p>
          <a:p>
            <a:r>
              <a:rPr lang="en-US" dirty="0" smtClean="0">
                <a:latin typeface="Alaska" panose="020E0602030304020303" pitchFamily="34" charset="0"/>
              </a:rPr>
              <a:t>Corona virus cases in Nigeria</a:t>
            </a:r>
            <a:endParaRPr lang="en-US" dirty="0">
              <a:latin typeface="Alaska" panose="020E0602030304020303" pitchFamily="34" charset="0"/>
            </a:endParaRPr>
          </a:p>
          <a:p>
            <a:pPr marL="0" indent="0">
              <a:buNone/>
            </a:pPr>
            <a:endParaRPr lang="en-US" dirty="0">
              <a:latin typeface="Alaska" panose="020E0602030304020303"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06671" y="3280456"/>
            <a:ext cx="3358326" cy="2448194"/>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5235" y="3571606"/>
            <a:ext cx="3591171" cy="2280767"/>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3097" y="3571606"/>
            <a:ext cx="3849576" cy="2236766"/>
          </a:xfrm>
          <a:prstGeom prst="rect">
            <a:avLst/>
          </a:prstGeom>
        </p:spPr>
      </p:pic>
      <p:sp>
        <p:nvSpPr>
          <p:cNvPr id="9" name="Rectangle 8"/>
          <p:cNvSpPr/>
          <p:nvPr/>
        </p:nvSpPr>
        <p:spPr>
          <a:xfrm>
            <a:off x="838200" y="5525037"/>
            <a:ext cx="3617891" cy="1171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Chart of corona virus cases in the world</a:t>
            </a:r>
            <a:endParaRPr lang="en-US" dirty="0"/>
          </a:p>
        </p:txBody>
      </p:sp>
      <p:sp>
        <p:nvSpPr>
          <p:cNvPr id="10" name="Rectangle 9"/>
          <p:cNvSpPr/>
          <p:nvPr/>
        </p:nvSpPr>
        <p:spPr>
          <a:xfrm>
            <a:off x="4693400" y="5571488"/>
            <a:ext cx="3617891" cy="896626"/>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Bar graph representing corona virus cases in the world by WHO</a:t>
            </a:r>
            <a:endParaRPr lang="en-US" dirty="0"/>
          </a:p>
        </p:txBody>
      </p:sp>
      <p:sp>
        <p:nvSpPr>
          <p:cNvPr id="11" name="Rectangle 10"/>
          <p:cNvSpPr/>
          <p:nvPr/>
        </p:nvSpPr>
        <p:spPr>
          <a:xfrm>
            <a:off x="8247106" y="5571487"/>
            <a:ext cx="3617891" cy="896626"/>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Graph  </a:t>
            </a:r>
            <a:endParaRPr lang="en-US" dirty="0"/>
          </a:p>
        </p:txBody>
      </p:sp>
    </p:spTree>
    <p:extLst>
      <p:ext uri="{BB962C8B-B14F-4D97-AF65-F5344CB8AC3E}">
        <p14:creationId xmlns:p14="http://schemas.microsoft.com/office/powerpoint/2010/main" val="1788379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lgerian" panose="04020705040A02060702" pitchFamily="82" charset="0"/>
              </a:rPr>
              <a:t>AUTOMATED DEVICES USED IN TREATING RESPIRATORY DISEASES</a:t>
            </a:r>
            <a:endParaRPr lang="en-US" dirty="0">
              <a:latin typeface="Algerian" panose="04020705040A02060702" pitchFamily="82" charset="0"/>
            </a:endParaRPr>
          </a:p>
        </p:txBody>
      </p:sp>
      <p:sp>
        <p:nvSpPr>
          <p:cNvPr id="3" name="Content Placeholder 2"/>
          <p:cNvSpPr>
            <a:spLocks noGrp="1"/>
          </p:cNvSpPr>
          <p:nvPr>
            <p:ph idx="1"/>
          </p:nvPr>
        </p:nvSpPr>
        <p:spPr/>
        <p:txBody>
          <a:bodyPr>
            <a:normAutofit fontScale="85000" lnSpcReduction="20000"/>
          </a:bodyPr>
          <a:lstStyle/>
          <a:p>
            <a:r>
              <a:rPr lang="en-US" sz="4400" dirty="0" smtClean="0">
                <a:latin typeface="Alaska" panose="020E0602030304020303" pitchFamily="34" charset="0"/>
              </a:rPr>
              <a:t>Automated oxygen delivery device</a:t>
            </a:r>
          </a:p>
          <a:p>
            <a:r>
              <a:rPr lang="en-US" sz="4400" dirty="0" smtClean="0">
                <a:latin typeface="Alaska" panose="020E0602030304020303" pitchFamily="34" charset="0"/>
              </a:rPr>
              <a:t>Automated breathing metabolic simulator</a:t>
            </a:r>
          </a:p>
          <a:p>
            <a:r>
              <a:rPr lang="en-US" sz="4400" dirty="0" smtClean="0">
                <a:latin typeface="Alaska" panose="020E0602030304020303" pitchFamily="34" charset="0"/>
              </a:rPr>
              <a:t>Oxygen concentrator</a:t>
            </a:r>
          </a:p>
          <a:p>
            <a:r>
              <a:rPr lang="en-US" sz="4400" dirty="0" smtClean="0">
                <a:latin typeface="Alaska" panose="020E0602030304020303" pitchFamily="34" charset="0"/>
              </a:rPr>
              <a:t>Nebulizer</a:t>
            </a:r>
          </a:p>
          <a:p>
            <a:r>
              <a:rPr lang="en-US" sz="4400" dirty="0" smtClean="0">
                <a:latin typeface="Alaska" panose="020E0602030304020303" pitchFamily="34" charset="0"/>
              </a:rPr>
              <a:t>Oxygen tank</a:t>
            </a:r>
            <a:endParaRPr lang="en-US" sz="4400" dirty="0">
              <a:latin typeface="Alaska" panose="020E0602030304020303" pitchFamily="34" charset="0"/>
            </a:endParaRPr>
          </a:p>
        </p:txBody>
      </p:sp>
    </p:spTree>
    <p:extLst>
      <p:ext uri="{BB962C8B-B14F-4D97-AF65-F5344CB8AC3E}">
        <p14:creationId xmlns:p14="http://schemas.microsoft.com/office/powerpoint/2010/main" val="14944241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152</TotalTime>
  <Words>446</Words>
  <Application>Microsoft Office PowerPoint</Application>
  <PresentationFormat>Widescreen</PresentationFormat>
  <Paragraphs>76</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Alaska</vt:lpstr>
      <vt:lpstr>Algerian</vt:lpstr>
      <vt:lpstr>Arial</vt:lpstr>
      <vt:lpstr>Century Gothic</vt:lpstr>
      <vt:lpstr>Wingdings 3</vt:lpstr>
      <vt:lpstr>Ion Boardroom</vt:lpstr>
      <vt:lpstr>WELCOME TO MY PRESENTATION</vt:lpstr>
      <vt:lpstr>TOPIC FOR THE PRESENTATION</vt:lpstr>
      <vt:lpstr>INTRODUCTION</vt:lpstr>
      <vt:lpstr>COVID-19(CORONA VIRUS)</vt:lpstr>
      <vt:lpstr>DESCRIPTION OF COVID 19</vt:lpstr>
      <vt:lpstr>DIAGRAMS OF COVID-19 </vt:lpstr>
      <vt:lpstr>How corona virus affects humans</vt:lpstr>
      <vt:lpstr>STATISTICAL DATA OF CORONAVIRUS CASES ACROSS THE WORLD</vt:lpstr>
      <vt:lpstr>AUTOMATED DEVICES USED IN TREATING RESPIRATORY DISEASES</vt:lpstr>
      <vt:lpstr>DIAGRAMS OF THE AUTOMATED DEVICES</vt:lpstr>
      <vt:lpstr>Building automation</vt:lpstr>
      <vt:lpstr>DESIGN OF AUTOMATED BUILDINGS</vt:lpstr>
      <vt:lpstr>Automated respiratory building design</vt:lpstr>
      <vt:lpstr>ADVANTAGES OF AUTOMATED RESPIRATORY BUILDINGS</vt:lpstr>
      <vt:lpstr>Role of civil engineers</vt:lpstr>
      <vt:lpstr>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MY PRESENTATION</dc:title>
  <dc:creator>DOOTERNA SHAAPERA</dc:creator>
  <cp:lastModifiedBy>DOOTERNA SHAAPERA</cp:lastModifiedBy>
  <cp:revision>22</cp:revision>
  <dcterms:created xsi:type="dcterms:W3CDTF">2020-04-11T13:16:53Z</dcterms:created>
  <dcterms:modified xsi:type="dcterms:W3CDTF">2020-04-11T15:49:28Z</dcterms:modified>
</cp:coreProperties>
</file>