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1" r:id="rId5"/>
    <p:sldId id="258" r:id="rId6"/>
    <p:sldId id="259" r:id="rId7"/>
    <p:sldId id="276" r:id="rId8"/>
    <p:sldId id="260" r:id="rId9"/>
    <p:sldId id="262" r:id="rId10"/>
    <p:sldId id="266" r:id="rId11"/>
    <p:sldId id="263" r:id="rId12"/>
    <p:sldId id="264" r:id="rId13"/>
    <p:sldId id="268" r:id="rId14"/>
    <p:sldId id="269"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9525" y="-3175"/>
            <a:ext cx="9153525" cy="6861175"/>
          </a:xfrm>
          <a:prstGeom prst="rect">
            <a:avLst/>
          </a:prstGeom>
          <a:noFill/>
          <a:ln w="9525">
            <a:noFill/>
          </a:ln>
        </p:spPr>
      </p:pic>
      <p:sp>
        <p:nvSpPr>
          <p:cNvPr id="2051" name="Rectangle 3"/>
          <p:cNvSpPr>
            <a:spLocks noGrp="1" noChangeArrowheads="1"/>
          </p:cNvSpPr>
          <p:nvPr>
            <p:ph type="ctrTitle"/>
          </p:nvPr>
        </p:nvSpPr>
        <p:spPr>
          <a:xfrm>
            <a:off x="1547813" y="1125538"/>
            <a:ext cx="6908800"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1547813" y="2351088"/>
            <a:ext cx="6913562" cy="1752600"/>
          </a:xfrm>
        </p:spPr>
        <p:txBody>
          <a:bodyPr/>
          <a:lstStyle>
            <a:lvl1pPr marL="0" indent="0" algn="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491D52B9-463B-4AEF-9139-318370AE060B}" type="datetimeFigureOut">
              <a:rPr lang="en-US" smtClean="0"/>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04CBCCE-B246-4D29-B8A5-30A62E149F7C}"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491D52B9-463B-4AEF-9139-318370AE060B}"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491D52B9-463B-4AEF-9139-318370AE060B}"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491D52B9-463B-4AEF-9139-318370AE060B}"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491D52B9-463B-4AEF-9139-318370AE060B}"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491D52B9-463B-4AEF-9139-318370AE060B}"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491D52B9-463B-4AEF-9139-318370AE060B}"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491D52B9-463B-4AEF-9139-318370AE060B}"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491D52B9-463B-4AEF-9139-318370AE060B}"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491D52B9-463B-4AEF-9139-318370AE060B}"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491D52B9-463B-4AEF-9139-318370AE060B}"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D04CBCCE-B246-4D29-B8A5-30A62E149F7C}"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6"/>
          <p:cNvPicPr>
            <a:picLocks noChangeAspect="1"/>
          </p:cNvPicPr>
          <p:nvPr/>
        </p:nvPicPr>
        <p:blipFill>
          <a:blip r:embed="rId12"/>
          <a:stretch>
            <a:fillRect/>
          </a:stretch>
        </p:blipFill>
        <p:spPr>
          <a:xfrm>
            <a:off x="0" y="0"/>
            <a:ext cx="9148763" cy="6861175"/>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491D52B9-463B-4AEF-9139-318370AE060B}" type="datetimeFigureOut">
              <a:rPr lang="en-US" smtClean="0"/>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04CBCCE-B246-4D29-B8A5-30A62E149F7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133600"/>
          </a:xfrm>
        </p:spPr>
        <p:txBody>
          <a:bodyPr>
            <a:normAutofit fontScale="90000"/>
          </a:bodyPr>
          <a:lstStyle/>
          <a:p>
            <a:pPr algn="ctr"/>
            <a:r>
              <a:rPr lang="en-US" sz="3600" dirty="0" smtClean="0">
                <a:solidFill>
                  <a:schemeClr val="accent3">
                    <a:lumMod val="10000"/>
                  </a:schemeClr>
                </a:solidFill>
                <a:latin typeface="Times New Roman" panose="02020603050405020304" pitchFamily="18" charset="0"/>
                <a:cs typeface="Times New Roman" panose="02020603050405020304" pitchFamily="18" charset="0"/>
              </a:rPr>
              <a:t>ENGINEERING STRATEGIES FOR HANDLING COVID-19 FOR THE ENVIRONMENTAL HEALTH AND ECONOMIC SUSTAINABILITY</a:t>
            </a:r>
            <a:endParaRPr lang="en-US" sz="3600" dirty="0" smtClean="0">
              <a:solidFill>
                <a:schemeClr val="accent3">
                  <a:lumMod val="10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3886200"/>
            <a:ext cx="6400800" cy="1828800"/>
          </a:xfrm>
        </p:spPr>
        <p:txBody>
          <a:bodyPr/>
          <a:lstStyle/>
          <a:p>
            <a:pPr algn="ctr"/>
            <a:r>
              <a:rPr lang="en-US" dirty="0" smtClean="0">
                <a:solidFill>
                  <a:schemeClr val="accent3">
                    <a:lumMod val="10000"/>
                  </a:schemeClr>
                </a:solidFill>
                <a:latin typeface="Times New Roman" panose="02020603050405020304" pitchFamily="18" charset="0"/>
                <a:cs typeface="Times New Roman" panose="02020603050405020304" pitchFamily="18" charset="0"/>
              </a:rPr>
              <a:t>BY</a:t>
            </a:r>
            <a:endParaRPr lang="en-US" dirty="0" smtClean="0">
              <a:solidFill>
                <a:schemeClr val="accent3">
                  <a:lumMod val="10000"/>
                </a:schemeClr>
              </a:solidFill>
              <a:latin typeface="Times New Roman" panose="02020603050405020304" pitchFamily="18" charset="0"/>
              <a:cs typeface="Times New Roman" panose="02020603050405020304" pitchFamily="18" charset="0"/>
            </a:endParaRPr>
          </a:p>
          <a:p>
            <a:pPr algn="ctr"/>
            <a:r>
              <a:rPr lang="en-US" dirty="0" smtClean="0">
                <a:solidFill>
                  <a:schemeClr val="accent3">
                    <a:lumMod val="10000"/>
                  </a:schemeClr>
                </a:solidFill>
                <a:latin typeface="Times New Roman" panose="02020603050405020304" pitchFamily="18" charset="0"/>
                <a:cs typeface="Times New Roman" panose="02020603050405020304" pitchFamily="18" charset="0"/>
              </a:rPr>
              <a:t>ADELABU  MICHAEL </a:t>
            </a:r>
            <a:endParaRPr lang="en-US" dirty="0" smtClean="0">
              <a:solidFill>
                <a:schemeClr val="accent3">
                  <a:lumMod val="10000"/>
                </a:schemeClr>
              </a:solidFill>
              <a:latin typeface="Times New Roman" panose="02020603050405020304" pitchFamily="18" charset="0"/>
              <a:cs typeface="Times New Roman" panose="02020603050405020304" pitchFamily="18" charset="0"/>
            </a:endParaRPr>
          </a:p>
          <a:p>
            <a:pPr algn="ctr"/>
            <a:r>
              <a:rPr lang="en-US" dirty="0" smtClean="0">
                <a:solidFill>
                  <a:schemeClr val="accent3">
                    <a:lumMod val="10000"/>
                  </a:schemeClr>
                </a:solidFill>
                <a:latin typeface="Times New Roman" panose="02020603050405020304" pitchFamily="18" charset="0"/>
                <a:cs typeface="Times New Roman" panose="02020603050405020304" pitchFamily="18" charset="0"/>
              </a:rPr>
              <a:t>17/ENG07/023</a:t>
            </a:r>
            <a:endParaRPr lang="en-US" dirty="0" smtClean="0">
              <a:solidFill>
                <a:schemeClr val="accent3">
                  <a:lumMod val="10000"/>
                </a:schemeClr>
              </a:solidFill>
              <a:latin typeface="Times New Roman" panose="02020603050405020304" pitchFamily="18" charset="0"/>
              <a:cs typeface="Times New Roman" panose="02020603050405020304" pitchFamily="18" charset="0"/>
            </a:endParaRPr>
          </a:p>
          <a:p>
            <a:pPr algn="ctr"/>
            <a:r>
              <a:rPr lang="en-US" dirty="0" smtClean="0">
                <a:solidFill>
                  <a:schemeClr val="accent3">
                    <a:lumMod val="10000"/>
                  </a:schemeClr>
                </a:solidFill>
                <a:latin typeface="Times New Roman" panose="02020603050405020304" pitchFamily="18" charset="0"/>
                <a:cs typeface="Times New Roman" panose="02020603050405020304" pitchFamily="18" charset="0"/>
              </a:rPr>
              <a:t>PETROLEUM ENGINEERING </a:t>
            </a:r>
            <a:endParaRPr lang="en-US" dirty="0" smtClean="0">
              <a:solidFill>
                <a:schemeClr val="accent3">
                  <a:lumMod val="10000"/>
                </a:schemeClr>
              </a:solidFill>
              <a:latin typeface="Times New Roman" panose="02020603050405020304" pitchFamily="18" charset="0"/>
              <a:cs typeface="Times New Roman" panose="02020603050405020304" pitchFamily="18" charset="0"/>
            </a:endParaRPr>
          </a:p>
          <a:p>
            <a:pPr algn="ctr"/>
            <a:r>
              <a:rPr lang="en-US" dirty="0" smtClean="0">
                <a:solidFill>
                  <a:schemeClr val="accent3">
                    <a:lumMod val="10000"/>
                  </a:schemeClr>
                </a:solidFill>
                <a:latin typeface="Times New Roman" panose="02020603050405020304" pitchFamily="18" charset="0"/>
                <a:cs typeface="Times New Roman" panose="02020603050405020304" pitchFamily="18" charset="0"/>
              </a:rPr>
              <a:t>400LVL  </a:t>
            </a:r>
            <a:endParaRPr lang="en-US" dirty="0" smtClean="0">
              <a:solidFill>
                <a:schemeClr val="accent3">
                  <a:lumMod val="10000"/>
                </a:schemeClr>
              </a:solidFill>
              <a:latin typeface="Times New Roman" panose="02020603050405020304" pitchFamily="18" charset="0"/>
              <a:cs typeface="Times New Roman" panose="02020603050405020304" pitchFamily="18" charset="0"/>
            </a:endParaRPr>
          </a:p>
        </p:txBody>
      </p:sp>
      <p:pic>
        <p:nvPicPr>
          <p:cNvPr id="4" name="Picture 3" descr="C:\Users\mustapha\Downloads\abuad.jpg"/>
          <p:cNvPicPr/>
          <p:nvPr/>
        </p:nvPicPr>
        <p:blipFill>
          <a:blip r:embed="rId1">
            <a:extLst>
              <a:ext uri="{28A0092B-C50C-407E-A947-70E740481C1C}">
                <a14:useLocalDpi xmlns:a14="http://schemas.microsoft.com/office/drawing/2010/main" val="0"/>
              </a:ext>
            </a:extLst>
          </a:blip>
          <a:srcRect/>
          <a:stretch>
            <a:fillRect/>
          </a:stretch>
        </p:blipFill>
        <p:spPr bwMode="auto">
          <a:xfrm>
            <a:off x="7086600" y="304800"/>
            <a:ext cx="1600200" cy="14478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92500" lnSpcReduction="10000"/>
          </a:bodyPr>
          <a:lstStyle/>
          <a:p>
            <a:pPr marL="0" indent="0" algn="just">
              <a:lnSpc>
                <a:spcPct val="150000"/>
              </a:lnSpc>
              <a:buNone/>
            </a:pP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MANUFACTURING:</a:t>
            </a:r>
            <a:endParaRPr lang="en-US" sz="2000" b="1"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a:latin typeface="Times New Roman" panose="02020603050405020304" pitchFamily="18" charset="0"/>
                <a:cs typeface="Times New Roman" panose="02020603050405020304"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lang="en-US" sz="2000" dirty="0" smtClean="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000" b="1" dirty="0" smtClean="0">
                <a:latin typeface="Times New Roman" panose="02020603050405020304" pitchFamily="18" charset="0"/>
                <a:cs typeface="Times New Roman" panose="02020603050405020304" pitchFamily="18" charset="0"/>
              </a:rPr>
              <a:t>EXPERIMENTAL TESTING:</a:t>
            </a:r>
            <a:endParaRPr lang="en-US" sz="2000" b="1"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a:latin typeface="Times New Roman" panose="02020603050405020304" pitchFamily="18" charset="0"/>
                <a:cs typeface="Times New Roman" panose="02020603050405020304"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txBody>
          <a:bodyPr>
            <a:normAutofit lnSpcReduction="10000"/>
          </a:bodyPr>
          <a:lstStyle/>
          <a:p>
            <a:pPr marL="0" indent="0" algn="just">
              <a:lnSpc>
                <a:spcPct val="150000"/>
              </a:lnSpc>
              <a:buNone/>
            </a:pPr>
            <a:r>
              <a:rPr lang="en-US" sz="2000" b="1" dirty="0" smtClean="0">
                <a:latin typeface="Times New Roman" panose="02020603050405020304" pitchFamily="18" charset="0"/>
                <a:cs typeface="Times New Roman" panose="02020603050405020304" pitchFamily="18" charset="0"/>
              </a:rPr>
              <a:t>INFORMATION TECHNOLOGY:</a:t>
            </a:r>
            <a:endParaRPr lang="en-US" sz="2000" b="1"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a:latin typeface="Times New Roman" panose="02020603050405020304" pitchFamily="18" charset="0"/>
                <a:cs typeface="Times New Roman" panose="02020603050405020304"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anose="02020603050405020304" pitchFamily="18" charset="0"/>
              <a:cs typeface="Times New Roman" panose="02020603050405020304" pitchFamily="18" charset="0"/>
            </a:endParaRPr>
          </a:p>
          <a:p>
            <a:endParaRPr lang="en-US" dirty="0" smtClean="0"/>
          </a:p>
          <a:p>
            <a:pPr marL="0" indent="0" algn="just">
              <a:lnSpc>
                <a:spcPct val="150000"/>
              </a:lnSpc>
              <a:buNone/>
            </a:pPr>
            <a:r>
              <a:rPr lang="en-US" sz="2000" dirty="0">
                <a:latin typeface="Times New Roman" panose="02020603050405020304" pitchFamily="18" charset="0"/>
                <a:cs typeface="Times New Roman" panose="02020603050405020304"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47470"/>
            <a:ext cx="8229600" cy="582613"/>
          </a:xfrm>
        </p:spPr>
        <p:txBody>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RESULTS</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anose="02020603050405020304" pitchFamily="18" charset="0"/>
                <a:cs typeface="Times New Roman" panose="02020603050405020304" pitchFamily="18" charset="0"/>
              </a:rPr>
              <a:t>GOOGLE, APPLE NEW CORONA VIRUS TRACKING SYSTEM</a:t>
            </a:r>
            <a:r>
              <a:rPr lang="en-US" sz="2000" b="1" dirty="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smtClean="0">
                <a:latin typeface="Times New Roman" panose="02020603050405020304" pitchFamily="18" charset="0"/>
                <a:cs typeface="Times New Roman" panose="02020603050405020304" pitchFamily="18" charset="0"/>
              </a:rPr>
              <a:t>Apple </a:t>
            </a:r>
            <a:r>
              <a:rPr lang="en-US" sz="2000" dirty="0">
                <a:latin typeface="Times New Roman" panose="02020603050405020304" pitchFamily="18" charset="0"/>
                <a:cs typeface="Times New Roman" panose="02020603050405020304" pitchFamily="18" charset="0"/>
              </a:rPr>
              <a:t>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7408333" cy="3810000"/>
          </a:xfrm>
        </p:spPr>
        <p:txBody>
          <a:bodyPr>
            <a:normAutofit/>
          </a:bodyPr>
          <a:lstStyle/>
          <a:p>
            <a:pPr marL="0" lvl="0" indent="0" algn="just">
              <a:lnSpc>
                <a:spcPct val="150000"/>
              </a:lnSpc>
              <a:buNone/>
            </a:pPr>
            <a:r>
              <a:rPr lang="en-US" sz="2000" b="1" dirty="0">
                <a:solidFill>
                  <a:schemeClr val="accent2">
                    <a:lumMod val="75000"/>
                  </a:schemeClr>
                </a:solidFill>
                <a:latin typeface="Times New Roman" panose="02020603050405020304" pitchFamily="18" charset="0"/>
                <a:cs typeface="Times New Roman" panose="02020603050405020304" pitchFamily="18" charset="0"/>
              </a:rPr>
              <a:t>INNOVATIVE FACE MASK FOR THE HEARING IMPAIRED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a:latin typeface="Times New Roman" panose="02020603050405020304" pitchFamily="18" charset="0"/>
                <a:cs typeface="Times New Roman" panose="02020603050405020304"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txBody>
          <a:bodyPr>
            <a:normAutofit/>
          </a:bodyPr>
          <a:lstStyle/>
          <a:p>
            <a:pPr marL="0" lvl="0" indent="0" algn="just">
              <a:lnSpc>
                <a:spcPct val="150000"/>
              </a:lnSpc>
              <a:buNone/>
            </a:pPr>
            <a:r>
              <a:rPr lang="en-US" sz="2000" b="1" dirty="0">
                <a:latin typeface="Times New Roman" panose="02020603050405020304" pitchFamily="18" charset="0"/>
                <a:cs typeface="Times New Roman" panose="02020603050405020304" pitchFamily="18" charset="0"/>
              </a:rPr>
              <a:t>MECHANICAL VENTILATION: </a:t>
            </a:r>
            <a:endParaRPr lang="en-US" sz="2000" b="1" dirty="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a:latin typeface="Times New Roman" panose="02020603050405020304" pitchFamily="18" charset="0"/>
                <a:cs typeface="Times New Roman" panose="02020603050405020304"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idx="1"/>
          </p:nvPr>
        </p:nvPicPr>
        <p:blipFill>
          <a:blip r:embed="rId1">
            <a:extLst>
              <a:ext uri="{28A0092B-C50C-407E-A947-70E740481C1C}">
                <a14:useLocalDpi xmlns:a14="http://schemas.microsoft.com/office/drawing/2010/main" val="0"/>
              </a:ext>
            </a:extLst>
          </a:blip>
          <a:stretch>
            <a:fillRect/>
          </a:stretch>
        </p:blipFill>
        <p:spPr bwMode="auto">
          <a:xfrm>
            <a:off x="1526380" y="2057400"/>
            <a:ext cx="5484019" cy="39624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6347713" cy="1320800"/>
          </a:xfrm>
        </p:spPr>
        <p:txBody>
          <a:bodyPr/>
          <a:lstStyle/>
          <a:p>
            <a:r>
              <a:rPr lang="en-US" sz="4000" dirty="0" smtClean="0">
                <a:solidFill>
                  <a:schemeClr val="accent2">
                    <a:lumMod val="75000"/>
                  </a:schemeClr>
                </a:solidFill>
                <a:latin typeface="Times New Roman" panose="02020603050405020304" pitchFamily="18" charset="0"/>
                <a:cs typeface="Times New Roman" panose="02020603050405020304" pitchFamily="18" charset="0"/>
              </a:rPr>
              <a:t>CONCLUSION</a:t>
            </a:r>
            <a:endParaRPr lang="en-US" sz="40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anose="02020603050405020304" pitchFamily="18" charset="0"/>
              <a:cs typeface="Times New Roman" panose="02020603050405020304"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 also believe that the above mentioned results have also taking great effect in both sides of the world (victims and non-victims).     </a:t>
            </a:r>
            <a:endParaRPr lang="en-US" sz="2000" b="1"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1645" y="1181100"/>
            <a:ext cx="8229600" cy="582613"/>
          </a:xfrm>
        </p:spPr>
        <p:txBody>
          <a:bodyPr/>
          <a:lstStyle/>
          <a:p>
            <a:r>
              <a:rPr lang="en-US" sz="4000" dirty="0" smtClean="0">
                <a:solidFill>
                  <a:schemeClr val="accent2">
                    <a:lumMod val="75000"/>
                  </a:schemeClr>
                </a:solidFill>
                <a:latin typeface="Times New Roman" panose="02020603050405020304" pitchFamily="18" charset="0"/>
                <a:cs typeface="Times New Roman" panose="02020603050405020304" pitchFamily="18" charset="0"/>
              </a:rPr>
              <a:t>RECOMMENDATION</a:t>
            </a:r>
            <a:endParaRPr lang="en-US" sz="40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872067" y="1828800"/>
            <a:ext cx="7408333" cy="4297363"/>
          </a:xfrm>
        </p:spPr>
        <p:txBody>
          <a:bodyPr>
            <a:normAutofit fontScale="92500" lnSpcReduction="20000"/>
          </a:bodyPr>
          <a:lstStyle/>
          <a:p>
            <a:pPr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With respect to the current situation, I recommend the following:</a:t>
            </a:r>
            <a:endParaRPr lang="en-US" sz="2000" b="1" dirty="0">
              <a:latin typeface="Times New Roman" panose="02020603050405020304" pitchFamily="18" charset="0"/>
              <a:cs typeface="Times New Roman" panose="02020603050405020304"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People should strictly adhere to the WHO instructions and guidance.</a:t>
            </a:r>
            <a:endParaRPr lang="en-US" sz="2000" b="1" dirty="0">
              <a:latin typeface="Times New Roman" panose="02020603050405020304" pitchFamily="18" charset="0"/>
              <a:cs typeface="Times New Roman" panose="02020603050405020304"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People should follow and obey the country’s order and protocols.</a:t>
            </a:r>
            <a:endParaRPr lang="en-US" sz="2000" b="1" dirty="0">
              <a:latin typeface="Times New Roman" panose="02020603050405020304" pitchFamily="18" charset="0"/>
              <a:cs typeface="Times New Roman" panose="02020603050405020304"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Governments in the country should take responsibility and provide for her citizens, especially those with little or no means of provision.   </a:t>
            </a:r>
            <a:endParaRPr lang="en-US" sz="2000" b="1" dirty="0">
              <a:latin typeface="Times New Roman" panose="02020603050405020304" pitchFamily="18" charset="0"/>
              <a:cs typeface="Times New Roman" panose="02020603050405020304"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People should use this medium to be creative and engage in one form of activity (legal) or the other from their various homes.</a:t>
            </a:r>
            <a:endParaRPr lang="en-US" sz="2000" b="1" dirty="0">
              <a:latin typeface="Times New Roman" panose="02020603050405020304" pitchFamily="18" charset="0"/>
              <a:cs typeface="Times New Roman" panose="02020603050405020304"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Lastly, every person should engage in prayers and worships and to call upon their LORD(S) for help. </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algn="ctr"/>
            <a:endParaRPr lang="en-US" dirty="0" smtClean="0"/>
          </a:p>
          <a:p>
            <a:pPr algn="ctr"/>
            <a:endParaRPr lang="en-US" dirty="0"/>
          </a:p>
          <a:p>
            <a:pPr marL="0" indent="0" algn="ctr">
              <a:buNone/>
            </a:pPr>
            <a:endParaRPr lang="en-US" dirty="0"/>
          </a:p>
          <a:p>
            <a:pPr marL="0" indent="0" algn="ctr">
              <a:buNone/>
            </a:pPr>
            <a:r>
              <a:rPr lang="en-US" sz="4000" dirty="0" smtClean="0">
                <a:solidFill>
                  <a:schemeClr val="accent2">
                    <a:lumMod val="75000"/>
                  </a:schemeClr>
                </a:solidFill>
                <a:latin typeface="Times New Roman" panose="02020603050405020304" pitchFamily="18" charset="0"/>
                <a:cs typeface="Times New Roman" panose="02020603050405020304" pitchFamily="18" charset="0"/>
              </a:rPr>
              <a:t>THANK </a:t>
            </a:r>
            <a:r>
              <a:rPr lang="en-US" sz="4000" dirty="0" smtClean="0">
                <a:solidFill>
                  <a:schemeClr val="accent2">
                    <a:lumMod val="75000"/>
                  </a:schemeClr>
                </a:solidFill>
                <a:latin typeface="Times New Roman" panose="02020603050405020304" pitchFamily="18" charset="0"/>
                <a:cs typeface="Times New Roman" panose="02020603050405020304" pitchFamily="18" charset="0"/>
              </a:rPr>
              <a:t>YOU FOR LISTENING</a:t>
            </a:r>
            <a:endParaRPr lang="en-US" sz="4000" dirty="0" smtClean="0">
              <a:solidFill>
                <a:schemeClr val="accent2">
                  <a:lumMod val="75000"/>
                </a:schemeClr>
              </a:solidFill>
              <a:latin typeface="Times New Roman" panose="02020603050405020304" pitchFamily="18" charset="0"/>
              <a:cs typeface="Times New Roman" panose="02020603050405020304" pitchFamily="18" charset="0"/>
            </a:endParaRPr>
          </a:p>
          <a:p>
            <a:pPr marL="0" indent="0" algn="ctr">
              <a:buNone/>
            </a:pPr>
            <a:endParaRPr lang="en-US" sz="40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75030"/>
            <a:ext cx="8229600" cy="582613"/>
          </a:xfrm>
        </p:spPr>
        <p:txBody>
          <a:bodyPr/>
          <a:lstStyle/>
          <a:p>
            <a:r>
              <a:rPr lang="en-US" sz="4000" dirty="0" smtClean="0">
                <a:solidFill>
                  <a:schemeClr val="accent2">
                    <a:lumMod val="75000"/>
                  </a:schemeClr>
                </a:solidFill>
                <a:latin typeface="Times New Roman" panose="02020603050405020304" pitchFamily="18" charset="0"/>
                <a:cs typeface="Times New Roman" panose="02020603050405020304" pitchFamily="18" charset="0"/>
              </a:rPr>
              <a:t>CONTENTS</a:t>
            </a:r>
            <a:endParaRPr lang="en-US" sz="400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764665"/>
            <a:ext cx="8229600" cy="4953000"/>
          </a:xfrm>
        </p:spPr>
        <p:txBody>
          <a:bodyPr/>
          <a:lstStyle/>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anose="02020603050405020304" pitchFamily="18" charset="0"/>
                <a:cs typeface="Times New Roman" panose="02020603050405020304" pitchFamily="18" charset="0"/>
              </a:rPr>
              <a:t>INTRODUCTION/DEFINITION</a:t>
            </a:r>
            <a:endParaRPr lang="en-US"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anose="02020603050405020304" pitchFamily="18" charset="0"/>
                <a:cs typeface="Times New Roman" panose="02020603050405020304" pitchFamily="18" charset="0"/>
              </a:rPr>
              <a:t>CORONAVIRUS (COVID-19)</a:t>
            </a:r>
            <a:endParaRPr lang="en-US"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anose="02020603050405020304" pitchFamily="18" charset="0"/>
                <a:cs typeface="Times New Roman" panose="02020603050405020304" pitchFamily="18" charset="0"/>
              </a:rPr>
              <a:t>ENGINEERING STRATEGIES</a:t>
            </a:r>
            <a:endParaRPr lang="en-US"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anose="02020603050405020304" pitchFamily="18" charset="0"/>
                <a:cs typeface="Times New Roman" panose="02020603050405020304" pitchFamily="18" charset="0"/>
              </a:rPr>
              <a:t>RESULTS</a:t>
            </a:r>
            <a:endParaRPr lang="en-US"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buClr>
                <a:schemeClr val="accent2"/>
              </a:buClr>
              <a:buFont typeface="Wingdings" panose="05000000000000000000" pitchFamily="2" charset="2"/>
              <a:buChar char="§"/>
            </a:pPr>
            <a:r>
              <a:rPr lang="en-US" dirty="0" smtClean="0">
                <a:solidFill>
                  <a:schemeClr val="accent2">
                    <a:lumMod val="75000"/>
                  </a:schemeClr>
                </a:solidFill>
                <a:latin typeface="Times New Roman" panose="02020603050405020304" pitchFamily="18" charset="0"/>
                <a:cs typeface="Times New Roman" panose="02020603050405020304" pitchFamily="18" charset="0"/>
              </a:rPr>
              <a:t>CONCLUSION AND RECOMMENDATION</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imes New Roman" panose="02020603050405020304" pitchFamily="18" charset="0"/>
                <a:cs typeface="Times New Roman" panose="02020603050405020304"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1981200"/>
            <a:ext cx="7408333" cy="4191000"/>
          </a:xfrm>
        </p:spPr>
        <p:txBody>
          <a:bodyPr>
            <a:normAutofit fontScale="92500" lnSpcReduction="2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anose="02020603050405020304" pitchFamily="18" charset="0"/>
                <a:cs typeface="Times New Roman" panose="02020603050405020304" pitchFamily="18" charset="0"/>
              </a:rPr>
              <a:t>Coronavirus disease 2019 (COVID-19) is an infectious disease caused by severe acute respiratory syndrome coronavirus 2</a:t>
            </a:r>
            <a:r>
              <a:rPr lang="en-US" sz="2000" dirty="0" smtClean="0">
                <a:solidFill>
                  <a:schemeClr val="accent2">
                    <a:lumMod val="75000"/>
                  </a:schemeClr>
                </a:solidFill>
                <a:latin typeface="Times New Roman" panose="02020603050405020304" pitchFamily="18" charset="0"/>
                <a:cs typeface="Times New Roman" panose="02020603050405020304" pitchFamily="18" charset="0"/>
              </a:rPr>
              <a:t>.</a:t>
            </a:r>
            <a:endParaRPr lang="en-US" sz="2000" dirty="0" smtClean="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anose="02020603050405020304" pitchFamily="18" charset="0"/>
                <a:cs typeface="Times New Roman" panose="02020603050405020304" pitchFamily="18" charset="0"/>
              </a:rPr>
              <a:t>Environmental health is the branch of public health concerned with all aspects of the natural and built environment affecting human health. Environmental health is focused on the natural and built environments for the benefit of human health. </a:t>
            </a:r>
            <a:endParaRPr lang="en-US" sz="2000"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anose="02020603050405020304" pitchFamily="18" charset="0"/>
                <a:cs typeface="Times New Roman" panose="02020603050405020304"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1645" y="1581150"/>
            <a:ext cx="8229600" cy="582613"/>
          </a:xfrm>
        </p:spPr>
        <p:txBody>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CORONAVIRUS</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872067" y="2438400"/>
            <a:ext cx="7408333" cy="3962400"/>
          </a:xfrm>
        </p:spPr>
        <p:txBody>
          <a:bodyPr>
            <a:normAutofit lnSpcReduction="10000"/>
          </a:bodyPr>
          <a:lstStyle/>
          <a:p>
            <a:pPr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Coronavirus disease 2019 (COVID-19) is an infectious disease caused by severe acute respiratory syndrome coronavirus 2</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just">
              <a:lnSpc>
                <a:spcPct val="150000"/>
              </a:lnSpc>
              <a:buClr>
                <a:schemeClr val="accent2"/>
              </a:buClr>
              <a:buFont typeface="Wingdings" panose="05000000000000000000" pitchFamily="2" charset="2"/>
              <a:buChar char="§"/>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disease was first identified in December 2019 in Wuhan, the capital of China's Hubei province, and has since spread globally, resulting in the ongoing 2019–20 coronavirus pandemic</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just">
              <a:lnSpc>
                <a:spcPct val="150000"/>
              </a:lnSpc>
              <a:buClr>
                <a:schemeClr val="accent2"/>
              </a:buClr>
              <a:buFont typeface="Wingdings" panose="05000000000000000000" pitchFamily="2" charset="2"/>
              <a:buChar char="§"/>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Common symptoms include fever, cough and shortness of breath. Other symptoms may include fatigue, muscle pain, diarrhea, sore </a:t>
            </a:r>
            <a:r>
              <a:rPr lang="en-US" sz="2000" dirty="0" smtClean="0">
                <a:latin typeface="Times New Roman" panose="02020603050405020304" pitchFamily="18" charset="0"/>
                <a:cs typeface="Times New Roman" panose="02020603050405020304" pitchFamily="18" charset="0"/>
              </a:rPr>
              <a:t>throat</a:t>
            </a:r>
            <a:r>
              <a:rPr lang="en-US" sz="2000" dirty="0">
                <a:latin typeface="Times New Roman" panose="02020603050405020304" pitchFamily="18" charset="0"/>
                <a:cs typeface="Times New Roman" panose="02020603050405020304" pitchFamily="18" charset="0"/>
              </a:rPr>
              <a:t>, loss of smell and abdominal </a:t>
            </a:r>
            <a:r>
              <a:rPr lang="en-US" sz="2000" dirty="0" smtClean="0">
                <a:latin typeface="Times New Roman" panose="02020603050405020304" pitchFamily="18" charset="0"/>
                <a:cs typeface="Times New Roman" panose="02020603050405020304" pitchFamily="18" charset="0"/>
              </a:rPr>
              <a:t>pain.</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t>CORONAVIRUS </a:t>
            </a:r>
            <a:endParaRPr lang="en-US"/>
          </a:p>
          <a:p>
            <a:endParaRPr lang="en-US"/>
          </a:p>
        </p:txBody>
      </p:sp>
      <p:pic>
        <p:nvPicPr>
          <p:cNvPr id="5" name="Picture 4" descr="C:\Users\amo\Pictures\covid 19.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09600" y="2160591"/>
            <a:ext cx="6347714" cy="388077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114800"/>
          </a:xfrm>
        </p:spPr>
        <p:txBody>
          <a:bodyPr>
            <a:normAutofit/>
          </a:bodyPr>
          <a:lstStyle/>
          <a:p>
            <a:pPr marL="0" indent="0" algn="just">
              <a:lnSpc>
                <a:spcPct val="150000"/>
              </a:lnSpc>
              <a:buNone/>
            </a:pPr>
            <a:r>
              <a:rPr lang="en-US" sz="2000" dirty="0">
                <a:latin typeface="Times New Roman" panose="02020603050405020304" pitchFamily="18" charset="0"/>
                <a:cs typeface="Times New Roman" panose="02020603050405020304"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txBody>
          <a:bodyPr>
            <a:normAutofit/>
          </a:bodyPr>
          <a:lstStyle/>
          <a:p>
            <a:r>
              <a:rPr lang="en-US" dirty="0" smtClean="0">
                <a:solidFill>
                  <a:schemeClr val="accent2">
                    <a:lumMod val="75000"/>
                  </a:schemeClr>
                </a:solidFill>
                <a:latin typeface="Times New Roman" panose="02020603050405020304" pitchFamily="18" charset="0"/>
                <a:cs typeface="Times New Roman" panose="02020603050405020304" pitchFamily="18" charset="0"/>
              </a:rPr>
              <a:t>ENGINEERING STRATEGIES</a:t>
            </a:r>
            <a:endParaRPr lang="en-US"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228601" y="1778000"/>
            <a:ext cx="7086600" cy="4546600"/>
          </a:xfrm>
        </p:spPr>
        <p:txBody>
          <a:bodyPr/>
          <a:lstStyle/>
          <a:p>
            <a:pPr marL="0" indent="0" algn="just">
              <a:lnSpc>
                <a:spcPct val="150000"/>
              </a:lnSpc>
              <a:buNone/>
            </a:pPr>
            <a:r>
              <a:rPr lang="en-US" sz="2000" b="1" dirty="0" smtClean="0">
                <a:solidFill>
                  <a:schemeClr val="accent2">
                    <a:lumMod val="75000"/>
                  </a:schemeClr>
                </a:solidFill>
                <a:latin typeface="Times New Roman" panose="02020603050405020304" pitchFamily="18" charset="0"/>
                <a:cs typeface="Times New Roman" panose="02020603050405020304" pitchFamily="18" charset="0"/>
              </a:rPr>
              <a:t>EPIDEMIOLOGY</a:t>
            </a:r>
            <a:endParaRPr lang="en-US" sz="2000" b="1" dirty="0">
              <a:solidFill>
                <a:schemeClr val="accent2">
                  <a:lumMod val="75000"/>
                </a:schemeClr>
              </a:solidFill>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smtClean="0">
                <a:latin typeface="Times New Roman" panose="02020603050405020304" pitchFamily="18" charset="0"/>
                <a:cs typeface="Times New Roman" panose="02020603050405020304" pitchFamily="18" charset="0"/>
              </a:rPr>
              <a:t>studies </a:t>
            </a:r>
            <a:r>
              <a:rPr lang="en-US" sz="2000" dirty="0">
                <a:latin typeface="Times New Roman" panose="02020603050405020304" pitchFamily="18" charset="0"/>
                <a:cs typeface="Times New Roman" panose="02020603050405020304" pitchFamily="18" charset="0"/>
              </a:rPr>
              <a:t>the relationship between environmental exposures (including exposure to chemicals, radiation, microbiological agents, etc.) and human </a:t>
            </a:r>
            <a:r>
              <a:rPr lang="en-US" sz="2000" dirty="0" smtClean="0">
                <a:latin typeface="Times New Roman" panose="02020603050405020304" pitchFamily="18" charset="0"/>
                <a:cs typeface="Times New Roman" panose="02020603050405020304" pitchFamily="18" charset="0"/>
              </a:rPr>
              <a:t>health.</a:t>
            </a:r>
            <a:endParaRPr lang="en-US" sz="2000"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a:latin typeface="Times New Roman" panose="02020603050405020304" pitchFamily="18" charset="0"/>
                <a:cs typeface="Times New Roman" panose="02020603050405020304"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 name="Picture 4" descr="C:\Users\amo\Pictures\prevention.jpg"/>
          <p:cNvPicPr/>
          <p:nvPr/>
        </p:nvPicPr>
        <p:blipFill>
          <a:blip r:embed="rId1">
            <a:extLst>
              <a:ext uri="{28A0092B-C50C-407E-A947-70E740481C1C}">
                <a14:useLocalDpi xmlns:a14="http://schemas.microsoft.com/office/drawing/2010/main" val="0"/>
              </a:ext>
            </a:extLst>
          </a:blip>
          <a:srcRect/>
          <a:stretch>
            <a:fillRect/>
          </a:stretch>
        </p:blipFill>
        <p:spPr bwMode="auto">
          <a:xfrm>
            <a:off x="609600" y="2160590"/>
            <a:ext cx="6347714" cy="3880773"/>
          </a:xfrm>
          <a:prstGeom prst="rect">
            <a:avLst/>
          </a:prstGeom>
          <a:noFill/>
          <a:ln>
            <a:noFill/>
          </a:ln>
        </p:spPr>
      </p:pic>
    </p:spTree>
  </p:cSld>
  <p:clrMapOvr>
    <a:masterClrMapping/>
  </p:clrMapOvr>
</p:sld>
</file>

<file path=ppt/theme/theme1.xml><?xml version="1.0" encoding="utf-8"?>
<a:theme xmlns:a="http://schemas.openxmlformats.org/drawingml/2006/main" name="1_Data Pie Charts">
  <a:themeElements>
    <a:clrScheme name="Data Pie Charts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Data Pie Chart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Data Pie Char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ta Pie Chart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ta Pie Chart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ta Pie Chart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ta Pie Chart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ta Pie Chart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ta Pie Chart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ta Pie Chart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ta Pie Chart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ta Pie Chart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ta Pie Chart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ta Pie Chart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ata Pie Charts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5550</Words>
  <Application>WPS Presentation</Application>
  <PresentationFormat>On-screen Show (4:3)</PresentationFormat>
  <Paragraphs>86</Paragraphs>
  <Slides>18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Arial</vt:lpstr>
      <vt:lpstr>SimSun</vt:lpstr>
      <vt:lpstr>Wingdings</vt:lpstr>
      <vt:lpstr>Wingdings 3</vt:lpstr>
      <vt:lpstr>Arial</vt:lpstr>
      <vt:lpstr>Times New Roman</vt:lpstr>
      <vt:lpstr>Microsoft YaHei</vt:lpstr>
      <vt:lpstr>Arial Unicode MS</vt:lpstr>
      <vt:lpstr>Trebuchet MS</vt:lpstr>
      <vt:lpstr>Calibri</vt:lpstr>
      <vt:lpstr>1_Data Pie Charts</vt:lpstr>
      <vt:lpstr>ENGINEERING STRATEGIES FOR HANDLING COVID-19 FOR THE ENVIRONMENTAL HEALTH AND ECONOMIC SUSTAINABILITY</vt:lpstr>
      <vt:lpstr>CONTENTS</vt:lpstr>
      <vt:lpstr>INTRODUCTION</vt:lpstr>
      <vt:lpstr>CORONAVIRUS</vt:lpstr>
      <vt:lpstr>PowerPoint 演示文稿</vt:lpstr>
      <vt:lpstr>PowerPoint 演示文稿</vt:lpstr>
      <vt:lpstr>PowerPoint 演示文稿</vt:lpstr>
      <vt:lpstr>ENGINEERING STRATEGIES</vt:lpstr>
      <vt:lpstr>PowerPoint 演示文稿</vt:lpstr>
      <vt:lpstr>PowerPoint 演示文稿</vt:lpstr>
      <vt:lpstr>PowerPoint 演示文稿</vt:lpstr>
      <vt:lpstr>RESULTS</vt:lpstr>
      <vt:lpstr>PowerPoint 演示文稿</vt:lpstr>
      <vt:lpstr>PowerPoint 演示文稿</vt:lpstr>
      <vt:lpstr>PowerPoint 演示文稿</vt:lpstr>
      <vt:lpstr>CONCLUSION</vt:lpstr>
      <vt:lpstr>RECOMMENDATION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USER</cp:lastModifiedBy>
  <cp:revision>19</cp:revision>
  <dcterms:created xsi:type="dcterms:W3CDTF">2020-04-11T17:35:00Z</dcterms:created>
  <dcterms:modified xsi:type="dcterms:W3CDTF">2020-04-12T21:53:16Z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1033-11.2.0.9127</vt:lpwstr>
  </property>
</Properties>
</file>