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60" r:id="rId6"/>
    <p:sldId id="276" r:id="rId7"/>
    <p:sldId id="289" r:id="rId8"/>
    <p:sldId id="290" r:id="rId9"/>
    <p:sldId id="292" r:id="rId10"/>
    <p:sldId id="293" r:id="rId11"/>
    <p:sldId id="294" r:id="rId12"/>
    <p:sldId id="295" r:id="rId13"/>
    <p:sldId id="296" r:id="rId14"/>
    <p:sldId id="297" r:id="rId15"/>
    <p:sldId id="298" r:id="rId16"/>
    <p:sldId id="299" r:id="rId17"/>
    <p:sldId id="3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CF20D-C21E-4589-80FC-78FA0F000EAE}"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48D92-00A5-48A6-B914-30B3D8F3E4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448D92-00A5-48A6-B914-30B3D8F3E49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6A00998-221D-46D5-B5BE-E45BD0AAB707}"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E98E8454-9C47-4283-881E-86ABD2A330D8}"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6A00998-221D-46D5-B5BE-E45BD0AAB70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6A00998-221D-46D5-B5BE-E45BD0AAB70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6A00998-221D-46D5-B5BE-E45BD0AAB70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6A00998-221D-46D5-B5BE-E45BD0AAB70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6A00998-221D-46D5-B5BE-E45BD0AAB70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6A00998-221D-46D5-B5BE-E45BD0AAB70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6A00998-221D-46D5-B5BE-E45BD0AAB70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6A00998-221D-46D5-B5BE-E45BD0AAB70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6A00998-221D-46D5-B5BE-E45BD0AAB70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6A00998-221D-46D5-B5BE-E45BD0AAB70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E98E8454-9C47-4283-881E-86ABD2A330D8}"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6A00998-221D-46D5-B5BE-E45BD0AAB707}"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98E8454-9C47-4283-881E-86ABD2A330D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76555"/>
            <a:ext cx="7772400" cy="2581275"/>
          </a:xfrm>
        </p:spPr>
        <p:txBody>
          <a:bodyPr>
            <a:normAutofit fontScale="90000"/>
          </a:bodyPr>
          <a:lstStyle/>
          <a:p>
            <a:pPr marL="6350" indent="-6350" algn="ctr">
              <a:lnSpc>
                <a:spcPct val="115000"/>
              </a:lnSpc>
              <a:spcBef>
                <a:spcPts val="0"/>
              </a:spcBef>
              <a:spcAft>
                <a:spcPts val="3000"/>
              </a:spcAft>
            </a:pPr>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ASSESSMENT OF OCCUPATIONAL HAZARDS AND DEVELOPMENT OF ENGINEERING EQUIPMENT TO SUPPORT HEALTH WORKERS AGAINST COVID-19</a:t>
            </a:r>
            <a:endPar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Subtitle 2"/>
          <p:cNvSpPr>
            <a:spLocks noGrp="1"/>
          </p:cNvSpPr>
          <p:nvPr>
            <p:ph type="subTitle" idx="4294967295"/>
          </p:nvPr>
        </p:nvSpPr>
        <p:spPr>
          <a:xfrm>
            <a:off x="0" y="3246755"/>
            <a:ext cx="5187950" cy="2470785"/>
          </a:xfrm>
        </p:spPr>
        <p:txBody>
          <a:bodyPr>
            <a:noAutofit/>
          </a:bodyPr>
          <a:lstStyle/>
          <a:p>
            <a:pPr marL="0" indent="0">
              <a:buNone/>
            </a:pPr>
            <a:r>
              <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NAME: ADEBOYE CALEB</a:t>
            </a:r>
            <a:endPar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marL="0" indent="0">
              <a:buNone/>
            </a:pPr>
            <a:endPar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marL="0" indent="0">
              <a:buNone/>
            </a:pPr>
            <a:r>
              <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DEPARTMENT: MECHATRONICS</a:t>
            </a:r>
            <a:endPar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marL="0" indent="0">
              <a:buNone/>
            </a:pPr>
            <a:endPar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marL="0" indent="0">
              <a:buNone/>
            </a:pPr>
            <a:r>
              <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MATRIC NO: 17/ENG05/001</a:t>
            </a:r>
            <a:endParaRPr lang="en-US" sz="2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457200" y="951230"/>
            <a:ext cx="8387715" cy="5572125"/>
          </a:xfrm>
        </p:spPr>
        <p:txBody>
          <a:bodyPr/>
          <a:p>
            <a:pPr marL="0" indent="0">
              <a:buNone/>
            </a:pPr>
            <a:r>
              <a:rPr lang="en-US"/>
              <a:t>Workplace hazard controls for COVID-19 are the application of occupational safety and health methodologies for hazard controls to the prevention of coronavirus disease 2019 (COVID-19). The proper hazard controls in the workplace depend on the worksite and job task, based on a risk assessment of sources of exposure, disease severity in the community, and risk factors of individual workers who may be vulnerable to contracting COVID-19.</a:t>
            </a:r>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sz="2800"/>
              <a:t>According to the U.S. Occupational Safety and Health Administration (OSHA), lower exposure risk jobs have minimal occupational contact with the public and other coworkers, for which basic infection prevention measures are recommended, including hand washing, encouraging workers to stay home if they are sick, respiratory etiquette, and maintaining routine cleaning and disinfecting of the work environment.</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u="sng"/>
              <a:t>Personal Equipment For Covid-19</a:t>
            </a:r>
            <a:endParaRPr lang="en-US" b="1" u="sng"/>
          </a:p>
        </p:txBody>
      </p:sp>
      <p:sp>
        <p:nvSpPr>
          <p:cNvPr id="3" name="Content Placeholder 2"/>
          <p:cNvSpPr>
            <a:spLocks noGrp="1"/>
          </p:cNvSpPr>
          <p:nvPr>
            <p:ph idx="1"/>
          </p:nvPr>
        </p:nvSpPr>
        <p:spPr/>
        <p:txBody>
          <a:bodyPr/>
          <a:p>
            <a:r>
              <a:rPr lang="en-US" sz="2800"/>
              <a:t>Precautions must be taken to minimise the risk of virus transmission, especially in healthcare settings when performing procedures that can generate aerosols, such as intubation or hand ventilation.[141] For healthcare professionals caring for people with COVID-19, the CDC recommends placing the person in an Airborne Infection Isolation Room (AIIR) .</a:t>
            </a:r>
            <a:endParaRPr lang="en-US"/>
          </a:p>
          <a:p>
            <a:r>
              <a:rPr lang="en-US" sz="2800"/>
              <a:t>CDC outlines the specific guidelines for the use of personal protective equipment (PPE) during the pandemic. The recommended gear includes:</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207010" y="1069340"/>
            <a:ext cx="8229600" cy="4953000"/>
          </a:xfrm>
        </p:spPr>
        <p:txBody>
          <a:bodyPr/>
          <a:p>
            <a:r>
              <a:rPr lang="en-US" sz="2800">
                <a:sym typeface="+mn-ea"/>
              </a:rPr>
              <a:t>Respirator or facemask</a:t>
            </a:r>
            <a:endParaRPr lang="en-US" sz="2800"/>
          </a:p>
          <a:p>
            <a:r>
              <a:rPr lang="en-US" sz="2800">
                <a:sym typeface="+mn-ea"/>
              </a:rPr>
              <a:t>Gown</a:t>
            </a:r>
            <a:endParaRPr lang="en-US" sz="2800"/>
          </a:p>
          <a:p>
            <a:r>
              <a:rPr lang="en-US" sz="2800">
                <a:sym typeface="+mn-ea"/>
              </a:rPr>
              <a:t>Medical gloves</a:t>
            </a:r>
            <a:endParaRPr lang="en-US" sz="2800"/>
          </a:p>
          <a:p>
            <a:r>
              <a:rPr lang="en-US" sz="2800">
                <a:sym typeface="+mn-ea"/>
              </a:rPr>
              <a:t>Eye protection</a:t>
            </a:r>
            <a:endParaRPr lang="en-US" sz="2800"/>
          </a:p>
          <a:p>
            <a:r>
              <a:rPr lang="en-US" sz="2800">
                <a:sym typeface="+mn-ea"/>
              </a:rPr>
              <a:t>When available, respirators (instead of facemasks) are preferred. N95 respirators are approved for industrial settings but the FDA has authorised the masks for use under an Emergency Use Authorisation (EUA).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p:cNvPicPr>
            <a:picLocks noChangeAspect="1"/>
          </p:cNvPicPr>
          <p:nvPr>
            <p:ph idx="1"/>
          </p:nvPr>
        </p:nvPicPr>
        <p:blipFill>
          <a:blip r:embed="rId1"/>
          <a:stretch>
            <a:fillRect/>
          </a:stretch>
        </p:blipFill>
        <p:spPr>
          <a:xfrm>
            <a:off x="1323975" y="1174750"/>
            <a:ext cx="5690870" cy="4953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u="sng">
                <a:solidFill>
                  <a:schemeClr val="tx1"/>
                </a:solidFill>
              </a:rPr>
              <a:t>Conclusion</a:t>
            </a:r>
            <a:endParaRPr lang="en-US" b="1" u="sng">
              <a:solidFill>
                <a:schemeClr val="tx1"/>
              </a:solidFill>
            </a:endParaRPr>
          </a:p>
        </p:txBody>
      </p:sp>
      <p:sp>
        <p:nvSpPr>
          <p:cNvPr id="3" name="Content Placeholder 2"/>
          <p:cNvSpPr>
            <a:spLocks noGrp="1"/>
          </p:cNvSpPr>
          <p:nvPr>
            <p:ph idx="1"/>
          </p:nvPr>
        </p:nvSpPr>
        <p:spPr/>
        <p:txBody>
          <a:bodyPr/>
          <a:p>
            <a:r>
              <a:rPr lang="en-US" sz="2800"/>
              <a:t>There are lots of measures that employers must take in their workplaces within the scope of Occupational Health and Safety regulations against the Coronavirus which shows its effect all over the world. In addition, if it is determined that the employee is caught with Coronavirus epidemic due to the work being carried out by the employer, this situation will be accepted as a work accident and the employer’s responsibility will also arise.</a:t>
            </a: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pPr marL="137160" indent="0" algn="ctr">
              <a:buNone/>
            </a:pPr>
            <a:r>
              <a:rPr lang="en-US" b="1" u="sng" dirty="0"/>
              <a:t>AIM</a:t>
            </a:r>
            <a:endParaRPr lang="en-US" dirty="0"/>
          </a:p>
          <a:p>
            <a:pPr marL="137160" indent="0">
              <a:buNone/>
            </a:pPr>
            <a:r>
              <a:rPr lang="en-US" dirty="0"/>
              <a:t>This presentation aims to explain the assessment</a:t>
            </a:r>
            <a:r>
              <a:rPr lang="en-US" dirty="0">
                <a:solidFill>
                  <a:schemeClr val="tx1"/>
                </a:solidFill>
                <a:effectLst/>
                <a:sym typeface="+mn-ea"/>
              </a:rPr>
              <a:t> of occupational hazards and development of engineering equipment to support health workers against covid-19.</a:t>
            </a:r>
            <a:endParaRPr lang="en-US" dirty="0">
              <a:solidFill>
                <a:srgbClr val="FF0000"/>
              </a:solidFill>
              <a:effectLst/>
            </a:endParaRPr>
          </a:p>
          <a:p>
            <a:pPr marL="137160" indent="0">
              <a:buNone/>
            </a:pPr>
            <a:endParaRPr lang="en-US" dirty="0">
              <a:solidFill>
                <a:srgbClr val="FF0000"/>
              </a:solidFill>
              <a:effectLst/>
            </a:endParaRPr>
          </a:p>
          <a:p>
            <a:pPr marL="137160" indent="0">
              <a:buNone/>
            </a:pPr>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0895"/>
            <a:ext cx="8229600" cy="1188720"/>
          </a:xfrm>
        </p:spPr>
        <p:txBody>
          <a:bodyPr>
            <a:normAutofit fontScale="90000"/>
          </a:bodyPr>
          <a:lstStyle/>
          <a:p>
            <a:br>
              <a:rPr lang="en-US" dirty="0"/>
            </a:br>
            <a:r>
              <a:rPr lang="en-US" sz="4900" b="1" dirty="0"/>
              <a:t> </a:t>
            </a:r>
            <a:r>
              <a:rPr lang="en-US" sz="4900" b="1" u="sng" dirty="0"/>
              <a:t>Occupational Hazards Caused By Covid-19</a:t>
            </a:r>
            <a:br>
              <a:rPr lang="en-US" sz="4900" b="1" dirty="0"/>
            </a:br>
            <a:endParaRPr lang="en-US" sz="4900" b="1" dirty="0"/>
          </a:p>
        </p:txBody>
      </p:sp>
      <p:sp>
        <p:nvSpPr>
          <p:cNvPr id="3" name="Content Placeholder 2"/>
          <p:cNvSpPr>
            <a:spLocks noGrp="1"/>
          </p:cNvSpPr>
          <p:nvPr>
            <p:ph idx="1"/>
          </p:nvPr>
        </p:nvSpPr>
        <p:spPr>
          <a:xfrm>
            <a:off x="457200" y="2216785"/>
            <a:ext cx="8229600" cy="3910965"/>
          </a:xfrm>
        </p:spPr>
        <p:txBody>
          <a:bodyPr>
            <a:normAutofit/>
          </a:bodyPr>
          <a:lstStyle/>
          <a:p>
            <a:pPr marL="64135" indent="0">
              <a:buNone/>
            </a:pPr>
            <a:r>
              <a:rPr lang="en-US" dirty="0"/>
              <a:t>1. shutting down of shops</a:t>
            </a:r>
            <a:endParaRPr lang="en-US" dirty="0"/>
          </a:p>
          <a:p>
            <a:pPr marL="64135" indent="0">
              <a:buNone/>
            </a:pPr>
            <a:r>
              <a:rPr lang="en-US" dirty="0"/>
              <a:t>2. people not been able to work </a:t>
            </a:r>
            <a:endParaRPr lang="en-US" dirty="0"/>
          </a:p>
          <a:p>
            <a:pPr marL="64135" indent="0">
              <a:buNone/>
            </a:pPr>
            <a:r>
              <a:rPr lang="en-US" dirty="0"/>
              <a:t>3. student not been able to go to school</a:t>
            </a:r>
            <a:endParaRPr lang="en-US" dirty="0"/>
          </a:p>
          <a:p>
            <a:pPr marL="64135" indent="0">
              <a:buNone/>
            </a:pPr>
            <a:r>
              <a:rPr lang="en-US" dirty="0"/>
              <a:t>4. humans cant come in contact with one and another.</a:t>
            </a:r>
            <a:endParaRPr lang="en-US" dirty="0"/>
          </a:p>
          <a:p>
            <a:pPr marL="64135" indent="0">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 y="33020"/>
            <a:ext cx="8229600" cy="911225"/>
          </a:xfrm>
        </p:spPr>
        <p:txBody>
          <a:bodyPr>
            <a:noAutofit/>
          </a:bodyPr>
          <a:lstStyle/>
          <a:p>
            <a:pPr algn="ctr"/>
            <a:r>
              <a:rPr lang="en-US" sz="4400" b="1" u="sng" dirty="0">
                <a:solidFill>
                  <a:schemeClr val="tx1"/>
                </a:solidFill>
              </a:rPr>
              <a:t>planning assessment</a:t>
            </a:r>
            <a:endParaRPr lang="en-US" sz="4400" b="1" u="sng" dirty="0">
              <a:solidFill>
                <a:schemeClr val="tx1"/>
              </a:solidFill>
            </a:endParaRPr>
          </a:p>
        </p:txBody>
      </p:sp>
      <p:sp>
        <p:nvSpPr>
          <p:cNvPr id="3" name="Content Placeholder 2"/>
          <p:cNvSpPr/>
          <p:nvPr>
            <p:ph idx="1"/>
          </p:nvPr>
        </p:nvSpPr>
        <p:spPr/>
        <p:txBody>
          <a:bodyPr/>
          <a:p>
            <a:pPr marL="0" indent="0">
              <a:buNone/>
            </a:pPr>
            <a:r>
              <a:rPr lang="en-US" sz="2800"/>
              <a:t>COVID-19 outbreaks can have several effects within the workplace. Workers may be absent from work due to becoming sick, needing to care for others, or from fear of possible exposure. Patterns of commerce may change, both in terms of what goods are demanded, and the means of acquiring these goods (such as shopping at off-peak hours or through delivery or drive-through services). Lastly, shipments of items from geographic areas severely affected by COVID-19 may be interrupted.[1]:6</a:t>
            </a:r>
            <a:endParaRPr lang="en-US"/>
          </a:p>
          <a:p>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sz="2800">
                <a:sym typeface="+mn-ea"/>
              </a:rPr>
              <a:t>An infectious disease preparedness and response plan can be used to guide protective actions. Plans address the levels of risk associated with various worksites and job tasks, including sources of exposure, risk factors arising from home and community settings, and risk factors of individual workers such as old age or chronic medical conditions. They also outline controls necessary to address those risks, and contingency plans for situations that may arise as a result of outbreaks.</a:t>
            </a:r>
            <a:r>
              <a:rPr lang="en-US">
                <a:sym typeface="+mn-ea"/>
              </a:rPr>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sym typeface="+mn-ea"/>
              </a:rPr>
              <a:t> </a:t>
            </a:r>
            <a:r>
              <a:rPr lang="en-US" sz="2800">
                <a:sym typeface="+mn-ea"/>
              </a:rPr>
              <a:t>Infectious disease preparedness and response plans may be subject to national or subnational recommendations. Objectives for response to an outbreak include reducing transmission among staff, protecting people who are at higher risk for adverse health complications, maintaining business operations, and minimizing adverse effects on other entities in their supply chains. The disease severity in the community where the business is located affects the responses taken</a:t>
            </a:r>
            <a:endParaRPr lang="en-US" sz="2800"/>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u="sng"/>
              <a:t>HAZARD CONTROL</a:t>
            </a:r>
            <a:endParaRPr lang="en-US" b="1" u="sng"/>
          </a:p>
        </p:txBody>
      </p:sp>
      <p:sp>
        <p:nvSpPr>
          <p:cNvPr id="3" name="Content Placeholder 2"/>
          <p:cNvSpPr>
            <a:spLocks noGrp="1"/>
          </p:cNvSpPr>
          <p:nvPr>
            <p:ph idx="1"/>
          </p:nvPr>
        </p:nvSpPr>
        <p:spPr/>
        <p:txBody>
          <a:bodyPr/>
          <a:p>
            <a:r>
              <a:rPr lang="en-US" sz="2800"/>
              <a:t>The hierarchy of hazard controls is a framework widely used in occupational safety and health to group hazard controls by effectiveness. Where COVID-19 hazards cannot be eliminated, the most effective controls are engineering controls, followed by administrative controls, and lastly personal protective equipment. Engineering controls involve isolating employees from work-related hazards without relying on worker behavior, and can be the most cost-effective solution to implement. </a:t>
            </a: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sz="2800">
                <a:sym typeface="+mn-ea"/>
              </a:rPr>
              <a:t>Administrative controls are changes in work policy or procedures that require action by the worker or employer. Personal protective equipment (PPE) is considered less effective than engineering and administrative controls, but can help prevent some exposures. All types of PPE must be selected based upon the hazard to the worker, properly fitted as applicable (e.g., respirators), consistently and properly worn, regularly inspected, maintained, and replaced, as necessary, and properly removed, cleaned, and stored or disposed of to avoid contamination.</a:t>
            </a:r>
            <a:endParaRPr lang="en-US" sz="2800"/>
          </a:p>
          <a:p>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6" name="Content Placeholder 5"/>
          <p:cNvPicPr>
            <a:picLocks noChangeAspect="1"/>
          </p:cNvPicPr>
          <p:nvPr>
            <p:ph idx="1"/>
          </p:nvPr>
        </p:nvPicPr>
        <p:blipFill>
          <a:blip r:embed="rId1"/>
          <a:stretch>
            <a:fillRect/>
          </a:stretch>
        </p:blipFill>
        <p:spPr>
          <a:xfrm>
            <a:off x="749300" y="1091565"/>
            <a:ext cx="7191375" cy="4815205"/>
          </a:xfrm>
          <a:prstGeom prst="rect">
            <a:avLst/>
          </a:prstGeom>
        </p:spPr>
      </p:pic>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0</TotalTime>
  <Words>5126</Words>
  <Application>WPS Presentation</Application>
  <PresentationFormat>On-screen Show (4:3)</PresentationFormat>
  <Paragraphs>64</Paragraphs>
  <Slides>15</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SimSun</vt:lpstr>
      <vt:lpstr>Wingdings</vt:lpstr>
      <vt:lpstr>Wingdings 2</vt:lpstr>
      <vt:lpstr>Verdana</vt:lpstr>
      <vt:lpstr>Calibri</vt:lpstr>
      <vt:lpstr>Century Gothic</vt:lpstr>
      <vt:lpstr>Microsoft YaHei</vt:lpstr>
      <vt:lpstr>Arial Unicode MS</vt:lpstr>
      <vt:lpstr>Gear Drives</vt:lpstr>
      <vt:lpstr>   ENGINEERING STRATEGIES FOR HANDLING COVID-19 FOR ENVIRONMENTAL HEALTH AND ECONOMIC STABILITY </vt:lpstr>
      <vt:lpstr>PowerPoint 演示文稿</vt:lpstr>
      <vt:lpstr> OPEN SOURCE VENTILATORS : DEFINITION  </vt:lpstr>
      <vt:lpstr>SCHEMATICS OF AN OPEN SOURCE VENTILLATOR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MANAGEMENT OF ELECTRICAL/ELECTRONIC EQUIPMENT WITH REGARDS TO ITS RELEVANCE TO SUSTAINABLE DEVELOPMENT</dc:title>
  <dc:creator>hp</dc:creator>
  <cp:lastModifiedBy>KAdeboye</cp:lastModifiedBy>
  <cp:revision>35</cp:revision>
  <dcterms:created xsi:type="dcterms:W3CDTF">2020-03-09T00:42:00Z</dcterms:created>
  <dcterms:modified xsi:type="dcterms:W3CDTF">2020-04-12T21:08:19Z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1033-11.2.0.9150</vt:lpwstr>
  </property>
</Properties>
</file>