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432" autoAdjust="0"/>
  </p:normalViewPr>
  <p:slideViewPr>
    <p:cSldViewPr>
      <p:cViewPr varScale="1">
        <p:scale>
          <a:sx n="79" d="100"/>
          <a:sy n="79" d="100"/>
        </p:scale>
        <p:origin x="-1752" y="-78"/>
      </p:cViewPr>
      <p:guideLst>
        <p:guide orient="horz" pos="2160"/>
        <p:guide pos="2880"/>
      </p:guideLst>
    </p:cSldViewPr>
  </p:slideViewPr>
  <p:outlineViewPr>
    <p:cViewPr>
      <p:scale>
        <a:sx n="33" d="100"/>
        <a:sy n="33" d="100"/>
      </p:scale>
      <p:origin x="234"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A050B7-377D-4A95-9A5A-D589A4482E1D}" type="datetimeFigureOut">
              <a:rPr lang="en-US" smtClean="0"/>
              <a:pPr/>
              <a:t>4/12/2020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A88CAC-73AF-444C-9416-71583179C84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b="1" u="sng" dirty="0" smtClean="0"/>
              <a:t>INTRODUCTION</a:t>
            </a:r>
          </a:p>
          <a:p>
            <a:endParaRPr lang="en-US" b="1" u="sng" dirty="0" smtClean="0"/>
          </a:p>
          <a:p>
            <a:endParaRPr lang="en-US" b="1" u="sng" dirty="0"/>
          </a:p>
        </p:txBody>
      </p:sp>
      <p:sp>
        <p:nvSpPr>
          <p:cNvPr id="4" name="Slide Number Placeholder 3"/>
          <p:cNvSpPr>
            <a:spLocks noGrp="1"/>
          </p:cNvSpPr>
          <p:nvPr>
            <p:ph type="sldNum" sz="quarter" idx="10"/>
          </p:nvPr>
        </p:nvSpPr>
        <p:spPr/>
        <p:txBody>
          <a:bodyPr/>
          <a:lstStyle/>
          <a:p>
            <a:fld id="{8DA88CAC-73AF-444C-9416-71583179C84E}"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3608A68-6851-47FC-80D6-C4D097485EF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602EF1-02D8-48F2-95C9-90D9B4356150}" type="datetimeFigureOut">
              <a:rPr lang="en-US" smtClean="0"/>
              <a:pPr/>
              <a:t>4/12/2020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3608A68-6851-47FC-80D6-C4D097485EF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602EF1-02D8-48F2-95C9-90D9B4356150}" type="datetimeFigureOut">
              <a:rPr lang="en-US" smtClean="0"/>
              <a:pPr/>
              <a:t>4/12/2020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3608A68-6851-47FC-80D6-C4D097485EF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257800"/>
          </a:xfrm>
        </p:spPr>
        <p:txBody>
          <a:bodyPr>
            <a:normAutofit fontScale="90000"/>
          </a:bodyPr>
          <a:lstStyle/>
          <a:p>
            <a:r>
              <a:rPr lang="en-US" b="1" spc="-300" dirty="0">
                <a:effectLst>
                  <a:outerShdw blurRad="38100" dist="38100" dir="2700000" algn="tl">
                    <a:srgbClr val="000000">
                      <a:alpha val="43137"/>
                    </a:srgbClr>
                  </a:outerShdw>
                </a:effectLst>
              </a:rPr>
              <a:t>DEVELOPMENT OF ENVIRONMENTAL HEALTH, ENGINEERING FACILITIES,    PUBLIC HEALTH SYSTEMS FOR TACKLING COVID-19 PANDEMIC</a:t>
            </a:r>
            <a:r>
              <a:rPr lang="en-US" dirty="0"/>
              <a:t/>
            </a:r>
            <a:br>
              <a:rPr lang="en-US" dirty="0"/>
            </a:br>
            <a:endParaRPr lang="en-US" dirty="0"/>
          </a:p>
        </p:txBody>
      </p:sp>
      <p:sp>
        <p:nvSpPr>
          <p:cNvPr id="3" name="Subtitle 2"/>
          <p:cNvSpPr>
            <a:spLocks noGrp="1"/>
          </p:cNvSpPr>
          <p:nvPr>
            <p:ph type="subTitle" idx="1"/>
          </p:nvPr>
        </p:nvSpPr>
        <p:spPr>
          <a:xfrm>
            <a:off x="-685800" y="4267200"/>
            <a:ext cx="9448800" cy="2590800"/>
          </a:xfrm>
        </p:spPr>
        <p:txBody>
          <a:bodyPr>
            <a:noAutofit/>
          </a:bodyPr>
          <a:lstStyle/>
          <a:p>
            <a:r>
              <a:rPr lang="en-US" sz="2800" spc="-300" dirty="0" smtClean="0">
                <a:effectLst>
                  <a:outerShdw blurRad="38100" dist="38100" dir="2700000" algn="tl">
                    <a:srgbClr val="000000">
                      <a:alpha val="43137"/>
                    </a:srgbClr>
                  </a:outerShdw>
                </a:effectLst>
                <a:latin typeface="Calibri" pitchFamily="34" charset="0"/>
                <a:cs typeface="Calibri" pitchFamily="34" charset="0"/>
              </a:rPr>
              <a:t>A PRESENTATION  BY</a:t>
            </a:r>
          </a:p>
          <a:p>
            <a:r>
              <a:rPr lang="en-US" sz="2800" spc="-300" dirty="0" smtClean="0">
                <a:effectLst>
                  <a:outerShdw blurRad="38100" dist="38100" dir="2700000" algn="tl">
                    <a:srgbClr val="000000">
                      <a:alpha val="43137"/>
                    </a:srgbClr>
                  </a:outerShdw>
                </a:effectLst>
                <a:latin typeface="Calibri" pitchFamily="34" charset="0"/>
                <a:cs typeface="Calibri" pitchFamily="34" charset="0"/>
              </a:rPr>
              <a:t>IKPEAMA </a:t>
            </a:r>
            <a:r>
              <a:rPr lang="en-US" sz="2800" spc="-300" dirty="0" smtClean="0">
                <a:effectLst>
                  <a:outerShdw blurRad="38100" dist="38100" dir="2700000" algn="tl">
                    <a:srgbClr val="000000">
                      <a:alpha val="43137"/>
                    </a:srgbClr>
                  </a:outerShdw>
                </a:effectLst>
                <a:latin typeface="Calibri" pitchFamily="34" charset="0"/>
                <a:cs typeface="Calibri" pitchFamily="34" charset="0"/>
              </a:rPr>
              <a:t> JOHN  CHIEMEZIEM</a:t>
            </a:r>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r>
              <a:rPr lang="en-US" sz="2800" spc="-300" dirty="0" smtClean="0">
                <a:effectLst>
                  <a:outerShdw blurRad="38100" dist="38100" dir="2700000" algn="tl">
                    <a:srgbClr val="000000">
                      <a:alpha val="43137"/>
                    </a:srgbClr>
                  </a:outerShdw>
                </a:effectLst>
                <a:latin typeface="Calibri" pitchFamily="34" charset="0"/>
                <a:cs typeface="Calibri" pitchFamily="34" charset="0"/>
              </a:rPr>
              <a:t>17/ENG04/031</a:t>
            </a:r>
          </a:p>
          <a:p>
            <a:r>
              <a:rPr lang="en-US" sz="2800" spc="-300" dirty="0" smtClean="0">
                <a:effectLst>
                  <a:outerShdw blurRad="38100" dist="38100" dir="2700000" algn="tl">
                    <a:srgbClr val="000000">
                      <a:alpha val="43137"/>
                    </a:srgbClr>
                  </a:outerShdw>
                </a:effectLst>
                <a:latin typeface="Calibri" pitchFamily="34" charset="0"/>
                <a:cs typeface="Calibri" pitchFamily="34" charset="0"/>
              </a:rPr>
              <a:t>ELECTRICAL/ELECTRONICS</a:t>
            </a:r>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a:p>
            <a:endParaRPr lang="en-US" sz="2800" spc="-300" dirty="0" smtClean="0">
              <a:effectLst>
                <a:outerShdw blurRad="38100" dist="38100" dir="2700000" algn="tl">
                  <a:srgbClr val="000000">
                    <a:alpha val="43137"/>
                  </a:srgbClr>
                </a:outerShdw>
              </a:effectLst>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lvl="0"/>
            <a:r>
              <a:rPr lang="en-US" sz="2000" b="1" dirty="0" smtClean="0">
                <a:latin typeface="+mj-lt"/>
              </a:rPr>
              <a:t>Production of Medical Equipments/Kits: </a:t>
            </a:r>
            <a:r>
              <a:rPr lang="en-US" sz="2000" dirty="0" smtClean="0">
                <a:latin typeface="+mj-lt"/>
              </a:rPr>
              <a:t>Most hospitals you find nowadays use equipments or devices constructed by Engineers. They go a long way in making medical treatments and diagnoses easy. These Equipments are used in diagnosing patients with this virus. Examples of Engineering produced equipments used in tackling the corona-virus are;</a:t>
            </a:r>
            <a:r>
              <a:rPr lang="en-US" sz="3200" dirty="0" smtClean="0">
                <a:latin typeface="+mj-lt"/>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2"/>
          </p:nvPr>
        </p:nvSpPr>
        <p:spPr/>
        <p:txBody>
          <a:bodyPr/>
          <a:lstStyle/>
          <a:p>
            <a:pPr lvl="0"/>
            <a:r>
              <a:rPr lang="en-US" sz="1600" u="sng" dirty="0" smtClean="0">
                <a:latin typeface="+mj-lt"/>
              </a:rPr>
              <a:t>Ventilator</a:t>
            </a:r>
            <a:r>
              <a:rPr lang="en-US" sz="1600" dirty="0" smtClean="0">
                <a:latin typeface="+mj-lt"/>
              </a:rPr>
              <a:t>: a ventilator is a machine that provides mechanical ventilation by moving breathable air into and out of the lungs, to deliver breaths to a patient who is physically. In cases whereby the victim or carrier of the virus experiences difficulty in breathing, he/she could be assisted by a ventilator to aid in breathing.</a:t>
            </a:r>
          </a:p>
          <a:p>
            <a:endParaRPr lang="en-US" dirty="0"/>
          </a:p>
        </p:txBody>
      </p:sp>
      <p:pic>
        <p:nvPicPr>
          <p:cNvPr id="5" name="Content Placeholder 4" descr="IMG_4743.JPG"/>
          <p:cNvPicPr>
            <a:picLocks noGrp="1" noChangeAspect="1"/>
          </p:cNvPicPr>
          <p:nvPr>
            <p:ph sz="half" idx="1"/>
          </p:nvPr>
        </p:nvPicPr>
        <p:blipFill>
          <a:blip r:embed="rId2"/>
          <a:stretch>
            <a:fillRect/>
          </a:stretch>
        </p:blipFill>
        <p:spPr>
          <a:xfrm>
            <a:off x="3575050" y="2190583"/>
            <a:ext cx="5111750" cy="3543634"/>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Autofit/>
          </a:bodyPr>
          <a:lstStyle/>
          <a:p>
            <a:pPr lvl="0"/>
            <a:r>
              <a:rPr lang="en-US" sz="1600" u="sng" dirty="0" smtClean="0">
                <a:latin typeface="+mj-lt"/>
              </a:rPr>
              <a:t>Power, air-purifying Respirators (PAPR):</a:t>
            </a:r>
            <a:r>
              <a:rPr lang="en-US" sz="1600" b="1" dirty="0" smtClean="0">
                <a:latin typeface="+mj-lt"/>
              </a:rPr>
              <a:t>  </a:t>
            </a:r>
            <a:r>
              <a:rPr lang="en-US" sz="1600" dirty="0" smtClean="0">
                <a:latin typeface="+mj-lt"/>
              </a:rPr>
              <a:t>this is a type of personal protective equipment used to safeguard a person(s) against contaminated air. The device consist of a respirator in the form of a hood, or full-face mask, which  takes ambient air that is contaminated with one or more type of pollutant or pathogens, actively removes(filters) a sufficient proportion of these hazards, and then delivers the clean air to the user’s face and/or mouth. This could assist health workers in preventing uncontaminated air from entering the body.</a:t>
            </a:r>
          </a:p>
          <a:p>
            <a:endParaRPr lang="en-US" sz="1600" dirty="0">
              <a:latin typeface="+mj-lt"/>
            </a:endParaRPr>
          </a:p>
        </p:txBody>
      </p:sp>
      <p:pic>
        <p:nvPicPr>
          <p:cNvPr id="5" name="Content Placeholder 4" descr="IMG_4741.JPG"/>
          <p:cNvPicPr>
            <a:picLocks noGrp="1" noChangeAspect="1"/>
          </p:cNvPicPr>
          <p:nvPr>
            <p:ph sz="half" idx="1"/>
          </p:nvPr>
        </p:nvPicPr>
        <p:blipFill>
          <a:blip r:embed="rId2"/>
          <a:stretch>
            <a:fillRect/>
          </a:stretch>
        </p:blipFill>
        <p:spPr>
          <a:xfrm>
            <a:off x="3575050" y="2618009"/>
            <a:ext cx="5111750" cy="2688781"/>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latin typeface="+mj-lt"/>
              </a:rPr>
              <a:t>Construction of more hospitals or isolation centre’s: </a:t>
            </a:r>
            <a:r>
              <a:rPr lang="en-US" dirty="0" smtClean="0">
                <a:latin typeface="+mj-lt"/>
              </a:rPr>
              <a:t>This can be achieved by putting work force on ground. Due to limited time and rising toll of the virus, hospitals would have increase in patients (those affected by the virus and those without the virus) which could result in low space, inadequate equipment to go round. This is where the engineer comes in, engineers could help build new hospitals, including by designing and manufacturing buildings using offsite construction. This would be very helpful and aid in curbing the spread of the virus.  </a:t>
            </a:r>
          </a:p>
          <a:p>
            <a:r>
              <a:rPr lang="en-US" b="1" dirty="0" smtClean="0">
                <a:latin typeface="+mj-lt"/>
              </a:rPr>
              <a:t> </a:t>
            </a:r>
            <a:endParaRPr lang="en-US" dirty="0" smtClean="0">
              <a:latin typeface="+mj-lt"/>
            </a:endParaRPr>
          </a:p>
          <a:p>
            <a:r>
              <a:rPr lang="en-US" b="1" dirty="0" smtClean="0">
                <a:latin typeface="+mj-lt"/>
              </a:rPr>
              <a:t> </a:t>
            </a:r>
            <a:endParaRPr lang="en-US" dirty="0" smtClean="0">
              <a:latin typeface="+mj-lt"/>
            </a:endParaRPr>
          </a:p>
          <a:p>
            <a:r>
              <a:rPr lang="en-US" dirty="0" smtClean="0">
                <a:latin typeface="+mj-lt"/>
              </a:rPr>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600" dirty="0" smtClean="0">
                <a:latin typeface="+mj-lt"/>
              </a:rPr>
              <a:t>Always put on your face-mask while in public or Gatherings</a:t>
            </a: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endParaRPr lang="en-US" sz="1600" dirty="0" smtClean="0">
              <a:latin typeface="+mj-lt"/>
            </a:endParaRPr>
          </a:p>
          <a:p>
            <a:r>
              <a:rPr lang="en-US" sz="1600" dirty="0" smtClean="0">
                <a:latin typeface="+mj-lt"/>
              </a:rPr>
              <a:t>Put on your gloves if a hand sanitizer is not available</a:t>
            </a:r>
            <a:endParaRPr lang="en-US" sz="1600" dirty="0">
              <a:latin typeface="+mj-lt"/>
            </a:endParaRPr>
          </a:p>
        </p:txBody>
      </p:sp>
      <p:pic>
        <p:nvPicPr>
          <p:cNvPr id="4" name="Picture 3" descr="IMG_4739.JPG"/>
          <p:cNvPicPr>
            <a:picLocks noChangeAspect="1"/>
          </p:cNvPicPr>
          <p:nvPr/>
        </p:nvPicPr>
        <p:blipFill>
          <a:blip r:embed="rId2"/>
          <a:stretch>
            <a:fillRect/>
          </a:stretch>
        </p:blipFill>
        <p:spPr>
          <a:xfrm>
            <a:off x="990600" y="2362200"/>
            <a:ext cx="3581400" cy="1828800"/>
          </a:xfrm>
          <a:prstGeom prst="rect">
            <a:avLst/>
          </a:prstGeom>
        </p:spPr>
      </p:pic>
      <p:pic>
        <p:nvPicPr>
          <p:cNvPr id="5" name="Picture 4" descr="IMG_4738.JPG"/>
          <p:cNvPicPr>
            <a:picLocks noChangeAspect="1"/>
          </p:cNvPicPr>
          <p:nvPr/>
        </p:nvPicPr>
        <p:blipFill>
          <a:blip r:embed="rId3"/>
          <a:stretch>
            <a:fillRect/>
          </a:stretch>
        </p:blipFill>
        <p:spPr>
          <a:xfrm>
            <a:off x="1143000" y="4724400"/>
            <a:ext cx="3352800" cy="201637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2"/>
          </p:nvPr>
        </p:nvSpPr>
        <p:spPr/>
        <p:txBody>
          <a:bodyPr>
            <a:normAutofit/>
          </a:bodyPr>
          <a:lstStyle/>
          <a:p>
            <a:r>
              <a:rPr lang="en-US" sz="1800" b="1" dirty="0" smtClean="0">
                <a:latin typeface="+mj-lt"/>
                <a:cs typeface="Times New Roman" pitchFamily="18" charset="0"/>
              </a:rPr>
              <a:t>STAY HOME. SAVE LIVES</a:t>
            </a:r>
          </a:p>
          <a:p>
            <a:r>
              <a:rPr lang="en-US" sz="1800" b="1" dirty="0" smtClean="0">
                <a:latin typeface="+mj-lt"/>
                <a:cs typeface="Times New Roman" pitchFamily="18" charset="0"/>
              </a:rPr>
              <a:t>Help stop the spread of </a:t>
            </a:r>
            <a:r>
              <a:rPr lang="en-US" sz="1800" b="1" dirty="0" err="1" smtClean="0">
                <a:latin typeface="+mj-lt"/>
                <a:cs typeface="Times New Roman" pitchFamily="18" charset="0"/>
              </a:rPr>
              <a:t>Coronavirus</a:t>
            </a:r>
            <a:endParaRPr lang="en-US" sz="1800" b="1" dirty="0" smtClean="0">
              <a:latin typeface="+mj-lt"/>
              <a:cs typeface="Times New Roman" pitchFamily="18" charset="0"/>
            </a:endParaRPr>
          </a:p>
          <a:p>
            <a:pPr marL="342900" indent="-342900">
              <a:buAutoNum type="arabicPeriod"/>
            </a:pPr>
            <a:r>
              <a:rPr lang="en-US" sz="1800" b="1" dirty="0" smtClean="0">
                <a:latin typeface="+mj-lt"/>
                <a:cs typeface="Times New Roman" pitchFamily="18" charset="0"/>
              </a:rPr>
              <a:t>STAY </a:t>
            </a:r>
            <a:r>
              <a:rPr lang="en-US" sz="1800" dirty="0" smtClean="0">
                <a:latin typeface="+mj-lt"/>
                <a:cs typeface="Times New Roman" pitchFamily="18" charset="0"/>
              </a:rPr>
              <a:t>home as much as you can</a:t>
            </a:r>
          </a:p>
          <a:p>
            <a:pPr marL="342900" indent="-342900">
              <a:buAutoNum type="arabicPeriod"/>
            </a:pPr>
            <a:r>
              <a:rPr lang="en-US" sz="1800" b="1" dirty="0" smtClean="0">
                <a:latin typeface="+mj-lt"/>
                <a:cs typeface="Times New Roman" pitchFamily="18" charset="0"/>
              </a:rPr>
              <a:t>KEEP </a:t>
            </a:r>
            <a:r>
              <a:rPr lang="en-US" sz="1800" dirty="0" smtClean="0">
                <a:latin typeface="+mj-lt"/>
                <a:cs typeface="Times New Roman" pitchFamily="18" charset="0"/>
              </a:rPr>
              <a:t>a safe distance</a:t>
            </a:r>
          </a:p>
          <a:p>
            <a:pPr marL="342900" indent="-342900">
              <a:buAutoNum type="arabicPeriod"/>
            </a:pPr>
            <a:r>
              <a:rPr lang="en-US" sz="1800" b="1" dirty="0" smtClean="0">
                <a:latin typeface="+mj-lt"/>
                <a:cs typeface="Times New Roman" pitchFamily="18" charset="0"/>
              </a:rPr>
              <a:t>WASH </a:t>
            </a:r>
            <a:r>
              <a:rPr lang="en-US" sz="1800" dirty="0" smtClean="0">
                <a:latin typeface="+mj-lt"/>
                <a:cs typeface="Times New Roman" pitchFamily="18" charset="0"/>
              </a:rPr>
              <a:t>hands often</a:t>
            </a:r>
          </a:p>
          <a:p>
            <a:pPr marL="342900" indent="-342900">
              <a:buAutoNum type="arabicPeriod"/>
            </a:pPr>
            <a:r>
              <a:rPr lang="en-US" sz="1800" b="1" dirty="0" smtClean="0">
                <a:latin typeface="+mj-lt"/>
                <a:cs typeface="Times New Roman" pitchFamily="18" charset="0"/>
              </a:rPr>
              <a:t>COVER </a:t>
            </a:r>
            <a:r>
              <a:rPr lang="en-US" sz="1800" dirty="0" smtClean="0">
                <a:latin typeface="+mj-lt"/>
                <a:cs typeface="Times New Roman" pitchFamily="18" charset="0"/>
              </a:rPr>
              <a:t>your mouth while coughing</a:t>
            </a:r>
          </a:p>
          <a:p>
            <a:pPr marL="342900" indent="-342900">
              <a:buAutoNum type="arabicPeriod"/>
            </a:pPr>
            <a:r>
              <a:rPr lang="en-US" sz="1800" b="1" dirty="0" smtClean="0">
                <a:latin typeface="+mj-lt"/>
                <a:cs typeface="Times New Roman" pitchFamily="18" charset="0"/>
              </a:rPr>
              <a:t>SICK? </a:t>
            </a:r>
            <a:r>
              <a:rPr lang="en-US" sz="1800" dirty="0" smtClean="0">
                <a:latin typeface="+mj-lt"/>
                <a:cs typeface="Times New Roman" pitchFamily="18" charset="0"/>
              </a:rPr>
              <a:t>Visit your nearest hospital</a:t>
            </a:r>
            <a:endParaRPr lang="en-US" sz="1800" dirty="0">
              <a:latin typeface="+mj-lt"/>
              <a:cs typeface="Times New Roman" pitchFamily="18" charset="0"/>
            </a:endParaRPr>
          </a:p>
        </p:txBody>
      </p:sp>
      <p:pic>
        <p:nvPicPr>
          <p:cNvPr id="5" name="Content Placeholder 3" descr="IMG_4747.JPG"/>
          <p:cNvPicPr>
            <a:picLocks noGrp="1" noChangeAspect="1"/>
          </p:cNvPicPr>
          <p:nvPr>
            <p:ph sz="half" idx="1"/>
          </p:nvPr>
        </p:nvPicPr>
        <p:blipFill>
          <a:blip r:embed="rId2"/>
          <a:stretch>
            <a:fillRect/>
          </a:stretch>
        </p:blipFill>
        <p:spPr>
          <a:xfrm>
            <a:off x="3575050" y="2071052"/>
            <a:ext cx="5111750" cy="3782695"/>
          </a:xfrm>
        </p:spPr>
      </p:pic>
      <p:sp>
        <p:nvSpPr>
          <p:cNvPr id="8" name="Right Arrow 7"/>
          <p:cNvSpPr/>
          <p:nvPr/>
        </p:nvSpPr>
        <p:spPr>
          <a:xfrm>
            <a:off x="2286000" y="5334000"/>
            <a:ext cx="10668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smtClean="0">
                <a:effectLst>
                  <a:outerShdw blurRad="38100" dist="38100" dir="2700000" algn="tl">
                    <a:srgbClr val="000000">
                      <a:alpha val="43137"/>
                    </a:srgbClr>
                  </a:outerShdw>
                </a:effectLst>
              </a:rPr>
              <a:t>                                           </a:t>
            </a:r>
            <a:r>
              <a:rPr lang="en-US" b="1" u="sng" dirty="0" smtClean="0">
                <a:effectLst>
                  <a:outerShdw blurRad="38100" dist="38100" dir="2700000" algn="tl">
                    <a:srgbClr val="000000">
                      <a:alpha val="43137"/>
                    </a:srgbClr>
                  </a:outerShdw>
                </a:effectLst>
              </a:rPr>
              <a:t>INTRODUCTION</a:t>
            </a:r>
          </a:p>
          <a:p>
            <a:endParaRPr lang="en-US" u="sng" dirty="0" smtClean="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                                          </a:t>
            </a:r>
            <a:r>
              <a:rPr lang="en-US" u="sng" dirty="0" smtClean="0">
                <a:effectLst>
                  <a:outerShdw blurRad="38100" dist="38100" dir="2700000" algn="tl">
                    <a:srgbClr val="000000">
                      <a:alpha val="43137"/>
                    </a:srgbClr>
                  </a:outerShdw>
                </a:effectLst>
              </a:rPr>
              <a:t>WHAT IS COVID-19</a:t>
            </a:r>
          </a:p>
          <a:p>
            <a:pPr>
              <a:lnSpc>
                <a:spcPct val="170000"/>
              </a:lnSpc>
            </a:pPr>
            <a:r>
              <a:rPr lang="en-US" dirty="0" smtClean="0">
                <a:latin typeface="+mj-lt"/>
              </a:rPr>
              <a:t>Corona-virus disease (COVID-19) is an infectious disease caused by a new virus.</a:t>
            </a:r>
          </a:p>
          <a:p>
            <a:pPr>
              <a:lnSpc>
                <a:spcPct val="170000"/>
              </a:lnSpc>
            </a:pPr>
            <a:r>
              <a:rPr lang="en-US" dirty="0" smtClean="0">
                <a:latin typeface="+mj-lt"/>
              </a:rPr>
              <a:t>The disease causes respiratory illness (like the flu) with symptoms such as a cough, fever, and in more severe cases, difficulty breathing. You can protect yourself by washing your hands frequently, avoiding touching your face, and avoiding close contact (1 meter or 3 feet) with people who are unwell. It originated from </a:t>
            </a:r>
            <a:r>
              <a:rPr lang="en-US" dirty="0" err="1" smtClean="0">
                <a:latin typeface="+mj-lt"/>
              </a:rPr>
              <a:t>wuhan</a:t>
            </a:r>
            <a:r>
              <a:rPr lang="en-US" dirty="0" smtClean="0">
                <a:latin typeface="+mj-lt"/>
              </a:rPr>
              <a:t> a city in China and was first detected on the 31st of December 2019. The outbreak was declared a Public Health Emergency of International concern on the 30th of January 2020. Corona-virus disease spreads primarily through contact with an infected/ unwell person(s) when they cough, sneeze or through fecal contamination.</a:t>
            </a:r>
            <a:endParaRPr lang="en-US"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hoto-1583324113626-70df0f4deaab.jpg"/>
          <p:cNvPicPr>
            <a:picLocks noGrp="1" noChangeAspect="1"/>
          </p:cNvPicPr>
          <p:nvPr>
            <p:ph idx="1"/>
          </p:nvPr>
        </p:nvPicPr>
        <p:blipFill>
          <a:blip r:embed="rId2"/>
          <a:stretch>
            <a:fillRect/>
          </a:stretch>
        </p:blipFill>
        <p:spPr>
          <a:xfrm>
            <a:off x="673743" y="1935163"/>
            <a:ext cx="7796513" cy="4389437"/>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u="sng" dirty="0" smtClean="0">
                <a:effectLst>
                  <a:outerShdw blurRad="38100" dist="38100" dir="2700000" algn="tl">
                    <a:srgbClr val="000000">
                      <a:alpha val="43137"/>
                    </a:srgbClr>
                  </a:outerShdw>
                </a:effectLst>
                <a:latin typeface="+mj-lt"/>
              </a:rPr>
              <a:t> SYMPTOMS OF COVID-19</a:t>
            </a:r>
          </a:p>
          <a:p>
            <a:r>
              <a:rPr lang="en-US" sz="2400" dirty="0" smtClean="0">
                <a:latin typeface="+mj-lt"/>
              </a:rPr>
              <a:t>The symptoms of the virus include; </a:t>
            </a:r>
          </a:p>
          <a:p>
            <a:pPr lvl="0"/>
            <a:r>
              <a:rPr lang="en-US" sz="2400" dirty="0" smtClean="0">
                <a:latin typeface="+mj-lt"/>
              </a:rPr>
              <a:t>Cough</a:t>
            </a:r>
          </a:p>
          <a:p>
            <a:pPr lvl="0"/>
            <a:r>
              <a:rPr lang="en-US" sz="2400" dirty="0" smtClean="0">
                <a:latin typeface="+mj-lt"/>
              </a:rPr>
              <a:t>Fever</a:t>
            </a:r>
          </a:p>
          <a:p>
            <a:pPr lvl="0"/>
            <a:r>
              <a:rPr lang="en-US" sz="2400" dirty="0" smtClean="0">
                <a:latin typeface="+mj-lt"/>
              </a:rPr>
              <a:t>Tiredness</a:t>
            </a:r>
          </a:p>
          <a:p>
            <a:pPr lvl="0"/>
            <a:r>
              <a:rPr lang="en-US" sz="2400" dirty="0" smtClean="0">
                <a:latin typeface="+mj-lt"/>
              </a:rPr>
              <a:t>Difficulty breathing (respiratory issues ).</a:t>
            </a:r>
          </a:p>
          <a:p>
            <a:r>
              <a:rPr lang="en-US" sz="2400" dirty="0" smtClean="0">
                <a:latin typeface="+mj-lt"/>
              </a:rPr>
              <a:t> </a:t>
            </a:r>
          </a:p>
          <a:p>
            <a:r>
              <a:rPr lang="en-US" sz="2400" dirty="0" smtClean="0">
                <a:latin typeface="+mj-lt"/>
              </a:rPr>
              <a:t> </a:t>
            </a:r>
            <a:endParaRPr lang="en-US" sz="24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    WAYS OF TACKLING COVID-19</a:t>
            </a:r>
            <a:endParaRPr lang="en-US" sz="4400" dirty="0"/>
          </a:p>
        </p:txBody>
      </p:sp>
      <p:sp>
        <p:nvSpPr>
          <p:cNvPr id="3" name="Content Placeholder 2"/>
          <p:cNvSpPr>
            <a:spLocks noGrp="1"/>
          </p:cNvSpPr>
          <p:nvPr>
            <p:ph idx="1"/>
          </p:nvPr>
        </p:nvSpPr>
        <p:spPr/>
        <p:txBody>
          <a:bodyPr>
            <a:normAutofit lnSpcReduction="10000"/>
          </a:bodyPr>
          <a:lstStyle/>
          <a:p>
            <a:pPr lvl="0"/>
            <a:r>
              <a:rPr lang="en-US" b="1" dirty="0" smtClean="0">
                <a:latin typeface="+mj-lt"/>
              </a:rPr>
              <a:t>Adequate Power Supply: </a:t>
            </a:r>
            <a:r>
              <a:rPr lang="en-US" dirty="0" smtClean="0">
                <a:latin typeface="+mj-lt"/>
              </a:rPr>
              <a:t>In a country like Nigerian where the power supply is too limited, preventing the virus might be a problem. Say for instance a Health Centre or Hospital with victims of the virus who have respiratory issues and depend on ventilators or power-respirators would likely have difficulty breathing when the power-supply is out which could lead to death. In this kind of period, the electricity distribution companies could help in preventing the spread or reduce casualties by sustaining power supply not only in hospitals but homes too.</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latin typeface="+mj-lt"/>
              </a:rPr>
              <a:t>Waste Management</a:t>
            </a:r>
            <a:r>
              <a:rPr lang="en-US" dirty="0" smtClean="0">
                <a:latin typeface="+mj-lt"/>
              </a:rPr>
              <a:t>:  this involves/ includes the collection, transport and disposal of waste, together with monitoring and regulation of the waste management process. Like many respiratory viruses, including flu, Covid-19 can be spread in tiny droplets released from the nose and mouth of an infected person as they cough, when an infected person coughs or sneezes and by chance uses his/her hands to dispose of household waste the virus would most likely be passed onto the waste bag (maybe in a polythene nylon bag). Where the engineer comes in place i.e. the waste engineer is to educate people/household on the disposal of waste products with hand gloves or hands washing after disposing a waste and also incineration of waste products. They should ensure regular environmental check on landfills.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descr="hazardous_waste_1424086130.jpg"/>
          <p:cNvPicPr>
            <a:picLocks noGrp="1" noChangeAspect="1"/>
          </p:cNvPicPr>
          <p:nvPr>
            <p:ph idx="1"/>
          </p:nvPr>
        </p:nvPicPr>
        <p:blipFill>
          <a:blip r:embed="rId2"/>
          <a:stretch>
            <a:fillRect/>
          </a:stretch>
        </p:blipFill>
        <p:spPr>
          <a:xfrm>
            <a:off x="1524000" y="2133600"/>
            <a:ext cx="6477000" cy="36576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r>
              <a:rPr lang="en-US" b="1" dirty="0" smtClean="0"/>
              <a:t> </a:t>
            </a:r>
            <a:r>
              <a:rPr lang="en-US" sz="2800" b="1" dirty="0" smtClean="0">
                <a:latin typeface="+mj-lt"/>
              </a:rPr>
              <a:t>Water Treatment: </a:t>
            </a:r>
            <a:r>
              <a:rPr lang="en-US" sz="2800" dirty="0" smtClean="0">
                <a:latin typeface="+mj-lt"/>
              </a:rPr>
              <a:t>this involves the process of improving the quality of water to make it fit/acceptable for a specific end-use. Treating water used by the public could go a long way in helping curb the spread of corona-virus. This can be done by using the following water treatment chemicals;                                                         	 </a:t>
            </a:r>
          </a:p>
          <a:p>
            <a:pPr lvl="0"/>
            <a:r>
              <a:rPr lang="en-US" sz="2800" dirty="0" smtClean="0">
                <a:latin typeface="+mj-lt"/>
              </a:rPr>
              <a:t>Chlorine.</a:t>
            </a:r>
          </a:p>
          <a:p>
            <a:pPr lvl="0"/>
            <a:r>
              <a:rPr lang="en-US" sz="2800" dirty="0" smtClean="0">
                <a:latin typeface="+mj-lt"/>
              </a:rPr>
              <a:t>Chlorine dioxide.</a:t>
            </a:r>
          </a:p>
          <a:p>
            <a:pPr lvl="0"/>
            <a:r>
              <a:rPr lang="en-US" sz="2800" dirty="0" smtClean="0">
                <a:latin typeface="+mj-lt"/>
              </a:rPr>
              <a:t>Muriatic acid.</a:t>
            </a:r>
          </a:p>
          <a:p>
            <a:pPr lvl="0"/>
            <a:r>
              <a:rPr lang="en-US" sz="2800" dirty="0" smtClean="0">
                <a:latin typeface="+mj-lt"/>
              </a:rPr>
              <a:t>Soda ash or Sodium bicarbonate.</a:t>
            </a:r>
          </a:p>
          <a:p>
            <a:pPr lvl="0"/>
            <a:r>
              <a:rPr lang="en-US" sz="2800" dirty="0" smtClean="0">
                <a:latin typeface="+mj-lt"/>
              </a:rPr>
              <a:t>Algaecide.</a:t>
            </a:r>
          </a:p>
          <a:p>
            <a:r>
              <a:rPr lang="en-US" sz="2800" dirty="0" smtClean="0">
                <a:latin typeface="+mj-lt"/>
              </a:rPr>
              <a:t>The following process involves professionals from some Engineering fields such as    the chemical Engineering, Water Engineering, Environmental Engineering and hydraulic Engineering. </a:t>
            </a:r>
          </a:p>
          <a:p>
            <a:r>
              <a:rPr lang="en-US" sz="2800" dirty="0" smtClean="0">
                <a:latin typeface="+mj-lt"/>
              </a:rPr>
              <a:t> </a:t>
            </a:r>
            <a:endParaRPr lang="en-US" sz="28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r>
              <a:rPr lang="en-US" b="1" dirty="0" smtClean="0"/>
              <a:t> </a:t>
            </a:r>
            <a:r>
              <a:rPr lang="en-US" b="1" dirty="0" smtClean="0">
                <a:latin typeface="+mj-lt"/>
              </a:rPr>
              <a:t>Water Treatment: </a:t>
            </a:r>
            <a:r>
              <a:rPr lang="en-US" dirty="0" smtClean="0">
                <a:latin typeface="+mj-lt"/>
              </a:rPr>
              <a:t>this involves the process of improving the quality of water to make it fit/acceptable for a specific end-use. Treating water used by the public could go a long way in helping curb the spread of corona-virus. This can be done by using the following water treatment chemicals;                                                         	 </a:t>
            </a:r>
          </a:p>
          <a:p>
            <a:pPr lvl="0"/>
            <a:r>
              <a:rPr lang="en-US" dirty="0" smtClean="0">
                <a:latin typeface="+mj-lt"/>
              </a:rPr>
              <a:t>Chlorine.</a:t>
            </a:r>
          </a:p>
          <a:p>
            <a:pPr lvl="0"/>
            <a:r>
              <a:rPr lang="en-US" dirty="0" smtClean="0">
                <a:latin typeface="+mj-lt"/>
              </a:rPr>
              <a:t>Chlorine dioxide.</a:t>
            </a:r>
          </a:p>
          <a:p>
            <a:pPr lvl="0"/>
            <a:r>
              <a:rPr lang="en-US" dirty="0" smtClean="0">
                <a:latin typeface="+mj-lt"/>
              </a:rPr>
              <a:t>Muriatic acid.</a:t>
            </a:r>
          </a:p>
          <a:p>
            <a:pPr lvl="0"/>
            <a:r>
              <a:rPr lang="en-US" dirty="0" smtClean="0">
                <a:latin typeface="+mj-lt"/>
              </a:rPr>
              <a:t>Soda ash or Sodium bicarbonate.</a:t>
            </a:r>
          </a:p>
          <a:p>
            <a:pPr lvl="0"/>
            <a:r>
              <a:rPr lang="en-US" dirty="0" smtClean="0">
                <a:latin typeface="+mj-lt"/>
              </a:rPr>
              <a:t>Algaecide.</a:t>
            </a:r>
          </a:p>
          <a:p>
            <a:r>
              <a:rPr lang="en-US" dirty="0" smtClean="0">
                <a:latin typeface="+mj-lt"/>
              </a:rPr>
              <a:t>The following process involves professionals from some Engineering fields such as    the chemical Engineering, Water Engineering, Environmental Engineering and hydraulic Engineering. </a:t>
            </a:r>
          </a:p>
          <a:p>
            <a:r>
              <a:rPr lang="en-US" dirty="0" smtClean="0">
                <a:latin typeface="+mj-lt"/>
              </a:rPr>
              <a:t> </a:t>
            </a:r>
            <a:endParaRPr lang="en-US"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853</Words>
  <Application>Microsoft Office PowerPoint</Application>
  <PresentationFormat>On-screen Show (4:3)</PresentationFormat>
  <Paragraphs>66</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DEVELOPMENT OF ENVIRONMENTAL HEALTH, ENGINEERING FACILITIES,    PUBLIC HEALTH SYSTEMS FOR TACKLING COVID-19 PANDEMIC </vt:lpstr>
      <vt:lpstr>Slide 2</vt:lpstr>
      <vt:lpstr>Slide 3</vt:lpstr>
      <vt:lpstr>Slide 4</vt:lpstr>
      <vt:lpstr>    WAYS OF TACKLING COVID-19</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ENVIRONMENTAL HEALTH, ENGINEERING FACILITIES,    PUBLIC HEALTH SYSTEMS FOR TACKLING COVID-19 PANDEMIC</dc:title>
  <dc:creator>John Ikpeama</dc:creator>
  <cp:lastModifiedBy>John Ikpeama</cp:lastModifiedBy>
  <cp:revision>3</cp:revision>
  <dcterms:created xsi:type="dcterms:W3CDTF">2020-04-12T20:23:18Z</dcterms:created>
  <dcterms:modified xsi:type="dcterms:W3CDTF">2020-04-12T22:20:29Z</dcterms:modified>
</cp:coreProperties>
</file>