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F28B609-19EE-4579-BA9D-4DCDF1ECDB42}"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D2FD23-7A1C-4B91-B5B7-BED6E2E3CDB4}" type="slidenum">
              <a:rPr lang="en-GB" smtClean="0"/>
              <a:t>‹#›</a:t>
            </a:fld>
            <a:endParaRPr lang="en-GB"/>
          </a:p>
        </p:txBody>
      </p:sp>
    </p:spTree>
    <p:extLst>
      <p:ext uri="{BB962C8B-B14F-4D97-AF65-F5344CB8AC3E}">
        <p14:creationId xmlns:p14="http://schemas.microsoft.com/office/powerpoint/2010/main" val="312032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28B609-19EE-4579-BA9D-4DCDF1ECDB42}"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D2FD23-7A1C-4B91-B5B7-BED6E2E3CDB4}" type="slidenum">
              <a:rPr lang="en-GB" smtClean="0"/>
              <a:t>‹#›</a:t>
            </a:fld>
            <a:endParaRPr lang="en-GB"/>
          </a:p>
        </p:txBody>
      </p:sp>
    </p:spTree>
    <p:extLst>
      <p:ext uri="{BB962C8B-B14F-4D97-AF65-F5344CB8AC3E}">
        <p14:creationId xmlns:p14="http://schemas.microsoft.com/office/powerpoint/2010/main" val="3410860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28B609-19EE-4579-BA9D-4DCDF1ECDB42}"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D2FD23-7A1C-4B91-B5B7-BED6E2E3CDB4}" type="slidenum">
              <a:rPr lang="en-GB" smtClean="0"/>
              <a:t>‹#›</a:t>
            </a:fld>
            <a:endParaRPr lang="en-GB"/>
          </a:p>
        </p:txBody>
      </p:sp>
    </p:spTree>
    <p:extLst>
      <p:ext uri="{BB962C8B-B14F-4D97-AF65-F5344CB8AC3E}">
        <p14:creationId xmlns:p14="http://schemas.microsoft.com/office/powerpoint/2010/main" val="43536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28B609-19EE-4579-BA9D-4DCDF1ECDB42}"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D2FD23-7A1C-4B91-B5B7-BED6E2E3CDB4}" type="slidenum">
              <a:rPr lang="en-GB" smtClean="0"/>
              <a:t>‹#›</a:t>
            </a:fld>
            <a:endParaRPr lang="en-GB"/>
          </a:p>
        </p:txBody>
      </p:sp>
    </p:spTree>
    <p:extLst>
      <p:ext uri="{BB962C8B-B14F-4D97-AF65-F5344CB8AC3E}">
        <p14:creationId xmlns:p14="http://schemas.microsoft.com/office/powerpoint/2010/main" val="58654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28B609-19EE-4579-BA9D-4DCDF1ECDB42}"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D2FD23-7A1C-4B91-B5B7-BED6E2E3CDB4}" type="slidenum">
              <a:rPr lang="en-GB" smtClean="0"/>
              <a:t>‹#›</a:t>
            </a:fld>
            <a:endParaRPr lang="en-GB"/>
          </a:p>
        </p:txBody>
      </p:sp>
    </p:spTree>
    <p:extLst>
      <p:ext uri="{BB962C8B-B14F-4D97-AF65-F5344CB8AC3E}">
        <p14:creationId xmlns:p14="http://schemas.microsoft.com/office/powerpoint/2010/main" val="412792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F28B609-19EE-4579-BA9D-4DCDF1ECDB42}"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D2FD23-7A1C-4B91-B5B7-BED6E2E3CDB4}" type="slidenum">
              <a:rPr lang="en-GB" smtClean="0"/>
              <a:t>‹#›</a:t>
            </a:fld>
            <a:endParaRPr lang="en-GB"/>
          </a:p>
        </p:txBody>
      </p:sp>
    </p:spTree>
    <p:extLst>
      <p:ext uri="{BB962C8B-B14F-4D97-AF65-F5344CB8AC3E}">
        <p14:creationId xmlns:p14="http://schemas.microsoft.com/office/powerpoint/2010/main" val="275724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F28B609-19EE-4579-BA9D-4DCDF1ECDB42}" type="datetimeFigureOut">
              <a:rPr lang="en-GB" smtClean="0"/>
              <a:t>10/04/2020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D2FD23-7A1C-4B91-B5B7-BED6E2E3CDB4}" type="slidenum">
              <a:rPr lang="en-GB" smtClean="0"/>
              <a:t>‹#›</a:t>
            </a:fld>
            <a:endParaRPr lang="en-GB"/>
          </a:p>
        </p:txBody>
      </p:sp>
    </p:spTree>
    <p:extLst>
      <p:ext uri="{BB962C8B-B14F-4D97-AF65-F5344CB8AC3E}">
        <p14:creationId xmlns:p14="http://schemas.microsoft.com/office/powerpoint/2010/main" val="3405718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F28B609-19EE-4579-BA9D-4DCDF1ECDB42}" type="datetimeFigureOut">
              <a:rPr lang="en-GB" smtClean="0"/>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D2FD23-7A1C-4B91-B5B7-BED6E2E3CDB4}" type="slidenum">
              <a:rPr lang="en-GB" smtClean="0"/>
              <a:t>‹#›</a:t>
            </a:fld>
            <a:endParaRPr lang="en-GB"/>
          </a:p>
        </p:txBody>
      </p:sp>
    </p:spTree>
    <p:extLst>
      <p:ext uri="{BB962C8B-B14F-4D97-AF65-F5344CB8AC3E}">
        <p14:creationId xmlns:p14="http://schemas.microsoft.com/office/powerpoint/2010/main" val="1598112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8B609-19EE-4579-BA9D-4DCDF1ECDB42}" type="datetimeFigureOut">
              <a:rPr lang="en-GB" smtClean="0"/>
              <a:t>10/04/2020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D2FD23-7A1C-4B91-B5B7-BED6E2E3CDB4}" type="slidenum">
              <a:rPr lang="en-GB" smtClean="0"/>
              <a:t>‹#›</a:t>
            </a:fld>
            <a:endParaRPr lang="en-GB"/>
          </a:p>
        </p:txBody>
      </p:sp>
    </p:spTree>
    <p:extLst>
      <p:ext uri="{BB962C8B-B14F-4D97-AF65-F5344CB8AC3E}">
        <p14:creationId xmlns:p14="http://schemas.microsoft.com/office/powerpoint/2010/main" val="234726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8B609-19EE-4579-BA9D-4DCDF1ECDB42}"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D2FD23-7A1C-4B91-B5B7-BED6E2E3CDB4}" type="slidenum">
              <a:rPr lang="en-GB" smtClean="0"/>
              <a:t>‹#›</a:t>
            </a:fld>
            <a:endParaRPr lang="en-GB"/>
          </a:p>
        </p:txBody>
      </p:sp>
    </p:spTree>
    <p:extLst>
      <p:ext uri="{BB962C8B-B14F-4D97-AF65-F5344CB8AC3E}">
        <p14:creationId xmlns:p14="http://schemas.microsoft.com/office/powerpoint/2010/main" val="2015960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8B609-19EE-4579-BA9D-4DCDF1ECDB42}"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D2FD23-7A1C-4B91-B5B7-BED6E2E3CDB4}" type="slidenum">
              <a:rPr lang="en-GB" smtClean="0"/>
              <a:t>‹#›</a:t>
            </a:fld>
            <a:endParaRPr lang="en-GB"/>
          </a:p>
        </p:txBody>
      </p:sp>
    </p:spTree>
    <p:extLst>
      <p:ext uri="{BB962C8B-B14F-4D97-AF65-F5344CB8AC3E}">
        <p14:creationId xmlns:p14="http://schemas.microsoft.com/office/powerpoint/2010/main" val="273975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8B609-19EE-4579-BA9D-4DCDF1ECDB42}" type="datetimeFigureOut">
              <a:rPr lang="en-GB" smtClean="0"/>
              <a:t>10/04/2020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2FD23-7A1C-4B91-B5B7-BED6E2E3CDB4}" type="slidenum">
              <a:rPr lang="en-GB" smtClean="0"/>
              <a:t>‹#›</a:t>
            </a:fld>
            <a:endParaRPr lang="en-GB"/>
          </a:p>
        </p:txBody>
      </p:sp>
    </p:spTree>
    <p:extLst>
      <p:ext uri="{BB962C8B-B14F-4D97-AF65-F5344CB8AC3E}">
        <p14:creationId xmlns:p14="http://schemas.microsoft.com/office/powerpoint/2010/main" val="1183657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4824536"/>
          </a:xfrm>
        </p:spPr>
        <p:txBody>
          <a:bodyPr>
            <a:normAutofit/>
          </a:bodyPr>
          <a:lstStyle/>
          <a:p>
            <a:r>
              <a:rPr lang="en-GB" b="1" dirty="0"/>
              <a:t>ASSESSMENT OF OCCUPATIONAL HAZARDS AND DEVELOPMENT OF ENGINEERING EQUIPMENT TO SUPPORT HEALTH WORKERS AGAINST COVID-19</a:t>
            </a:r>
            <a:endParaRPr lang="en-GB" dirty="0"/>
          </a:p>
        </p:txBody>
      </p:sp>
      <p:sp>
        <p:nvSpPr>
          <p:cNvPr id="3" name="Subtitle 2"/>
          <p:cNvSpPr>
            <a:spLocks noGrp="1"/>
          </p:cNvSpPr>
          <p:nvPr>
            <p:ph type="subTitle" idx="1"/>
          </p:nvPr>
        </p:nvSpPr>
        <p:spPr>
          <a:xfrm>
            <a:off x="1371600" y="5013176"/>
            <a:ext cx="6400800" cy="1368152"/>
          </a:xfrm>
        </p:spPr>
        <p:txBody>
          <a:bodyPr>
            <a:normAutofit/>
          </a:bodyPr>
          <a:lstStyle/>
          <a:p>
            <a:r>
              <a:rPr lang="en-GB" dirty="0" smtClean="0"/>
              <a:t>By </a:t>
            </a:r>
            <a:r>
              <a:rPr lang="en-GB" dirty="0" err="1" smtClean="0"/>
              <a:t>Zidafamor</a:t>
            </a:r>
            <a:r>
              <a:rPr lang="en-GB" dirty="0" smtClean="0"/>
              <a:t> </a:t>
            </a:r>
            <a:r>
              <a:rPr lang="en-GB" dirty="0" err="1" smtClean="0"/>
              <a:t>Oyinmiebi</a:t>
            </a:r>
            <a:endParaRPr lang="en-GB" dirty="0" smtClean="0"/>
          </a:p>
          <a:p>
            <a:r>
              <a:rPr lang="en-GB" smtClean="0"/>
              <a:t>17/ENG06/090</a:t>
            </a:r>
            <a:endParaRPr lang="en-GB" dirty="0"/>
          </a:p>
        </p:txBody>
      </p:sp>
    </p:spTree>
    <p:extLst>
      <p:ext uri="{BB962C8B-B14F-4D97-AF65-F5344CB8AC3E}">
        <p14:creationId xmlns:p14="http://schemas.microsoft.com/office/powerpoint/2010/main" val="4216441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lvl="0" algn="just"/>
            <a:r>
              <a:rPr lang="en-GB" dirty="0"/>
              <a:t>Industry Adapting To The Lockdown</a:t>
            </a:r>
          </a:p>
          <a:p>
            <a:pPr lvl="0" algn="just"/>
            <a:r>
              <a:rPr lang="en-GB" dirty="0"/>
              <a:t>Cities Adapting To The Lockdown</a:t>
            </a:r>
          </a:p>
          <a:p>
            <a:pPr lvl="0" algn="just"/>
            <a:r>
              <a:rPr lang="en-GB" dirty="0"/>
              <a:t>Individuals Adapting To The Lockdown</a:t>
            </a:r>
          </a:p>
          <a:p>
            <a:pPr marL="0" indent="0" algn="just">
              <a:buNone/>
            </a:pPr>
            <a:endParaRPr lang="en-GB" dirty="0"/>
          </a:p>
        </p:txBody>
      </p:sp>
    </p:spTree>
    <p:extLst>
      <p:ext uri="{BB962C8B-B14F-4D97-AF65-F5344CB8AC3E}">
        <p14:creationId xmlns:p14="http://schemas.microsoft.com/office/powerpoint/2010/main" val="661789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HEALTHCARE</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b="1" dirty="0"/>
              <a:t>Remote patient monitoring</a:t>
            </a:r>
            <a:r>
              <a:rPr lang="en-GB" dirty="0"/>
              <a:t> speeds up testing for the infection, followed by tracing and isolating potential carriers. Analysing behavioural and </a:t>
            </a:r>
            <a:r>
              <a:rPr lang="en-GB" b="1" dirty="0"/>
              <a:t>biometric</a:t>
            </a:r>
            <a:r>
              <a:rPr lang="en-GB" dirty="0"/>
              <a:t> data from wearable improves the accuracy of detecting positive cases of COVID-19. </a:t>
            </a:r>
            <a:endParaRPr lang="en-GB" dirty="0" smtClean="0"/>
          </a:p>
          <a:p>
            <a:pPr algn="just"/>
            <a:r>
              <a:rPr lang="en-GB" dirty="0" smtClean="0"/>
              <a:t>With </a:t>
            </a:r>
            <a:r>
              <a:rPr lang="en-GB" dirty="0"/>
              <a:t>public health experts reiterating the need for </a:t>
            </a:r>
            <a:r>
              <a:rPr lang="en-GB" dirty="0" smtClean="0"/>
              <a:t>social distancing</a:t>
            </a:r>
            <a:r>
              <a:rPr lang="en-GB" dirty="0"/>
              <a:t>, </a:t>
            </a:r>
            <a:r>
              <a:rPr lang="en-GB" b="1" dirty="0" err="1" smtClean="0"/>
              <a:t>tele</a:t>
            </a:r>
            <a:r>
              <a:rPr lang="en-GB" b="1" dirty="0" smtClean="0"/>
              <a:t>-nursing</a:t>
            </a:r>
            <a:r>
              <a:rPr lang="en-GB" dirty="0"/>
              <a:t> and </a:t>
            </a:r>
            <a:r>
              <a:rPr lang="en-GB" b="1" dirty="0"/>
              <a:t>telemedicine</a:t>
            </a:r>
            <a:r>
              <a:rPr lang="en-GB" dirty="0"/>
              <a:t> applications fill the gap created by a shortage of medical professionals. Connected health platforms allow doctors and patients to remotely engage via </a:t>
            </a:r>
            <a:r>
              <a:rPr lang="en-GB" b="1" dirty="0"/>
              <a:t>online conversational interfaces</a:t>
            </a:r>
            <a:r>
              <a:rPr lang="en-GB" dirty="0"/>
              <a:t> and </a:t>
            </a:r>
            <a:r>
              <a:rPr lang="en-GB" b="1" dirty="0"/>
              <a:t>digital medical assistance</a:t>
            </a:r>
            <a:r>
              <a:rPr lang="en-GB" dirty="0"/>
              <a:t>.</a:t>
            </a:r>
          </a:p>
          <a:p>
            <a:pPr marL="0" indent="0" algn="just">
              <a:buNone/>
            </a:pPr>
            <a:endParaRPr lang="en-GB" dirty="0"/>
          </a:p>
        </p:txBody>
      </p:sp>
    </p:spTree>
    <p:extLst>
      <p:ext uri="{BB962C8B-B14F-4D97-AF65-F5344CB8AC3E}">
        <p14:creationId xmlns:p14="http://schemas.microsoft.com/office/powerpoint/2010/main" val="4018368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Below are 6 of the most relevant engineering solutions that enable a faster and more efficient response to the COVID-19 pandemic in the fields of:</a:t>
            </a:r>
          </a:p>
          <a:p>
            <a:pPr lvl="0"/>
            <a:r>
              <a:rPr lang="en-GB" dirty="0" smtClean="0"/>
              <a:t>Remote Monitoring</a:t>
            </a:r>
          </a:p>
          <a:p>
            <a:pPr lvl="0"/>
            <a:r>
              <a:rPr lang="en-GB" dirty="0" err="1" smtClean="0"/>
              <a:t>Telehealth</a:t>
            </a:r>
            <a:endParaRPr lang="en-GB" dirty="0" smtClean="0"/>
          </a:p>
          <a:p>
            <a:pPr lvl="0"/>
            <a:r>
              <a:rPr lang="en-GB" dirty="0" smtClean="0"/>
              <a:t>Respiratory Monitoring</a:t>
            </a:r>
          </a:p>
          <a:p>
            <a:pPr lvl="0"/>
            <a:r>
              <a:rPr lang="en-GB" dirty="0" smtClean="0"/>
              <a:t>Digital Stethoscope</a:t>
            </a:r>
          </a:p>
          <a:p>
            <a:pPr lvl="0"/>
            <a:r>
              <a:rPr lang="en-GB" dirty="0" smtClean="0"/>
              <a:t>Mental Health Chat bots</a:t>
            </a:r>
          </a:p>
          <a:p>
            <a:pPr lvl="0"/>
            <a:r>
              <a:rPr lang="en-GB" dirty="0" smtClean="0"/>
              <a:t>Wearable Sensors</a:t>
            </a:r>
          </a:p>
          <a:p>
            <a:endParaRPr lang="en-GB" dirty="0"/>
          </a:p>
        </p:txBody>
      </p:sp>
    </p:spTree>
    <p:extLst>
      <p:ext uri="{BB962C8B-B14F-4D97-AF65-F5344CB8AC3E}">
        <p14:creationId xmlns:p14="http://schemas.microsoft.com/office/powerpoint/2010/main" val="1756229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Prevention Measure</a:t>
            </a:r>
            <a:endParaRPr lang="en-GB" dirty="0"/>
          </a:p>
        </p:txBody>
      </p:sp>
      <p:sp>
        <p:nvSpPr>
          <p:cNvPr id="3" name="Content Placeholder 2"/>
          <p:cNvSpPr>
            <a:spLocks noGrp="1"/>
          </p:cNvSpPr>
          <p:nvPr>
            <p:ph idx="1"/>
          </p:nvPr>
        </p:nvSpPr>
        <p:spPr/>
        <p:txBody>
          <a:bodyPr>
            <a:normAutofit fontScale="92500" lnSpcReduction="20000"/>
          </a:bodyPr>
          <a:lstStyle/>
          <a:p>
            <a:r>
              <a:rPr lang="en-GB" dirty="0"/>
              <a:t>Inside hospitals, doctors, nurses, and health staff use interactive real-time mobile apps to stay updated about infected patients and their treatment. </a:t>
            </a:r>
            <a:endParaRPr lang="en-GB" dirty="0" smtClean="0"/>
          </a:p>
          <a:p>
            <a:r>
              <a:rPr lang="en-GB" dirty="0" smtClean="0"/>
              <a:t>Face </a:t>
            </a:r>
            <a:r>
              <a:rPr lang="en-GB" dirty="0"/>
              <a:t>masks are essential for ensuring that health workers face minimal risk of contracting the virus while performing their jobs. </a:t>
            </a:r>
            <a:endParaRPr lang="en-GB" dirty="0" smtClean="0"/>
          </a:p>
          <a:p>
            <a:r>
              <a:rPr lang="en-GB" dirty="0" smtClean="0"/>
              <a:t>There </a:t>
            </a:r>
            <a:r>
              <a:rPr lang="en-GB" dirty="0"/>
              <a:t>is already great pressure on manufacturers of antiviral soaps and sanitizers to produce sufficient numbers in order to keep prices in check</a:t>
            </a:r>
          </a:p>
        </p:txBody>
      </p:sp>
    </p:spTree>
    <p:extLst>
      <p:ext uri="{BB962C8B-B14F-4D97-AF65-F5344CB8AC3E}">
        <p14:creationId xmlns:p14="http://schemas.microsoft.com/office/powerpoint/2010/main" val="2413880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Engineering equipment that operate in the following fields could be used</a:t>
            </a:r>
          </a:p>
          <a:p>
            <a:pPr lvl="0"/>
            <a:r>
              <a:rPr lang="en-GB" dirty="0"/>
              <a:t>Disease Surveillance</a:t>
            </a:r>
          </a:p>
          <a:p>
            <a:pPr lvl="0"/>
            <a:r>
              <a:rPr lang="en-GB" dirty="0"/>
              <a:t>Air Filtration Systems</a:t>
            </a:r>
          </a:p>
          <a:p>
            <a:pPr lvl="0"/>
            <a:r>
              <a:rPr lang="en-GB" dirty="0" smtClean="0"/>
              <a:t>Auto-Disinfectants</a:t>
            </a:r>
            <a:endParaRPr lang="en-GB" dirty="0"/>
          </a:p>
          <a:p>
            <a:pPr lvl="0"/>
            <a:r>
              <a:rPr lang="en-GB" dirty="0"/>
              <a:t>Spit Disposal</a:t>
            </a:r>
          </a:p>
          <a:p>
            <a:pPr lvl="0"/>
            <a:r>
              <a:rPr lang="en-GB" dirty="0"/>
              <a:t>Antiviral Masks</a:t>
            </a:r>
          </a:p>
          <a:p>
            <a:endParaRPr lang="en-GB" dirty="0"/>
          </a:p>
        </p:txBody>
      </p:sp>
    </p:spTree>
    <p:extLst>
      <p:ext uri="{BB962C8B-B14F-4D97-AF65-F5344CB8AC3E}">
        <p14:creationId xmlns:p14="http://schemas.microsoft.com/office/powerpoint/2010/main" val="3227631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Diagnostic Solution</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a:t>The WHO urges all health authorities to test, detect, trace, and isolate those found to have contracted the coronavirus. </a:t>
            </a:r>
            <a:endParaRPr lang="en-GB" dirty="0" smtClean="0"/>
          </a:p>
          <a:p>
            <a:pPr algn="just"/>
            <a:r>
              <a:rPr lang="en-GB" dirty="0" smtClean="0"/>
              <a:t>Home </a:t>
            </a:r>
            <a:r>
              <a:rPr lang="en-GB" dirty="0"/>
              <a:t>testing and diagnostic kits are essential to slow the spread of the virus. When large-scale quarantine measures are in place, virtual care, virtual medical visits, and interactive patient engagement platforms allow people to obey the measures imposed. </a:t>
            </a:r>
            <a:endParaRPr lang="en-GB" dirty="0" smtClean="0"/>
          </a:p>
          <a:p>
            <a:pPr algn="just"/>
            <a:r>
              <a:rPr lang="en-GB" dirty="0" err="1" smtClean="0"/>
              <a:t>Chatbots</a:t>
            </a:r>
            <a:r>
              <a:rPr lang="en-GB" dirty="0"/>
              <a:t> and symptom checking mobile apps dispense information swiftly and in interesting ways. Contactless temperature reading guns ensure front line responders are not at risk.</a:t>
            </a:r>
          </a:p>
        </p:txBody>
      </p:sp>
    </p:spTree>
    <p:extLst>
      <p:ext uri="{BB962C8B-B14F-4D97-AF65-F5344CB8AC3E}">
        <p14:creationId xmlns:p14="http://schemas.microsoft.com/office/powerpoint/2010/main" val="564811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Hospital Care</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Hospitals require focused preparation and support to achieve intended patient outcomes. Artificial ventilators and bed-side health analytics significantly improve patient management. </a:t>
            </a:r>
            <a:endParaRPr lang="en-GB" dirty="0" smtClean="0"/>
          </a:p>
          <a:p>
            <a:pPr algn="just"/>
            <a:r>
              <a:rPr lang="en-GB" dirty="0" smtClean="0"/>
              <a:t>Nurses </a:t>
            </a:r>
            <a:r>
              <a:rPr lang="en-GB" dirty="0"/>
              <a:t>and doctors working on the front lines require safety goggles, gowns, gloves, shields, and surgical-grade essentials. These include blood testing kits and devices for monitoring respiratory rate, oxygen saturation, and for efficiently testing stool samples. </a:t>
            </a:r>
            <a:endParaRPr lang="en-GB" dirty="0" smtClean="0"/>
          </a:p>
          <a:p>
            <a:pPr algn="just"/>
            <a:endParaRPr lang="en-GB" dirty="0"/>
          </a:p>
        </p:txBody>
      </p:sp>
    </p:spTree>
    <p:extLst>
      <p:ext uri="{BB962C8B-B14F-4D97-AF65-F5344CB8AC3E}">
        <p14:creationId xmlns:p14="http://schemas.microsoft.com/office/powerpoint/2010/main" val="1213596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Hospital Care</a:t>
            </a:r>
            <a:endParaRPr lang="en-GB" dirty="0"/>
          </a:p>
        </p:txBody>
      </p:sp>
      <p:sp>
        <p:nvSpPr>
          <p:cNvPr id="3" name="Content Placeholder 2"/>
          <p:cNvSpPr>
            <a:spLocks noGrp="1"/>
          </p:cNvSpPr>
          <p:nvPr>
            <p:ph idx="1"/>
          </p:nvPr>
        </p:nvSpPr>
        <p:spPr/>
        <p:txBody>
          <a:bodyPr>
            <a:normAutofit/>
          </a:bodyPr>
          <a:lstStyle/>
          <a:p>
            <a:pPr algn="just"/>
            <a:r>
              <a:rPr lang="en-GB" dirty="0" smtClean="0"/>
              <a:t>Robots that navigate inside hospitals transport essential tools and medications free up time for nurses to focus on their essential tasks.</a:t>
            </a:r>
          </a:p>
          <a:p>
            <a:pPr lvl="0" algn="just"/>
            <a:r>
              <a:rPr lang="en-GB" dirty="0" smtClean="0"/>
              <a:t>3D </a:t>
            </a:r>
            <a:r>
              <a:rPr lang="en-GB" dirty="0"/>
              <a:t>Printed Ventilator Valve</a:t>
            </a:r>
          </a:p>
          <a:p>
            <a:pPr lvl="0" algn="just"/>
            <a:r>
              <a:rPr lang="en-GB" dirty="0"/>
              <a:t>Artificial Cough Device</a:t>
            </a:r>
          </a:p>
          <a:p>
            <a:pPr lvl="0" algn="just"/>
            <a:r>
              <a:rPr lang="en-GB" dirty="0"/>
              <a:t>AI Algorithms For Patient Monitoring</a:t>
            </a:r>
          </a:p>
          <a:p>
            <a:pPr algn="just"/>
            <a:r>
              <a:rPr lang="en-GB" dirty="0"/>
              <a:t>Anti-Pathogen </a:t>
            </a:r>
            <a:r>
              <a:rPr lang="en-GB" dirty="0" smtClean="0"/>
              <a:t>Fabric</a:t>
            </a:r>
          </a:p>
          <a:p>
            <a:pPr marL="0" indent="0" algn="just">
              <a:buNone/>
            </a:pPr>
            <a:r>
              <a:rPr lang="en-GB" dirty="0" smtClean="0"/>
              <a:t>Could be of service</a:t>
            </a:r>
            <a:endParaRPr lang="en-GB" dirty="0"/>
          </a:p>
        </p:txBody>
      </p:sp>
    </p:spTree>
    <p:extLst>
      <p:ext uri="{BB962C8B-B14F-4D97-AF65-F5344CB8AC3E}">
        <p14:creationId xmlns:p14="http://schemas.microsoft.com/office/powerpoint/2010/main" val="1378240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fontScale="85000" lnSpcReduction="10000"/>
          </a:bodyPr>
          <a:lstStyle/>
          <a:p>
            <a:pPr algn="just"/>
            <a:r>
              <a:rPr lang="en-GB" dirty="0"/>
              <a:t>AI-based and predictive analytics, visual representations, and simulations of any potential outbreak are powerful tools to inform the public about their safety during an epidemic. </a:t>
            </a:r>
            <a:endParaRPr lang="en-GB" dirty="0" smtClean="0"/>
          </a:p>
          <a:p>
            <a:pPr algn="just"/>
            <a:r>
              <a:rPr lang="en-GB" dirty="0" smtClean="0"/>
              <a:t>Technologies </a:t>
            </a:r>
            <a:r>
              <a:rPr lang="en-GB" dirty="0"/>
              <a:t>to track the mobility of infected cases and robotic disinfection systems help minimize the risk of the virus spreading to frontline workers. </a:t>
            </a:r>
            <a:endParaRPr lang="en-GB" dirty="0" smtClean="0"/>
          </a:p>
          <a:p>
            <a:pPr algn="just"/>
            <a:r>
              <a:rPr lang="en-GB" dirty="0" smtClean="0"/>
              <a:t>Specialized </a:t>
            </a:r>
            <a:r>
              <a:rPr lang="en-GB" dirty="0"/>
              <a:t>isolation units complement public health systems when hospitals reach their capacity. Doctors and nurses use mobile apps to manage stress and to have effective downtime.</a:t>
            </a:r>
          </a:p>
          <a:p>
            <a:pPr algn="just"/>
            <a:endParaRPr lang="en-GB" dirty="0"/>
          </a:p>
        </p:txBody>
      </p:sp>
    </p:spTree>
    <p:extLst>
      <p:ext uri="{BB962C8B-B14F-4D97-AF65-F5344CB8AC3E}">
        <p14:creationId xmlns:p14="http://schemas.microsoft.com/office/powerpoint/2010/main" val="89122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a:bodyPr>
          <a:lstStyle/>
          <a:p>
            <a:pPr lvl="0" algn="just"/>
            <a:r>
              <a:rPr lang="en-GB" dirty="0"/>
              <a:t>Drone-based Delivery of Medical Supplies</a:t>
            </a:r>
          </a:p>
          <a:p>
            <a:pPr lvl="0" algn="just"/>
            <a:r>
              <a:rPr lang="en-GB" dirty="0"/>
              <a:t>Specialized Isolation Units</a:t>
            </a:r>
          </a:p>
          <a:p>
            <a:pPr lvl="0" algn="just"/>
            <a:r>
              <a:rPr lang="en-GB" dirty="0"/>
              <a:t>Mobile Support Applications for Health Workers</a:t>
            </a:r>
          </a:p>
          <a:p>
            <a:pPr lvl="0" algn="just"/>
            <a:r>
              <a:rPr lang="en-GB" dirty="0"/>
              <a:t>Visualization &amp; Prediction of Epidemic Outbreaks</a:t>
            </a:r>
          </a:p>
          <a:p>
            <a:pPr lvl="0" algn="just"/>
            <a:r>
              <a:rPr lang="en-GB" dirty="0"/>
              <a:t>Robots for Patrolling &amp; </a:t>
            </a:r>
            <a:r>
              <a:rPr lang="en-GB" dirty="0" smtClean="0"/>
              <a:t>Disinfecting</a:t>
            </a:r>
          </a:p>
          <a:p>
            <a:pPr marL="0" lvl="0" indent="0" algn="just">
              <a:buNone/>
            </a:pPr>
            <a:r>
              <a:rPr lang="en-GB" dirty="0" smtClean="0"/>
              <a:t>Can ensure public safety.</a:t>
            </a:r>
            <a:endParaRPr lang="en-GB" dirty="0"/>
          </a:p>
          <a:p>
            <a:pPr algn="just"/>
            <a:endParaRPr lang="en-GB" dirty="0"/>
          </a:p>
        </p:txBody>
      </p:sp>
    </p:spTree>
    <p:extLst>
      <p:ext uri="{BB962C8B-B14F-4D97-AF65-F5344CB8AC3E}">
        <p14:creationId xmlns:p14="http://schemas.microsoft.com/office/powerpoint/2010/main" val="3293169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WORKERS</a:t>
            </a:r>
            <a:endParaRPr lang="en-GB" dirty="0"/>
          </a:p>
        </p:txBody>
      </p:sp>
      <p:sp>
        <p:nvSpPr>
          <p:cNvPr id="3" name="Content Placeholder 2"/>
          <p:cNvSpPr>
            <a:spLocks noGrp="1"/>
          </p:cNvSpPr>
          <p:nvPr>
            <p:ph idx="1"/>
          </p:nvPr>
        </p:nvSpPr>
        <p:spPr/>
        <p:txBody>
          <a:bodyPr/>
          <a:lstStyle/>
          <a:p>
            <a:pPr algn="just"/>
            <a:r>
              <a:rPr lang="en-GB" dirty="0" smtClean="0"/>
              <a:t>A health worker is </a:t>
            </a:r>
            <a:r>
              <a:rPr lang="en-GB" dirty="0"/>
              <a:t>one who delivers care and services to the sick and ailing either directly as doctors and nurses or indirectly as aides, helpers, laboratory technicians, or even </a:t>
            </a:r>
            <a:r>
              <a:rPr lang="en-GB" b="1" dirty="0"/>
              <a:t>medical</a:t>
            </a:r>
            <a:r>
              <a:rPr lang="en-GB" dirty="0"/>
              <a:t> waste handlers</a:t>
            </a:r>
            <a:r>
              <a:rPr lang="en-GB" dirty="0" smtClean="0"/>
              <a:t>.</a:t>
            </a:r>
          </a:p>
          <a:p>
            <a:pPr algn="just"/>
            <a:r>
              <a:rPr lang="en-GB" dirty="0" smtClean="0"/>
              <a:t>There </a:t>
            </a:r>
            <a:r>
              <a:rPr lang="en-GB" dirty="0"/>
              <a:t>are approximately 59 million </a:t>
            </a:r>
            <a:r>
              <a:rPr lang="en-GB" b="1" dirty="0"/>
              <a:t>healthcare workers</a:t>
            </a:r>
            <a:r>
              <a:rPr lang="en-GB" dirty="0"/>
              <a:t> worldwide.</a:t>
            </a:r>
          </a:p>
          <a:p>
            <a:pPr marL="0" indent="0" algn="just">
              <a:buNone/>
            </a:pPr>
            <a:endParaRPr lang="en-GB" dirty="0"/>
          </a:p>
        </p:txBody>
      </p:sp>
    </p:spTree>
    <p:extLst>
      <p:ext uri="{BB962C8B-B14F-4D97-AF65-F5344CB8AC3E}">
        <p14:creationId xmlns:p14="http://schemas.microsoft.com/office/powerpoint/2010/main" val="1818009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Industry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GB" dirty="0" smtClean="0"/>
              <a:t>For factories and businesses, lockdown situations present extreme challenges and result in heavy losses. Fitting sensors to track their entire supply chain enables factories to plan production targets. With most people required to stay indoors, automated guided vehicles and drones potentially fill the gaps of moving items around a factory floor. Critical components and machines in a factory use expert-assisted augmented reality (AR) to facilitate a reduction in the number of workers required inside a factory. Overall, factories that digitize, across their supply chains, remain better prepared to deal with and prepare for unexpected events, like the coronavirus pandemic.</a:t>
            </a:r>
          </a:p>
          <a:p>
            <a:pPr marL="0" indent="0" algn="just">
              <a:buNone/>
            </a:pPr>
            <a:endParaRPr lang="en-GB" dirty="0"/>
          </a:p>
        </p:txBody>
      </p:sp>
    </p:spTree>
    <p:extLst>
      <p:ext uri="{BB962C8B-B14F-4D97-AF65-F5344CB8AC3E}">
        <p14:creationId xmlns:p14="http://schemas.microsoft.com/office/powerpoint/2010/main" val="3993984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t>Cities Adapting To The Lockdown</a:t>
            </a:r>
            <a:endParaRPr lang="en-GB" dirty="0"/>
          </a:p>
        </p:txBody>
      </p:sp>
      <p:sp>
        <p:nvSpPr>
          <p:cNvPr id="3" name="Content Placeholder 2"/>
          <p:cNvSpPr>
            <a:spLocks noGrp="1"/>
          </p:cNvSpPr>
          <p:nvPr>
            <p:ph idx="1"/>
          </p:nvPr>
        </p:nvSpPr>
        <p:spPr/>
        <p:txBody>
          <a:bodyPr>
            <a:normAutofit fontScale="70000" lnSpcReduction="20000"/>
          </a:bodyPr>
          <a:lstStyle/>
          <a:p>
            <a:pPr algn="just"/>
            <a:r>
              <a:rPr lang="en-GB" dirty="0"/>
              <a:t>Image and video analytics play an important role in helping cities manage and handle the challenges posed by the pandemic and the resulting lockdown. </a:t>
            </a:r>
            <a:endParaRPr lang="en-GB" dirty="0" smtClean="0"/>
          </a:p>
          <a:p>
            <a:pPr algn="just"/>
            <a:r>
              <a:rPr lang="en-GB" dirty="0" smtClean="0"/>
              <a:t>With </a:t>
            </a:r>
            <a:r>
              <a:rPr lang="en-GB" dirty="0"/>
              <a:t>billions of people living under forced quarantine, some hospitals and governments use </a:t>
            </a:r>
            <a:r>
              <a:rPr lang="en-GB" dirty="0" err="1"/>
              <a:t>geofencing</a:t>
            </a:r>
            <a:r>
              <a:rPr lang="en-GB" dirty="0"/>
              <a:t> techniques to ensure infected people obey the restrictions. </a:t>
            </a:r>
            <a:endParaRPr lang="en-GB" dirty="0" smtClean="0"/>
          </a:p>
          <a:p>
            <a:pPr algn="just"/>
            <a:r>
              <a:rPr lang="en-GB" dirty="0" smtClean="0"/>
              <a:t>Mobile </a:t>
            </a:r>
            <a:r>
              <a:rPr lang="en-GB" dirty="0"/>
              <a:t>applications update citizens about outbreaks with interactive maps and engage with the public about other policy issues. </a:t>
            </a:r>
            <a:endParaRPr lang="en-GB" dirty="0" smtClean="0"/>
          </a:p>
          <a:p>
            <a:pPr algn="just"/>
            <a:r>
              <a:rPr lang="en-GB" dirty="0" smtClean="0"/>
              <a:t>Off-site </a:t>
            </a:r>
            <a:r>
              <a:rPr lang="en-GB" dirty="0"/>
              <a:t>construction and urban farming potentially play an important role in ensuring temporary structures and basic food supply to cities. With grocery and other essential retail stores under risk of having an outbreak self-checkout and cashier-less outlets help people manage lockdowns in big cities</a:t>
            </a:r>
            <a:r>
              <a:rPr lang="en-GB" dirty="0" smtClean="0"/>
              <a:t>.</a:t>
            </a:r>
            <a:endParaRPr lang="en-GB" dirty="0"/>
          </a:p>
        </p:txBody>
      </p:sp>
    </p:spTree>
    <p:extLst>
      <p:ext uri="{BB962C8B-B14F-4D97-AF65-F5344CB8AC3E}">
        <p14:creationId xmlns:p14="http://schemas.microsoft.com/office/powerpoint/2010/main" val="3241428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Cities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Smart Surveillance</a:t>
            </a:r>
          </a:p>
          <a:p>
            <a:pPr lvl="0"/>
            <a:r>
              <a:rPr lang="en-GB" dirty="0" smtClean="0"/>
              <a:t>Location-Based Systems</a:t>
            </a:r>
          </a:p>
          <a:p>
            <a:pPr lvl="0"/>
            <a:r>
              <a:rPr lang="en-GB" dirty="0" smtClean="0"/>
              <a:t>Online Civic Services</a:t>
            </a:r>
          </a:p>
          <a:p>
            <a:pPr lvl="0"/>
            <a:r>
              <a:rPr lang="en-GB" dirty="0" smtClean="0"/>
              <a:t>Indoor Farming</a:t>
            </a:r>
          </a:p>
          <a:p>
            <a:pPr lvl="0"/>
            <a:r>
              <a:rPr lang="en-GB" dirty="0" smtClean="0"/>
              <a:t>Autonomous Stores</a:t>
            </a:r>
          </a:p>
          <a:p>
            <a:pPr lvl="0"/>
            <a:r>
              <a:rPr lang="en-GB" dirty="0" smtClean="0"/>
              <a:t>Prefabricated &amp; Modular Construction</a:t>
            </a:r>
          </a:p>
          <a:p>
            <a:pPr lvl="0"/>
            <a:r>
              <a:rPr lang="en-GB" dirty="0" smtClean="0"/>
              <a:t>Sickness Mapping</a:t>
            </a:r>
          </a:p>
          <a:p>
            <a:pPr marL="0" indent="0">
              <a:buNone/>
            </a:pPr>
            <a:r>
              <a:rPr lang="en-GB" dirty="0" smtClean="0"/>
              <a:t>Can aid a city adapt to the lockdown</a:t>
            </a:r>
            <a:endParaRPr lang="en-GB" dirty="0"/>
          </a:p>
        </p:txBody>
      </p:sp>
    </p:spTree>
    <p:extLst>
      <p:ext uri="{BB962C8B-B14F-4D97-AF65-F5344CB8AC3E}">
        <p14:creationId xmlns:p14="http://schemas.microsoft.com/office/powerpoint/2010/main" val="3284955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Individuals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a:t>Mobile and smartphone-based applications are being used to connect with loved ones during these testing times. Some schools are already using e-learning platforms to complete their syllabus for this academic year or term. Offices, forced to temporarily close, are finding innovative online tools to connect and collaborate with their employees. Even before the outbreak, streaming and entertainment apps on smartphones were useful for passing time.</a:t>
            </a:r>
          </a:p>
          <a:p>
            <a:pPr algn="just"/>
            <a:r>
              <a:rPr lang="en-GB" dirty="0"/>
              <a:t>By making it easier to practice social distancing and self-isolation, technology enables people to normally carry on their lives, as much as is possible during a lockdown.</a:t>
            </a:r>
          </a:p>
          <a:p>
            <a:pPr algn="just"/>
            <a:endParaRPr lang="en-GB" dirty="0"/>
          </a:p>
        </p:txBody>
      </p:sp>
    </p:spTree>
    <p:extLst>
      <p:ext uri="{BB962C8B-B14F-4D97-AF65-F5344CB8AC3E}">
        <p14:creationId xmlns:p14="http://schemas.microsoft.com/office/powerpoint/2010/main" val="1529939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Individuals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Shared Streaming &amp; Entertainment</a:t>
            </a:r>
          </a:p>
          <a:p>
            <a:pPr lvl="0"/>
            <a:r>
              <a:rPr lang="en-GB" dirty="0" smtClean="0"/>
              <a:t>Remote Work</a:t>
            </a:r>
          </a:p>
          <a:p>
            <a:pPr lvl="0"/>
            <a:r>
              <a:rPr lang="en-GB" dirty="0" smtClean="0"/>
              <a:t>Loneliness Management</a:t>
            </a:r>
          </a:p>
          <a:p>
            <a:pPr lvl="0"/>
            <a:r>
              <a:rPr lang="en-GB" dirty="0" smtClean="0"/>
              <a:t>Stress &amp; Anxiety Reduction</a:t>
            </a:r>
          </a:p>
          <a:p>
            <a:pPr lvl="0"/>
            <a:r>
              <a:rPr lang="en-GB" dirty="0" smtClean="0"/>
              <a:t>Online Learning</a:t>
            </a:r>
          </a:p>
          <a:p>
            <a:pPr lvl="0"/>
            <a:r>
              <a:rPr lang="en-GB" dirty="0" smtClean="0"/>
              <a:t>Online Food &amp; Grocery Delivery</a:t>
            </a:r>
          </a:p>
          <a:p>
            <a:pPr lvl="0"/>
            <a:r>
              <a:rPr lang="en-GB" dirty="0" smtClean="0"/>
              <a:t>Indoor Workouts</a:t>
            </a:r>
          </a:p>
          <a:p>
            <a:pPr marL="0" indent="0">
              <a:buNone/>
            </a:pPr>
            <a:r>
              <a:rPr lang="en-GB" dirty="0" smtClean="0"/>
              <a:t>Aid an individual adapt to the lockdown</a:t>
            </a:r>
            <a:endParaRPr lang="en-GB" dirty="0"/>
          </a:p>
        </p:txBody>
      </p:sp>
    </p:spTree>
    <p:extLst>
      <p:ext uri="{BB962C8B-B14F-4D97-AF65-F5344CB8AC3E}">
        <p14:creationId xmlns:p14="http://schemas.microsoft.com/office/powerpoint/2010/main" val="3138730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CORONA VIRUS (COVID-19)</a:t>
            </a:r>
            <a:endParaRPr lang="en-GB" dirty="0"/>
          </a:p>
        </p:txBody>
      </p:sp>
      <p:sp>
        <p:nvSpPr>
          <p:cNvPr id="3" name="Content Placeholder 2"/>
          <p:cNvSpPr>
            <a:spLocks noGrp="1"/>
          </p:cNvSpPr>
          <p:nvPr>
            <p:ph idx="1"/>
          </p:nvPr>
        </p:nvSpPr>
        <p:spPr>
          <a:xfrm>
            <a:off x="457200" y="1268760"/>
            <a:ext cx="8229600" cy="5472608"/>
          </a:xfrm>
        </p:spPr>
        <p:txBody>
          <a:bodyPr>
            <a:noAutofit/>
          </a:bodyPr>
          <a:lstStyle/>
          <a:p>
            <a:pPr algn="just"/>
            <a:r>
              <a:rPr lang="en-GB" sz="2400" dirty="0" smtClean="0"/>
              <a:t>The </a:t>
            </a:r>
            <a:r>
              <a:rPr lang="en-GB" sz="2400" b="1" dirty="0" smtClean="0"/>
              <a:t>2019–20 coronavirus pandemic</a:t>
            </a:r>
            <a:r>
              <a:rPr lang="en-GB" sz="2400" dirty="0" smtClean="0"/>
              <a:t> is an on-going pandemic of the corona virus disease (COVID-19), caused by severe acute syndrome coronavirus 2 (SARS-CoV-2).</a:t>
            </a:r>
          </a:p>
          <a:p>
            <a:pPr algn="just"/>
            <a:r>
              <a:rPr lang="en-GB" sz="2400" dirty="0" smtClean="0"/>
              <a:t>The outbreak started in </a:t>
            </a:r>
            <a:r>
              <a:rPr lang="en-GB" sz="2400" dirty="0" smtClean="0">
                <a:solidFill>
                  <a:schemeClr val="tx1">
                    <a:lumMod val="95000"/>
                    <a:lumOff val="5000"/>
                  </a:schemeClr>
                </a:solidFill>
              </a:rPr>
              <a:t>Wuhan Hubei province, China, in December 2019. </a:t>
            </a:r>
          </a:p>
          <a:p>
            <a:pPr algn="just"/>
            <a:r>
              <a:rPr lang="en-GB" sz="2400" dirty="0" smtClean="0"/>
              <a:t>The World Health Organization(WHO) declared the outbreak to be a Public Health Emergency of International Concern on 30 January 2020 and recognized it as a pandemic on 11 March 2020. </a:t>
            </a:r>
          </a:p>
          <a:p>
            <a:pPr algn="just"/>
            <a:r>
              <a:rPr lang="en-GB" sz="2400" dirty="0" smtClean="0"/>
              <a:t>As of 8 April 2020, approximately 1.44 million cases of COVID-19 have been reported in 209 countries and territories, resulting in approximately 83,400 deaths. About 308,000 people have recovered. </a:t>
            </a:r>
          </a:p>
          <a:p>
            <a:pPr algn="just"/>
            <a:endParaRPr lang="en-GB" sz="2400" dirty="0" smtClean="0"/>
          </a:p>
          <a:p>
            <a:pPr algn="just"/>
            <a:endParaRPr lang="en-GB" sz="2400" dirty="0"/>
          </a:p>
        </p:txBody>
      </p:sp>
    </p:spTree>
    <p:extLst>
      <p:ext uri="{BB962C8B-B14F-4D97-AF65-F5344CB8AC3E}">
        <p14:creationId xmlns:p14="http://schemas.microsoft.com/office/powerpoint/2010/main" val="1535935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 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The virus is mainly spread during close contact and by small droplets produced when those infected cough, sneeze or talk. </a:t>
            </a:r>
          </a:p>
          <a:p>
            <a:pPr algn="just"/>
            <a:r>
              <a:rPr lang="en-GB" dirty="0" smtClean="0"/>
              <a:t>These droplets may also be produced during breathing; however, they rapidly fall to the ground or surfaces and are not generally spread through the air over large distances. People may also become infected by touching a contaminated surface and then their face. </a:t>
            </a:r>
          </a:p>
          <a:p>
            <a:pPr algn="just"/>
            <a:r>
              <a:rPr lang="en-GB" dirty="0" smtClean="0"/>
              <a:t>The virus can survive on surfaces for up to 72 hours. It is most contagious during the first three days after onset of symptoms, although spread may be possible before symptoms appear and in later stages of the disease. </a:t>
            </a:r>
          </a:p>
          <a:p>
            <a:pPr algn="just"/>
            <a:endParaRPr lang="en-GB" dirty="0"/>
          </a:p>
        </p:txBody>
      </p:sp>
    </p:spTree>
    <p:extLst>
      <p:ext uri="{BB962C8B-B14F-4D97-AF65-F5344CB8AC3E}">
        <p14:creationId xmlns:p14="http://schemas.microsoft.com/office/powerpoint/2010/main" val="3561795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Common symptoms include fever, cough and shortness of breath. Complications may include pneumonia and acute respiratory distress syndrome. The time from exposure to onset of symptoms is typically around five days, but may range from two to 14 days. There is no known vaccine or specific antiviral treatment. Primary treatment is symptomatic and supportive therapy. </a:t>
            </a:r>
          </a:p>
          <a:p>
            <a:pPr algn="just"/>
            <a:r>
              <a:rPr lang="en-GB" dirty="0" smtClean="0"/>
              <a:t>Recommended preventive measures include hand washing, covering one's mouth when coughing, maintaining distance from other people, and monitoring and self-isolation for people who suspect they are infected. Authorities worldwide have responded by implementing travel restrictions, quarantines, curfews, workplace hazard controls, and facility closures. </a:t>
            </a:r>
          </a:p>
          <a:p>
            <a:pPr algn="just"/>
            <a:endParaRPr lang="en-GB" dirty="0"/>
          </a:p>
        </p:txBody>
      </p:sp>
    </p:spTree>
    <p:extLst>
      <p:ext uri="{BB962C8B-B14F-4D97-AF65-F5344CB8AC3E}">
        <p14:creationId xmlns:p14="http://schemas.microsoft.com/office/powerpoint/2010/main" val="148873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HAZARDS</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Occupational hazard as a term signifies both long-term and short-term risks associated with the workplace environment and is a field of study within occupational safety and health and public health</a:t>
            </a:r>
            <a:r>
              <a:rPr lang="en-GB" dirty="0" smtClean="0"/>
              <a:t>.</a:t>
            </a:r>
          </a:p>
          <a:p>
            <a:pPr algn="just"/>
            <a:r>
              <a:rPr lang="en-GB" dirty="0"/>
              <a:t>An </a:t>
            </a:r>
            <a:r>
              <a:rPr lang="en-GB" b="1" dirty="0"/>
              <a:t>occupational hazard</a:t>
            </a:r>
            <a:r>
              <a:rPr lang="en-GB" dirty="0"/>
              <a:t> is a hazard experienced in the workplace. Occupational hazards can encompass many types of hazards, including chemical hazards, biological </a:t>
            </a:r>
            <a:r>
              <a:rPr lang="en-GB" dirty="0" smtClean="0"/>
              <a:t>hazards (biohazards</a:t>
            </a:r>
            <a:r>
              <a:rPr lang="en-GB" dirty="0"/>
              <a:t>), psychosocial hazards, and physical hazards</a:t>
            </a:r>
          </a:p>
        </p:txBody>
      </p:sp>
    </p:spTree>
    <p:extLst>
      <p:ext uri="{BB962C8B-B14F-4D97-AF65-F5344CB8AC3E}">
        <p14:creationId xmlns:p14="http://schemas.microsoft.com/office/powerpoint/2010/main" val="1985098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OCCUPATION HAZRDS FACED BY HEALTH WORKERS</a:t>
            </a:r>
            <a:endParaRPr lang="en-GB" dirty="0"/>
          </a:p>
        </p:txBody>
      </p:sp>
      <p:sp>
        <p:nvSpPr>
          <p:cNvPr id="3" name="Content Placeholder 2"/>
          <p:cNvSpPr>
            <a:spLocks noGrp="1"/>
          </p:cNvSpPr>
          <p:nvPr>
            <p:ph idx="1"/>
          </p:nvPr>
        </p:nvSpPr>
        <p:spPr/>
        <p:txBody>
          <a:bodyPr/>
          <a:lstStyle/>
          <a:p>
            <a:pPr marL="0" indent="0" algn="just">
              <a:buNone/>
            </a:pPr>
            <a:r>
              <a:rPr lang="en-GB" dirty="0"/>
              <a:t>For the sake of this study, we shall limit these types of hazards to the hazards faced by health workers tackling COVID-19.</a:t>
            </a:r>
          </a:p>
          <a:p>
            <a:pPr marL="0" indent="0" algn="just">
              <a:buNone/>
            </a:pPr>
            <a:r>
              <a:rPr lang="en-GB" dirty="0"/>
              <a:t>In the battle against the virus, health workers are exposed </a:t>
            </a:r>
            <a:r>
              <a:rPr lang="en-GB" dirty="0" smtClean="0"/>
              <a:t>to</a:t>
            </a:r>
          </a:p>
          <a:p>
            <a:pPr algn="just"/>
            <a:r>
              <a:rPr lang="en-GB" dirty="0" smtClean="0"/>
              <a:t>The </a:t>
            </a:r>
            <a:r>
              <a:rPr lang="en-GB" dirty="0"/>
              <a:t>virus itself</a:t>
            </a:r>
          </a:p>
          <a:p>
            <a:pPr lvl="0" algn="just"/>
            <a:r>
              <a:rPr lang="en-GB" dirty="0"/>
              <a:t>Being agents of spread themselves</a:t>
            </a:r>
          </a:p>
          <a:p>
            <a:pPr lvl="0" algn="just"/>
            <a:r>
              <a:rPr lang="en-GB" dirty="0"/>
              <a:t>Other occupational hazard </a:t>
            </a:r>
            <a:r>
              <a:rPr lang="en-GB" dirty="0" err="1"/>
              <a:t>ie</a:t>
            </a:r>
            <a:r>
              <a:rPr lang="en-GB" dirty="0"/>
              <a:t> falls, injury etc.</a:t>
            </a:r>
          </a:p>
          <a:p>
            <a:pPr algn="just"/>
            <a:endParaRPr lang="en-GB" dirty="0"/>
          </a:p>
        </p:txBody>
      </p:sp>
    </p:spTree>
    <p:extLst>
      <p:ext uri="{BB962C8B-B14F-4D97-AF65-F5344CB8AC3E}">
        <p14:creationId xmlns:p14="http://schemas.microsoft.com/office/powerpoint/2010/main" val="2338037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ENGINEERING EQUIPMENT</a:t>
            </a:r>
            <a:endParaRPr lang="en-GB" dirty="0"/>
          </a:p>
        </p:txBody>
      </p:sp>
      <p:sp>
        <p:nvSpPr>
          <p:cNvPr id="3" name="Content Placeholder 2"/>
          <p:cNvSpPr>
            <a:spLocks noGrp="1"/>
          </p:cNvSpPr>
          <p:nvPr>
            <p:ph idx="1"/>
          </p:nvPr>
        </p:nvSpPr>
        <p:spPr/>
        <p:txBody>
          <a:bodyPr>
            <a:normAutofit/>
          </a:bodyPr>
          <a:lstStyle/>
          <a:p>
            <a:pPr algn="just"/>
            <a:r>
              <a:rPr lang="en-GB" b="1" dirty="0"/>
              <a:t>Equipment</a:t>
            </a:r>
            <a:r>
              <a:rPr lang="en-GB" dirty="0"/>
              <a:t> most commonly refers to a set of tools or other objects commonly used to achieve a particular objective. Different jobs require different kinds of equipment</a:t>
            </a:r>
          </a:p>
          <a:p>
            <a:pPr algn="just"/>
            <a:r>
              <a:rPr lang="en-GB" dirty="0"/>
              <a:t>This refers to the tools or set of tools and/or other objects used to achieve engineering objectives.</a:t>
            </a:r>
          </a:p>
          <a:p>
            <a:pPr algn="just"/>
            <a:endParaRPr lang="en-GB" dirty="0"/>
          </a:p>
        </p:txBody>
      </p:sp>
    </p:spTree>
    <p:extLst>
      <p:ext uri="{BB962C8B-B14F-4D97-AF65-F5344CB8AC3E}">
        <p14:creationId xmlns:p14="http://schemas.microsoft.com/office/powerpoint/2010/main" val="1674251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algn="just"/>
            <a:r>
              <a:rPr lang="en-GB" dirty="0" smtClean="0"/>
              <a:t>Engineering emerging technologies could aid health workers in many ways including the eight listed below</a:t>
            </a:r>
          </a:p>
          <a:p>
            <a:pPr algn="just"/>
            <a:r>
              <a:rPr lang="en-GB" dirty="0" smtClean="0"/>
              <a:t>Remote Healthcare</a:t>
            </a:r>
          </a:p>
          <a:p>
            <a:pPr algn="just"/>
            <a:r>
              <a:rPr lang="en-GB" dirty="0" smtClean="0"/>
              <a:t>Prevention Measure</a:t>
            </a:r>
          </a:p>
          <a:p>
            <a:pPr algn="just"/>
            <a:r>
              <a:rPr lang="en-GB" dirty="0" smtClean="0"/>
              <a:t>Diagnostic Solution</a:t>
            </a:r>
          </a:p>
          <a:p>
            <a:pPr algn="just"/>
            <a:r>
              <a:rPr lang="en-GB" dirty="0" smtClean="0"/>
              <a:t>Hospital Care</a:t>
            </a:r>
          </a:p>
          <a:p>
            <a:pPr algn="just"/>
            <a:r>
              <a:rPr lang="en-GB" dirty="0" smtClean="0"/>
              <a:t>Public safety during pandemic </a:t>
            </a:r>
          </a:p>
          <a:p>
            <a:pPr marL="0" indent="0" algn="just">
              <a:buNone/>
            </a:pPr>
            <a:endParaRPr lang="en-GB" dirty="0"/>
          </a:p>
        </p:txBody>
      </p:sp>
    </p:spTree>
    <p:extLst>
      <p:ext uri="{BB962C8B-B14F-4D97-AF65-F5344CB8AC3E}">
        <p14:creationId xmlns:p14="http://schemas.microsoft.com/office/powerpoint/2010/main" val="1661273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473</Words>
  <Application>Microsoft Office PowerPoint</Application>
  <PresentationFormat>On-screen Show (4:3)</PresentationFormat>
  <Paragraphs>114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ASSESSMENT OF OCCUPATIONAL HAZARDS AND DEVELOPMENT OF ENGINEERING EQUIPMENT TO SUPPORT HEALTH WORKERS AGAINST COVID-19</vt:lpstr>
      <vt:lpstr>HEALTH WORKERS</vt:lpstr>
      <vt:lpstr>THE CORONA VIRUS (COVID-19)</vt:lpstr>
      <vt:lpstr>COVID 19</vt:lpstr>
      <vt:lpstr>COVID-19</vt:lpstr>
      <vt:lpstr>OCCUPATIONAL HAZARDS</vt:lpstr>
      <vt:lpstr>OCCUPATION HAZRDS FACED BY HEALTH WORKERS</vt:lpstr>
      <vt:lpstr>ENGINEERING EQUIPMENT</vt:lpstr>
      <vt:lpstr>HOW ENGINEERING TECHNOLOGIES SUPPORT HEALTH WORKERS</vt:lpstr>
      <vt:lpstr>HOW ENGINEERING TECHNOLOGIES SUPPORT HEALTH WORKERS</vt:lpstr>
      <vt:lpstr>REMOTE HEALTHCARE</vt:lpstr>
      <vt:lpstr>PowerPoint Presentation</vt:lpstr>
      <vt:lpstr>Prevention Measure</vt:lpstr>
      <vt:lpstr>PowerPoint Presentation</vt:lpstr>
      <vt:lpstr>Diagnostic Solution</vt:lpstr>
      <vt:lpstr>Hospital Care</vt:lpstr>
      <vt:lpstr>Hospital Care</vt:lpstr>
      <vt:lpstr>Public safety during pandemic</vt:lpstr>
      <vt:lpstr>Public safety during pandemic</vt:lpstr>
      <vt:lpstr>Industry Adapting To The Lockdown</vt:lpstr>
      <vt:lpstr>Cities Adapting To The Lockdown</vt:lpstr>
      <vt:lpstr>Cities Adapting To The Lockdown</vt:lpstr>
      <vt:lpstr>Individuals Adapting To The Lockdown</vt:lpstr>
      <vt:lpstr>Individuals Adapting To The Lockdown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HP</dc:creator>
  <cp:lastModifiedBy>HP</cp:lastModifiedBy>
  <cp:revision>1</cp:revision>
  <dcterms:created xsi:type="dcterms:W3CDTF">2020-04-10T08:09:39Z</dcterms:created>
  <dcterms:modified xsi:type="dcterms:W3CDTF">2020-04-10T08:10:10Z</dcterms:modified>
</cp:coreProperties>
</file>