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91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53057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8655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29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3863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2047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61834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06276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2326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74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0083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6294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F056A-D4C8-4975-8C30-667A79C7FC82}" type="datetimeFigureOut">
              <a:rPr lang="en-GB" smtClean="0"/>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47511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81833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1988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5777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33785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8F056A-D4C8-4975-8C30-667A79C7FC82}" type="datetimeFigureOut">
              <a:rPr lang="en-GB" smtClean="0"/>
              <a:t>12/04/2020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12B388-A169-461B-82A5-7161DF14E938}" type="slidenum">
              <a:rPr lang="en-GB" smtClean="0"/>
              <a:t>‹#›</a:t>
            </a:fld>
            <a:endParaRPr lang="en-GB"/>
          </a:p>
        </p:txBody>
      </p:sp>
    </p:spTree>
    <p:extLst>
      <p:ext uri="{BB962C8B-B14F-4D97-AF65-F5344CB8AC3E}">
        <p14:creationId xmlns:p14="http://schemas.microsoft.com/office/powerpoint/2010/main" val="11519582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5A48-CE54-40E3-950B-B80AA54A9EED}"/>
              </a:ext>
            </a:extLst>
          </p:cNvPr>
          <p:cNvSpPr>
            <a:spLocks noGrp="1"/>
          </p:cNvSpPr>
          <p:nvPr>
            <p:ph type="ctrTitle"/>
          </p:nvPr>
        </p:nvSpPr>
        <p:spPr/>
        <p:txBody>
          <a:bodyPr>
            <a:normAutofit/>
          </a:bodyPr>
          <a:lstStyle/>
          <a:p>
            <a:r>
              <a:rPr lang="en-GB" sz="3600" b="1" dirty="0">
                <a:latin typeface="Agency FB" panose="020B0503020202020204" pitchFamily="34" charset="0"/>
              </a:rPr>
              <a:t>ENGINEERING LAW AND MANAGERIAL ECONOMICS FOR INFRASTRUCTURAL DEVELOPMENT IN NIGERIA: CHALLENGES AND WAY FORWARD</a:t>
            </a:r>
            <a:br>
              <a:rPr lang="en-GB" dirty="0">
                <a:latin typeface="Agency FB" panose="020B0503020202020204" pitchFamily="34" charset="0"/>
              </a:rPr>
            </a:br>
            <a:endParaRPr lang="en-GB" dirty="0">
              <a:latin typeface="Agency FB" panose="020B0503020202020204" pitchFamily="34" charset="0"/>
            </a:endParaRPr>
          </a:p>
        </p:txBody>
      </p:sp>
      <p:sp>
        <p:nvSpPr>
          <p:cNvPr id="3" name="Subtitle 2">
            <a:extLst>
              <a:ext uri="{FF2B5EF4-FFF2-40B4-BE49-F238E27FC236}">
                <a16:creationId xmlns:a16="http://schemas.microsoft.com/office/drawing/2014/main" id="{015F93D9-2918-43CF-B3E3-A1D6CFFF9C92}"/>
              </a:ext>
            </a:extLst>
          </p:cNvPr>
          <p:cNvSpPr>
            <a:spLocks noGrp="1"/>
          </p:cNvSpPr>
          <p:nvPr>
            <p:ph type="subTitle" idx="1"/>
          </p:nvPr>
        </p:nvSpPr>
        <p:spPr/>
        <p:txBody>
          <a:bodyPr>
            <a:normAutofit/>
          </a:bodyPr>
          <a:lstStyle/>
          <a:p>
            <a:r>
              <a:rPr lang="en-GB" sz="2400" dirty="0">
                <a:solidFill>
                  <a:schemeClr val="tx1"/>
                </a:solidFill>
                <a:cs typeface="Calibri" panose="020F0502020204030204" pitchFamily="34" charset="0"/>
              </a:rPr>
              <a:t>PREPARED BY ONOCHIE TOBECHUKWU FRANCIS, 17/ENG06/067</a:t>
            </a: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413698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65F0-86DD-41C0-8058-77A37AFDC011}"/>
              </a:ext>
            </a:extLst>
          </p:cNvPr>
          <p:cNvSpPr>
            <a:spLocks noGrp="1"/>
          </p:cNvSpPr>
          <p:nvPr>
            <p:ph type="title"/>
          </p:nvPr>
        </p:nvSpPr>
        <p:spPr>
          <a:xfrm>
            <a:off x="606355" y="359953"/>
            <a:ext cx="9404723" cy="1400530"/>
          </a:xfrm>
        </p:spPr>
        <p:txBody>
          <a:bodyPr/>
          <a:lstStyle/>
          <a:p>
            <a:r>
              <a:rPr lang="en-GB" sz="2800" u="sng" dirty="0"/>
              <a:t>Good Infrastructures</a:t>
            </a:r>
          </a:p>
        </p:txBody>
      </p:sp>
      <p:pic>
        <p:nvPicPr>
          <p:cNvPr id="7" name="Content Placeholder 6">
            <a:extLst>
              <a:ext uri="{FF2B5EF4-FFF2-40B4-BE49-F238E27FC236}">
                <a16:creationId xmlns:a16="http://schemas.microsoft.com/office/drawing/2014/main" id="{E888F0D1-B4FC-478C-91B9-7A54DECB5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11966"/>
            <a:ext cx="7964557" cy="4737046"/>
          </a:xfrm>
        </p:spPr>
      </p:pic>
    </p:spTree>
    <p:extLst>
      <p:ext uri="{BB962C8B-B14F-4D97-AF65-F5344CB8AC3E}">
        <p14:creationId xmlns:p14="http://schemas.microsoft.com/office/powerpoint/2010/main" val="148547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E29D-DD0D-42BD-A01B-5DA334D4C33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94DBC2-9950-4AB4-B362-C0AF4EB60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573" y="753589"/>
            <a:ext cx="8805105" cy="5350822"/>
          </a:xfrm>
        </p:spPr>
      </p:pic>
    </p:spTree>
    <p:extLst>
      <p:ext uri="{BB962C8B-B14F-4D97-AF65-F5344CB8AC3E}">
        <p14:creationId xmlns:p14="http://schemas.microsoft.com/office/powerpoint/2010/main" val="292702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FA04-977D-47E9-8A31-CE63807D7CEA}"/>
              </a:ext>
            </a:extLst>
          </p:cNvPr>
          <p:cNvSpPr>
            <a:spLocks noGrp="1"/>
          </p:cNvSpPr>
          <p:nvPr>
            <p:ph type="title"/>
          </p:nvPr>
        </p:nvSpPr>
        <p:spPr>
          <a:xfrm>
            <a:off x="1103312" y="479222"/>
            <a:ext cx="9404723" cy="1400530"/>
          </a:xfrm>
        </p:spPr>
        <p:txBody>
          <a:bodyPr/>
          <a:lstStyle/>
          <a:p>
            <a:r>
              <a:rPr lang="en-GB" sz="3600" b="1" dirty="0">
                <a:latin typeface="Agency FB" panose="020B0503020202020204" pitchFamily="34" charset="0"/>
              </a:rPr>
              <a:t>THE CHALLENGES OF INFRASTRUCTURE DEVELOPMENT IN NIGERIA </a:t>
            </a:r>
            <a:br>
              <a:rPr lang="en-GB" dirty="0"/>
            </a:br>
            <a:endParaRPr lang="en-GB" dirty="0"/>
          </a:p>
        </p:txBody>
      </p:sp>
      <p:sp>
        <p:nvSpPr>
          <p:cNvPr id="3" name="Content Placeholder 2">
            <a:extLst>
              <a:ext uri="{FF2B5EF4-FFF2-40B4-BE49-F238E27FC236}">
                <a16:creationId xmlns:a16="http://schemas.microsoft.com/office/drawing/2014/main" id="{BB6C46B3-1821-48FE-B9A5-FE73FE69925F}"/>
              </a:ext>
            </a:extLst>
          </p:cNvPr>
          <p:cNvSpPr>
            <a:spLocks noGrp="1"/>
          </p:cNvSpPr>
          <p:nvPr>
            <p:ph idx="1"/>
          </p:nvPr>
        </p:nvSpPr>
        <p:spPr/>
        <p:txBody>
          <a:bodyPr/>
          <a:lstStyle/>
          <a:p>
            <a:r>
              <a:rPr lang="en-GB" b="1" dirty="0"/>
              <a:t>- Lack of Visionary Leaders</a:t>
            </a:r>
            <a:r>
              <a:rPr lang="en-GB" dirty="0"/>
              <a:t>: Visionary leaders are the builders of a new dawn, working with imagination, insight, and boldness. They present a challenge that calls forth the best in people and brings them together around a shared sense of purpose</a:t>
            </a:r>
          </a:p>
          <a:p>
            <a:pPr algn="just"/>
            <a:r>
              <a:rPr lang="en-GB" b="1" dirty="0"/>
              <a:t>- Demand and supply</a:t>
            </a:r>
            <a:r>
              <a:rPr lang="en-GB" dirty="0"/>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extLst>
      <p:ext uri="{BB962C8B-B14F-4D97-AF65-F5344CB8AC3E}">
        <p14:creationId xmlns:p14="http://schemas.microsoft.com/office/powerpoint/2010/main" val="322899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940A-5BC3-43D2-BEA5-7497EE5D20F4}"/>
              </a:ext>
            </a:extLst>
          </p:cNvPr>
          <p:cNvSpPr>
            <a:spLocks noGrp="1"/>
          </p:cNvSpPr>
          <p:nvPr>
            <p:ph type="title"/>
          </p:nvPr>
        </p:nvSpPr>
        <p:spPr/>
        <p:txBody>
          <a:bodyPr/>
          <a:lstStyle/>
          <a:p>
            <a:r>
              <a:rPr lang="en-GB" dirty="0"/>
              <a:t> </a:t>
            </a:r>
            <a:r>
              <a:rPr lang="en-GB" sz="4400" b="1" dirty="0">
                <a:latin typeface="Agency FB" panose="020B0503020202020204" pitchFamily="34" charset="0"/>
              </a:rPr>
              <a:t>THE CHALLENGES OF INFRASTRUCTURE DEVELOPMENT IN NIGERIA</a:t>
            </a:r>
            <a:endParaRPr lang="en-GB" dirty="0"/>
          </a:p>
        </p:txBody>
      </p:sp>
      <p:sp>
        <p:nvSpPr>
          <p:cNvPr id="3" name="Content Placeholder 2">
            <a:extLst>
              <a:ext uri="{FF2B5EF4-FFF2-40B4-BE49-F238E27FC236}">
                <a16:creationId xmlns:a16="http://schemas.microsoft.com/office/drawing/2014/main" id="{1568E977-5270-4703-872E-B08A930B80A7}"/>
              </a:ext>
            </a:extLst>
          </p:cNvPr>
          <p:cNvSpPr>
            <a:spLocks noGrp="1"/>
          </p:cNvSpPr>
          <p:nvPr>
            <p:ph idx="1"/>
          </p:nvPr>
        </p:nvSpPr>
        <p:spPr/>
        <p:txBody>
          <a:bodyPr>
            <a:normAutofit lnSpcReduction="10000"/>
          </a:bodyPr>
          <a:lstStyle/>
          <a:p>
            <a:r>
              <a:rPr lang="en-GB" b="1" dirty="0"/>
              <a:t>- PESTLES Analysis</a:t>
            </a:r>
            <a:r>
              <a:rPr lang="en-GB" dirty="0"/>
              <a:t>: The challenges of infrastructural development in Nigeria can be discussed under PESTLES Analysis. Challenges infrastructural development can be: political, economic, social, technology, legal, environmental and safety.</a:t>
            </a:r>
          </a:p>
          <a:p>
            <a:r>
              <a:rPr lang="en-GB" dirty="0"/>
              <a:t> </a:t>
            </a:r>
            <a:r>
              <a:rPr lang="en-GB" b="1" dirty="0"/>
              <a:t>- Procurement Method:</a:t>
            </a:r>
            <a:r>
              <a:rPr lang="en-GB" dirty="0"/>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lang="en-GB" b="1" dirty="0"/>
              <a:t>- Corruption</a:t>
            </a:r>
            <a:r>
              <a:rPr lang="en-GB" dirty="0"/>
              <a:t>: Corruption does not only raise the price of infrastructure, it can also reduce the quality of, and economic returns from, infrastructure investment. The corruption in Nigeria is very high and unbearable for effective infrastructural development.</a:t>
            </a:r>
          </a:p>
        </p:txBody>
      </p:sp>
    </p:spTree>
    <p:extLst>
      <p:ext uri="{BB962C8B-B14F-4D97-AF65-F5344CB8AC3E}">
        <p14:creationId xmlns:p14="http://schemas.microsoft.com/office/powerpoint/2010/main" val="2362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D914-4A89-4827-8FF7-FB7C62FB8C7E}"/>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br>
              <a:rPr lang="en-GB" dirty="0"/>
            </a:br>
            <a:endParaRPr lang="en-GB" dirty="0"/>
          </a:p>
        </p:txBody>
      </p:sp>
      <p:sp>
        <p:nvSpPr>
          <p:cNvPr id="3" name="Content Placeholder 2">
            <a:extLst>
              <a:ext uri="{FF2B5EF4-FFF2-40B4-BE49-F238E27FC236}">
                <a16:creationId xmlns:a16="http://schemas.microsoft.com/office/drawing/2014/main" id="{6EFE8291-D5AB-4339-922E-9F19F628E90A}"/>
              </a:ext>
            </a:extLst>
          </p:cNvPr>
          <p:cNvSpPr>
            <a:spLocks noGrp="1"/>
          </p:cNvSpPr>
          <p:nvPr>
            <p:ph idx="1"/>
          </p:nvPr>
        </p:nvSpPr>
        <p:spPr/>
        <p:txBody>
          <a:bodyPr>
            <a:normAutofit lnSpcReduction="10000"/>
          </a:bodyPr>
          <a:lstStyle/>
          <a:p>
            <a:pPr lvl="0"/>
            <a:r>
              <a:rPr lang="en-GB" dirty="0"/>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lang="en-GB" dirty="0"/>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extLst>
      <p:ext uri="{BB962C8B-B14F-4D97-AF65-F5344CB8AC3E}">
        <p14:creationId xmlns:p14="http://schemas.microsoft.com/office/powerpoint/2010/main" val="28875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EAE4-40FD-4792-AFBF-9674DF3D2088}"/>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endParaRPr lang="en-GB" dirty="0"/>
          </a:p>
        </p:txBody>
      </p:sp>
      <p:sp>
        <p:nvSpPr>
          <p:cNvPr id="3" name="Content Placeholder 2">
            <a:extLst>
              <a:ext uri="{FF2B5EF4-FFF2-40B4-BE49-F238E27FC236}">
                <a16:creationId xmlns:a16="http://schemas.microsoft.com/office/drawing/2014/main" id="{4DD625F3-F12E-4D10-9727-329DB5A7965C}"/>
              </a:ext>
            </a:extLst>
          </p:cNvPr>
          <p:cNvSpPr>
            <a:spLocks noGrp="1"/>
          </p:cNvSpPr>
          <p:nvPr>
            <p:ph idx="1"/>
          </p:nvPr>
        </p:nvSpPr>
        <p:spPr/>
        <p:txBody>
          <a:bodyPr>
            <a:normAutofit/>
          </a:bodyPr>
          <a:lstStyle/>
          <a:p>
            <a:pPr lvl="0"/>
            <a:r>
              <a:rPr lang="en-GB" dirty="0"/>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lang="en-GB" dirty="0"/>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extLst>
      <p:ext uri="{BB962C8B-B14F-4D97-AF65-F5344CB8AC3E}">
        <p14:creationId xmlns:p14="http://schemas.microsoft.com/office/powerpoint/2010/main" val="18717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2BC-0853-43A5-BEF0-068CC7DA3308}"/>
              </a:ext>
            </a:extLst>
          </p:cNvPr>
          <p:cNvSpPr>
            <a:spLocks noGrp="1"/>
          </p:cNvSpPr>
          <p:nvPr>
            <p:ph type="title"/>
          </p:nvPr>
        </p:nvSpPr>
        <p:spPr/>
        <p:txBody>
          <a:bodyPr/>
          <a:lstStyle/>
          <a:p>
            <a:r>
              <a:rPr lang="en-GB" dirty="0">
                <a:latin typeface="Agency FB" panose="020B0503020202020204" pitchFamily="34" charset="0"/>
              </a:rPr>
              <a:t>WHAT EXACTLY IS INFRASTRUCTURE?</a:t>
            </a:r>
          </a:p>
        </p:txBody>
      </p:sp>
      <p:sp>
        <p:nvSpPr>
          <p:cNvPr id="3" name="Content Placeholder 2">
            <a:extLst>
              <a:ext uri="{FF2B5EF4-FFF2-40B4-BE49-F238E27FC236}">
                <a16:creationId xmlns:a16="http://schemas.microsoft.com/office/drawing/2014/main" id="{18F7995D-066E-498C-BC3A-384BCF14281D}"/>
              </a:ext>
            </a:extLst>
          </p:cNvPr>
          <p:cNvSpPr>
            <a:spLocks noGrp="1"/>
          </p:cNvSpPr>
          <p:nvPr>
            <p:ph idx="1"/>
          </p:nvPr>
        </p:nvSpPr>
        <p:spPr/>
        <p:txBody>
          <a:bodyPr>
            <a:normAutofit fontScale="32500" lnSpcReduction="20000"/>
          </a:bodyPr>
          <a:lstStyle/>
          <a:p>
            <a:r>
              <a:rPr lang="en-GB" sz="7200" dirty="0">
                <a:latin typeface="+mn-lt"/>
              </a:rPr>
              <a:t>Infrastructure can be defined as the basic physical and organizational structures and facilities(e.g. buildings, roads, power supplies) needed for the operation of a society or enterprise.</a:t>
            </a:r>
          </a:p>
          <a:p>
            <a:r>
              <a:rPr lang="en-GB" sz="7200" dirty="0">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lang="en-GB" dirty="0"/>
          </a:p>
        </p:txBody>
      </p:sp>
    </p:spTree>
    <p:extLst>
      <p:ext uri="{BB962C8B-B14F-4D97-AF65-F5344CB8AC3E}">
        <p14:creationId xmlns:p14="http://schemas.microsoft.com/office/powerpoint/2010/main" val="291990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2663-302E-4362-8F30-44254E52D06C}"/>
              </a:ext>
            </a:extLst>
          </p:cNvPr>
          <p:cNvSpPr>
            <a:spLocks noGrp="1"/>
          </p:cNvSpPr>
          <p:nvPr>
            <p:ph type="title"/>
          </p:nvPr>
        </p:nvSpPr>
        <p:spPr/>
        <p:txBody>
          <a:bodyPr/>
          <a:lstStyle/>
          <a:p>
            <a:r>
              <a:rPr lang="en-GB" sz="2800" b="1" dirty="0">
                <a:latin typeface="Agency FB" panose="020B0503020202020204" pitchFamily="34" charset="0"/>
              </a:rPr>
              <a:t>DIFFERENCE BETWEEN GOOD AND POOR INFRASTRUCTURAL FACILITIES</a:t>
            </a:r>
          </a:p>
        </p:txBody>
      </p:sp>
      <p:sp>
        <p:nvSpPr>
          <p:cNvPr id="3" name="Content Placeholder 2">
            <a:extLst>
              <a:ext uri="{FF2B5EF4-FFF2-40B4-BE49-F238E27FC236}">
                <a16:creationId xmlns:a16="http://schemas.microsoft.com/office/drawing/2014/main" id="{35C7B164-45E4-498D-9496-739F0295C75D}"/>
              </a:ext>
            </a:extLst>
          </p:cNvPr>
          <p:cNvSpPr>
            <a:spLocks noGrp="1"/>
          </p:cNvSpPr>
          <p:nvPr>
            <p:ph idx="1"/>
          </p:nvPr>
        </p:nvSpPr>
        <p:spPr/>
        <p:txBody>
          <a:bodyPr>
            <a:normAutofit fontScale="85000" lnSpcReduction="20000"/>
          </a:bodyPr>
          <a:lstStyle/>
          <a:p>
            <a:r>
              <a:rPr lang="en-GB" sz="2800" dirty="0">
                <a:latin typeface="+mn-lt"/>
              </a:rPr>
              <a:t>The Infrastructural report of Nigeria just like any third world country is nothing to write home about. The housing situation is in a sorry state both quantitatively and qualitatively (</a:t>
            </a:r>
            <a:r>
              <a:rPr lang="en-GB" sz="2800" dirty="0" err="1">
                <a:latin typeface="+mn-lt"/>
              </a:rPr>
              <a:t>Agbola</a:t>
            </a:r>
            <a:r>
              <a:rPr lang="en-GB" sz="2800" dirty="0">
                <a:latin typeface="+mn-lt"/>
              </a:rPr>
              <a:t>, 1998; </a:t>
            </a:r>
            <a:r>
              <a:rPr lang="en-GB" sz="2800" dirty="0" err="1">
                <a:latin typeface="+mn-lt"/>
              </a:rPr>
              <a:t>Ajanlekoko</a:t>
            </a:r>
            <a:r>
              <a:rPr lang="en-GB" sz="2800" dirty="0">
                <a:latin typeface="+mn-lt"/>
              </a:rPr>
              <a:t>, 2001; </a:t>
            </a:r>
            <a:r>
              <a:rPr lang="en-GB" sz="2800" dirty="0" err="1">
                <a:latin typeface="+mn-lt"/>
              </a:rPr>
              <a:t>Nubi</a:t>
            </a:r>
            <a:r>
              <a:rPr lang="en-GB" sz="2800" dirty="0">
                <a:latin typeface="+mn-lt"/>
              </a:rPr>
              <a:t>, 2000; </a:t>
            </a:r>
            <a:r>
              <a:rPr lang="en-GB" sz="2800" dirty="0" err="1">
                <a:latin typeface="+mn-lt"/>
              </a:rPr>
              <a:t>Onibokun</a:t>
            </a:r>
            <a:r>
              <a:rPr lang="en-GB" sz="2800" dirty="0">
                <a:latin typeface="+mn-lt"/>
              </a:rPr>
              <a:t>, 1996 </a:t>
            </a:r>
            <a:r>
              <a:rPr lang="en-GB" sz="2800" dirty="0" err="1">
                <a:latin typeface="+mn-lt"/>
              </a:rPr>
              <a:t>Oyedele</a:t>
            </a:r>
            <a:r>
              <a:rPr lang="en-GB" sz="2800" dirty="0">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lang="en-GB" dirty="0"/>
          </a:p>
        </p:txBody>
      </p:sp>
    </p:spTree>
    <p:extLst>
      <p:ext uri="{BB962C8B-B14F-4D97-AF65-F5344CB8AC3E}">
        <p14:creationId xmlns:p14="http://schemas.microsoft.com/office/powerpoint/2010/main" val="39002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9AF-E27D-4F3C-B42B-9F46086F2815}"/>
              </a:ext>
            </a:extLst>
          </p:cNvPr>
          <p:cNvSpPr>
            <a:spLocks noGrp="1"/>
          </p:cNvSpPr>
          <p:nvPr>
            <p:ph type="title"/>
          </p:nvPr>
        </p:nvSpPr>
        <p:spPr>
          <a:xfrm>
            <a:off x="844893" y="284273"/>
            <a:ext cx="9404723" cy="1400530"/>
          </a:xfrm>
        </p:spPr>
        <p:txBody>
          <a:bodyPr/>
          <a:lstStyle/>
          <a:p>
            <a:r>
              <a:rPr lang="en-GB" sz="2800" dirty="0">
                <a:latin typeface="Agency FB" panose="020B0503020202020204" pitchFamily="34" charset="0"/>
              </a:rPr>
              <a:t>EXAMPLES OF SUCH FACILITIES; a flooded street in Lagos</a:t>
            </a:r>
          </a:p>
        </p:txBody>
      </p:sp>
      <p:pic>
        <p:nvPicPr>
          <p:cNvPr id="5" name="Content Placeholder 4">
            <a:extLst>
              <a:ext uri="{FF2B5EF4-FFF2-40B4-BE49-F238E27FC236}">
                <a16:creationId xmlns:a16="http://schemas.microsoft.com/office/drawing/2014/main" id="{C1F8FD9A-442A-4C05-9B60-E3F9EED25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2" y="1552281"/>
            <a:ext cx="8622082" cy="4853001"/>
          </a:xfrm>
        </p:spPr>
      </p:pic>
    </p:spTree>
    <p:extLst>
      <p:ext uri="{BB962C8B-B14F-4D97-AF65-F5344CB8AC3E}">
        <p14:creationId xmlns:p14="http://schemas.microsoft.com/office/powerpoint/2010/main" val="347850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D8E0-BE0A-4CA7-8106-C7BB63C77EE8}"/>
              </a:ext>
            </a:extLst>
          </p:cNvPr>
          <p:cNvSpPr>
            <a:spLocks noGrp="1"/>
          </p:cNvSpPr>
          <p:nvPr>
            <p:ph type="title"/>
          </p:nvPr>
        </p:nvSpPr>
        <p:spPr/>
        <p:txBody>
          <a:bodyPr/>
          <a:lstStyle/>
          <a:p>
            <a:r>
              <a:rPr lang="en-GB" sz="3200" dirty="0">
                <a:latin typeface="Agency FB" panose="020B0503020202020204" pitchFamily="34" charset="0"/>
              </a:rPr>
              <a:t>Vendors displaying goods for sale while contesting for space with public transport vehicles</a:t>
            </a:r>
            <a:br>
              <a:rPr lang="en-GB" dirty="0"/>
            </a:br>
            <a:endParaRPr lang="en-GB" sz="2800" dirty="0">
              <a:latin typeface="Agency FB" panose="020B0503020202020204" pitchFamily="34" charset="0"/>
            </a:endParaRPr>
          </a:p>
        </p:txBody>
      </p:sp>
      <p:pic>
        <p:nvPicPr>
          <p:cNvPr id="5" name="Content Placeholder 4">
            <a:extLst>
              <a:ext uri="{FF2B5EF4-FFF2-40B4-BE49-F238E27FC236}">
                <a16:creationId xmlns:a16="http://schemas.microsoft.com/office/drawing/2014/main" id="{0C6B4718-F017-4C55-A9BD-0E67DEBC1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688" y="2052638"/>
            <a:ext cx="7454399" cy="4195762"/>
          </a:xfrm>
        </p:spPr>
      </p:pic>
    </p:spTree>
    <p:extLst>
      <p:ext uri="{BB962C8B-B14F-4D97-AF65-F5344CB8AC3E}">
        <p14:creationId xmlns:p14="http://schemas.microsoft.com/office/powerpoint/2010/main" val="14210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D44D-19A2-4722-B43E-7C9AB67C2DCB}"/>
              </a:ext>
            </a:extLst>
          </p:cNvPr>
          <p:cNvSpPr>
            <a:spLocks noGrp="1"/>
          </p:cNvSpPr>
          <p:nvPr>
            <p:ph type="title"/>
          </p:nvPr>
        </p:nvSpPr>
        <p:spPr/>
        <p:txBody>
          <a:bodyPr/>
          <a:lstStyle/>
          <a:p>
            <a:r>
              <a:rPr lang="en-GB" sz="4000" b="1" dirty="0">
                <a:latin typeface="Agency FB" panose="020B0503020202020204" pitchFamily="34" charset="0"/>
              </a:rPr>
              <a:t>THE BENEFITS OF INFRASTRUCTURE IN NATIONAL DEVELOPMENT</a:t>
            </a:r>
            <a:br>
              <a:rPr lang="en-GB" dirty="0"/>
            </a:br>
            <a:endParaRPr lang="en-GB" sz="2800" dirty="0"/>
          </a:p>
        </p:txBody>
      </p:sp>
      <p:sp>
        <p:nvSpPr>
          <p:cNvPr id="3" name="Content Placeholder 2">
            <a:extLst>
              <a:ext uri="{FF2B5EF4-FFF2-40B4-BE49-F238E27FC236}">
                <a16:creationId xmlns:a16="http://schemas.microsoft.com/office/drawing/2014/main" id="{BCBE804E-9A90-42BA-81AD-AF3E7E5B7615}"/>
              </a:ext>
            </a:extLst>
          </p:cNvPr>
          <p:cNvSpPr>
            <a:spLocks noGrp="1"/>
          </p:cNvSpPr>
          <p:nvPr>
            <p:ph idx="1"/>
          </p:nvPr>
        </p:nvSpPr>
        <p:spPr/>
        <p:txBody>
          <a:bodyPr>
            <a:normAutofit fontScale="70000" lnSpcReduction="20000"/>
          </a:bodyPr>
          <a:lstStyle/>
          <a:p>
            <a:r>
              <a:rPr lang="en-GB" sz="3500" dirty="0"/>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lang="en-GB" dirty="0">
              <a:latin typeface="Agency FB" panose="020B0503020202020204" pitchFamily="34" charset="0"/>
            </a:endParaRPr>
          </a:p>
        </p:txBody>
      </p:sp>
    </p:spTree>
    <p:extLst>
      <p:ext uri="{BB962C8B-B14F-4D97-AF65-F5344CB8AC3E}">
        <p14:creationId xmlns:p14="http://schemas.microsoft.com/office/powerpoint/2010/main" val="119714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953B-35C9-465C-9EC4-B1FE2EE65B79}"/>
              </a:ext>
            </a:extLst>
          </p:cNvPr>
          <p:cNvSpPr>
            <a:spLocks noGrp="1"/>
          </p:cNvSpPr>
          <p:nvPr>
            <p:ph type="title"/>
          </p:nvPr>
        </p:nvSpPr>
        <p:spPr/>
        <p:txBody>
          <a:bodyPr/>
          <a:lstStyle/>
          <a:p>
            <a:r>
              <a:rPr lang="en-GB" sz="4400" dirty="0">
                <a:latin typeface="Agency FB" panose="020B0503020202020204" pitchFamily="34" charset="0"/>
              </a:rPr>
              <a:t>THE BENEFITS OF INFRASTRUCTURE IN NATONAL DEVELOPMENT</a:t>
            </a:r>
          </a:p>
        </p:txBody>
      </p:sp>
      <p:sp>
        <p:nvSpPr>
          <p:cNvPr id="3" name="Content Placeholder 2">
            <a:extLst>
              <a:ext uri="{FF2B5EF4-FFF2-40B4-BE49-F238E27FC236}">
                <a16:creationId xmlns:a16="http://schemas.microsoft.com/office/drawing/2014/main" id="{4300BA7F-8E69-40BA-B4F7-60B1DD6AFDBB}"/>
              </a:ext>
            </a:extLst>
          </p:cNvPr>
          <p:cNvSpPr>
            <a:spLocks noGrp="1"/>
          </p:cNvSpPr>
          <p:nvPr>
            <p:ph idx="1"/>
          </p:nvPr>
        </p:nvSpPr>
        <p:spPr/>
        <p:txBody>
          <a:bodyPr/>
          <a:lstStyle/>
          <a:p>
            <a:r>
              <a:rPr lang="en-GB" sz="2400" dirty="0"/>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lang="en-GB" dirty="0"/>
          </a:p>
        </p:txBody>
      </p:sp>
    </p:spTree>
    <p:extLst>
      <p:ext uri="{BB962C8B-B14F-4D97-AF65-F5344CB8AC3E}">
        <p14:creationId xmlns:p14="http://schemas.microsoft.com/office/powerpoint/2010/main" val="29414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731D-1B9B-4D97-9CBD-5CFD9573886D}"/>
              </a:ext>
            </a:extLst>
          </p:cNvPr>
          <p:cNvSpPr>
            <a:spLocks noGrp="1"/>
          </p:cNvSpPr>
          <p:nvPr>
            <p:ph type="title"/>
          </p:nvPr>
        </p:nvSpPr>
        <p:spPr/>
        <p:txBody>
          <a:bodyPr/>
          <a:lstStyle/>
          <a:p>
            <a:r>
              <a:rPr lang="en-GB" sz="4400" dirty="0">
                <a:latin typeface="Agency FB" panose="020B0503020202020204" pitchFamily="34" charset="0"/>
              </a:rPr>
              <a:t>VISUAL REPRESENTATION OF THE DIFFERENCE BETWEEN GOOD AND POOR INFRASTRUCTURE</a:t>
            </a:r>
          </a:p>
        </p:txBody>
      </p:sp>
      <p:sp>
        <p:nvSpPr>
          <p:cNvPr id="3" name="Content Placeholder 2">
            <a:extLst>
              <a:ext uri="{FF2B5EF4-FFF2-40B4-BE49-F238E27FC236}">
                <a16:creationId xmlns:a16="http://schemas.microsoft.com/office/drawing/2014/main" id="{65B1E07D-34B0-4984-B1C0-818BBF655FDF}"/>
              </a:ext>
            </a:extLst>
          </p:cNvPr>
          <p:cNvSpPr>
            <a:spLocks noGrp="1"/>
          </p:cNvSpPr>
          <p:nvPr>
            <p:ph idx="1"/>
          </p:nvPr>
        </p:nvSpPr>
        <p:spPr/>
        <p:txBody>
          <a:bodyPr/>
          <a:lstStyle/>
          <a:p>
            <a:r>
              <a:rPr lang="en-GB" sz="2800" u="sng" dirty="0"/>
              <a:t>Bad infrastructure</a:t>
            </a:r>
          </a:p>
          <a:p>
            <a:pPr marL="0" indent="0">
              <a:buNone/>
            </a:pPr>
            <a:endParaRPr lang="en-GB" u="sng" dirty="0"/>
          </a:p>
        </p:txBody>
      </p:sp>
      <p:pic>
        <p:nvPicPr>
          <p:cNvPr id="5" name="Picture 4">
            <a:extLst>
              <a:ext uri="{FF2B5EF4-FFF2-40B4-BE49-F238E27FC236}">
                <a16:creationId xmlns:a16="http://schemas.microsoft.com/office/drawing/2014/main" id="{C9E4A471-D888-46F5-A066-3E228A2C545D}"/>
              </a:ext>
            </a:extLst>
          </p:cNvPr>
          <p:cNvPicPr>
            <a:picLocks noChangeAspect="1"/>
          </p:cNvPicPr>
          <p:nvPr/>
        </p:nvPicPr>
        <p:blipFill rotWithShape="1">
          <a:blip r:embed="rId2">
            <a:extLst>
              <a:ext uri="{28A0092B-C50C-407E-A947-70E740481C1C}">
                <a14:useLocalDpi xmlns:a14="http://schemas.microsoft.com/office/drawing/2010/main" val="0"/>
              </a:ext>
            </a:extLst>
          </a:blip>
          <a:srcRect l="1" r="832" b="10301"/>
          <a:stretch/>
        </p:blipFill>
        <p:spPr>
          <a:xfrm>
            <a:off x="2288048" y="2570565"/>
            <a:ext cx="6120848" cy="4049782"/>
          </a:xfrm>
          <a:prstGeom prst="rect">
            <a:avLst/>
          </a:prstGeom>
        </p:spPr>
      </p:pic>
    </p:spTree>
    <p:extLst>
      <p:ext uri="{BB962C8B-B14F-4D97-AF65-F5344CB8AC3E}">
        <p14:creationId xmlns:p14="http://schemas.microsoft.com/office/powerpoint/2010/main" val="29182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12A5-24D9-40C4-B2E4-288F00802C6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934299B-2789-46EA-9947-2AB160D1D0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0" b="9633"/>
          <a:stretch/>
        </p:blipFill>
        <p:spPr>
          <a:xfrm>
            <a:off x="1476446" y="749355"/>
            <a:ext cx="8462683" cy="5636217"/>
          </a:xfrm>
        </p:spPr>
      </p:pic>
    </p:spTree>
    <p:extLst>
      <p:ext uri="{BB962C8B-B14F-4D97-AF65-F5344CB8AC3E}">
        <p14:creationId xmlns:p14="http://schemas.microsoft.com/office/powerpoint/2010/main" val="89688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324</TotalTime>
  <Words>945</Words>
  <Application>Microsoft Office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Agency FB</vt:lpstr>
      <vt:lpstr>Arial</vt:lpstr>
      <vt:lpstr>Century Gothic</vt:lpstr>
      <vt:lpstr>Wingdings 3</vt:lpstr>
      <vt:lpstr>Ion</vt:lpstr>
      <vt:lpstr>ENGINEERING LAW AND MANAGERIAL ECONOMICS FOR INFRASTRUCTURAL DEVELOPMENT IN NIGERIA: CHALLENGES AND WAY FORWARD </vt:lpstr>
      <vt:lpstr>WHAT EXACTLY IS INFRASTRUCTURE?</vt:lpstr>
      <vt:lpstr>DIFFERENCE BETWEEN GOOD AND POOR INFRASTRUCTURAL FACILITIES</vt:lpstr>
      <vt:lpstr>EXAMPLES OF SUCH FACILITIES; a flooded street in Lagos</vt:lpstr>
      <vt:lpstr>Vendors displaying goods for sale while contesting for space with public transport vehicles </vt:lpstr>
      <vt:lpstr>THE BENEFITS OF INFRASTRUCTURE IN NATIONAL DEVELOPMENT </vt:lpstr>
      <vt:lpstr>THE BENEFITS OF INFRASTRUCTURE IN NATONAL DEVELOPMENT</vt:lpstr>
      <vt:lpstr>VISUAL REPRESENTATION OF THE DIFFERENCE BETWEEN GOOD AND POOR INFRASTRUCTURE</vt:lpstr>
      <vt:lpstr>PowerPoint Presentation</vt:lpstr>
      <vt:lpstr>Good Infrastructures</vt:lpstr>
      <vt:lpstr>PowerPoint Presentation</vt:lpstr>
      <vt:lpstr>THE CHALLENGES OF INFRASTRUCTURE DEVELOPMENT IN NIGERIA  </vt:lpstr>
      <vt:lpstr> THE CHALLENGES OF INFRASTRUCTURE DEVELOPMENT IN NIGERIA</vt:lpstr>
      <vt:lpstr>WAYS TO AID INFRASTRUCTURAL DEVELOPMENT IN NIGERIA </vt:lpstr>
      <vt:lpstr>WAYS TO AID INFRASTRUCTURAL DEVELOPMENT IN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LAW AND MANAGERIAL ECONOMICS FOR INFRASTRUCTURAL DEVELOPMENT IN NIGERIA: CHALLENGES AND WAY FORWARD</dc:title>
  <dc:creator>TOBE</dc:creator>
  <cp:lastModifiedBy>TOBE</cp:lastModifiedBy>
  <cp:revision>11</cp:revision>
  <dcterms:created xsi:type="dcterms:W3CDTF">2020-04-12T13:01:10Z</dcterms:created>
  <dcterms:modified xsi:type="dcterms:W3CDTF">2020-04-12T18:30:16Z</dcterms:modified>
</cp:coreProperties>
</file>